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</p:sldIdLst>
  <p:sldSz cx="12192000" cy="6858000"/>
  <p:notesSz cx="6796088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01" d="100"/>
          <a:sy n="101" d="100"/>
        </p:scale>
        <p:origin x="-90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intern.kirkepartner.no\hjemmekatalog\os266\Documents\Statistikk%20SMM-avtaler\Menighetsavtaler%20SMM_samling%202018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\\intern.kirkepartner.no\hjemmekatalog\os266\Documents\Statistikk%20SMM-avtaler\Menighetsavtaler%20SMM_samling%202018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\\intern.kirkepartner.no\hjemmekatalog\os266\Documents\Statistikk%20SMM-avtaler\Menighetsavtaler%20SMM_samling%20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632355313127761E-2"/>
          <c:y val="6.3191153238546599E-2"/>
          <c:w val="0.90498030762914417"/>
          <c:h val="0.664515016191696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'Ark1'!$B$36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'Ark1'!$A$37:$A$47</c:f>
              <c:strCache>
                <c:ptCount val="11"/>
                <c:pt idx="0">
                  <c:v>Nord-Hålogaland</c:v>
                </c:pt>
                <c:pt idx="1">
                  <c:v>Sør-Hålogaland</c:v>
                </c:pt>
                <c:pt idx="2">
                  <c:v>Nidaros</c:v>
                </c:pt>
                <c:pt idx="3">
                  <c:v>Møre</c:v>
                </c:pt>
                <c:pt idx="4">
                  <c:v>Bjørgvin</c:v>
                </c:pt>
                <c:pt idx="5">
                  <c:v>Stavanger</c:v>
                </c:pt>
                <c:pt idx="6">
                  <c:v>Agder og Telemark</c:v>
                </c:pt>
                <c:pt idx="7">
                  <c:v>Tunsberg</c:v>
                </c:pt>
                <c:pt idx="8">
                  <c:v>Borg</c:v>
                </c:pt>
                <c:pt idx="9">
                  <c:v>Oslo</c:v>
                </c:pt>
                <c:pt idx="10">
                  <c:v>Hamar</c:v>
                </c:pt>
              </c:strCache>
            </c:strRef>
          </c:cat>
          <c:val>
            <c:numRef>
              <c:f>'Ark1'!$B$37:$B$47</c:f>
              <c:numCache>
                <c:formatCode>General</c:formatCode>
                <c:ptCount val="11"/>
                <c:pt idx="0">
                  <c:v>55</c:v>
                </c:pt>
                <c:pt idx="1">
                  <c:v>73</c:v>
                </c:pt>
                <c:pt idx="2">
                  <c:v>99</c:v>
                </c:pt>
                <c:pt idx="3">
                  <c:v>74</c:v>
                </c:pt>
                <c:pt idx="4">
                  <c:v>116</c:v>
                </c:pt>
                <c:pt idx="5">
                  <c:v>114</c:v>
                </c:pt>
                <c:pt idx="6">
                  <c:v>123</c:v>
                </c:pt>
                <c:pt idx="7">
                  <c:v>72</c:v>
                </c:pt>
                <c:pt idx="8">
                  <c:v>75</c:v>
                </c:pt>
                <c:pt idx="9">
                  <c:v>54</c:v>
                </c:pt>
                <c:pt idx="10">
                  <c:v>94</c:v>
                </c:pt>
              </c:numCache>
            </c:numRef>
          </c:val>
        </c:ser>
        <c:ser>
          <c:idx val="1"/>
          <c:order val="1"/>
          <c:tx>
            <c:strRef>
              <c:f>'Ark1'!$C$36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'Ark1'!$A$37:$A$47</c:f>
              <c:strCache>
                <c:ptCount val="11"/>
                <c:pt idx="0">
                  <c:v>Nord-Hålogaland</c:v>
                </c:pt>
                <c:pt idx="1">
                  <c:v>Sør-Hålogaland</c:v>
                </c:pt>
                <c:pt idx="2">
                  <c:v>Nidaros</c:v>
                </c:pt>
                <c:pt idx="3">
                  <c:v>Møre</c:v>
                </c:pt>
                <c:pt idx="4">
                  <c:v>Bjørgvin</c:v>
                </c:pt>
                <c:pt idx="5">
                  <c:v>Stavanger</c:v>
                </c:pt>
                <c:pt idx="6">
                  <c:v>Agder og Telemark</c:v>
                </c:pt>
                <c:pt idx="7">
                  <c:v>Tunsberg</c:v>
                </c:pt>
                <c:pt idx="8">
                  <c:v>Borg</c:v>
                </c:pt>
                <c:pt idx="9">
                  <c:v>Oslo</c:v>
                </c:pt>
                <c:pt idx="10">
                  <c:v>Hamar</c:v>
                </c:pt>
              </c:strCache>
            </c:strRef>
          </c:cat>
          <c:val>
            <c:numRef>
              <c:f>'Ark1'!$C$37:$C$47</c:f>
              <c:numCache>
                <c:formatCode>General</c:formatCode>
                <c:ptCount val="11"/>
                <c:pt idx="0">
                  <c:v>52</c:v>
                </c:pt>
                <c:pt idx="1">
                  <c:v>76</c:v>
                </c:pt>
                <c:pt idx="2">
                  <c:v>97</c:v>
                </c:pt>
                <c:pt idx="3">
                  <c:v>75</c:v>
                </c:pt>
                <c:pt idx="4">
                  <c:v>123</c:v>
                </c:pt>
                <c:pt idx="5">
                  <c:v>105</c:v>
                </c:pt>
                <c:pt idx="6">
                  <c:v>123</c:v>
                </c:pt>
                <c:pt idx="7">
                  <c:v>76</c:v>
                </c:pt>
                <c:pt idx="8">
                  <c:v>80</c:v>
                </c:pt>
                <c:pt idx="9">
                  <c:v>53</c:v>
                </c:pt>
                <c:pt idx="10">
                  <c:v>89</c:v>
                </c:pt>
              </c:numCache>
            </c:numRef>
          </c:val>
        </c:ser>
        <c:ser>
          <c:idx val="2"/>
          <c:order val="2"/>
          <c:tx>
            <c:strRef>
              <c:f>'Ark1'!$D$36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'Ark1'!$A$37:$A$47</c:f>
              <c:strCache>
                <c:ptCount val="11"/>
                <c:pt idx="0">
                  <c:v>Nord-Hålogaland</c:v>
                </c:pt>
                <c:pt idx="1">
                  <c:v>Sør-Hålogaland</c:v>
                </c:pt>
                <c:pt idx="2">
                  <c:v>Nidaros</c:v>
                </c:pt>
                <c:pt idx="3">
                  <c:v>Møre</c:v>
                </c:pt>
                <c:pt idx="4">
                  <c:v>Bjørgvin</c:v>
                </c:pt>
                <c:pt idx="5">
                  <c:v>Stavanger</c:v>
                </c:pt>
                <c:pt idx="6">
                  <c:v>Agder og Telemark</c:v>
                </c:pt>
                <c:pt idx="7">
                  <c:v>Tunsberg</c:v>
                </c:pt>
                <c:pt idx="8">
                  <c:v>Borg</c:v>
                </c:pt>
                <c:pt idx="9">
                  <c:v>Oslo</c:v>
                </c:pt>
                <c:pt idx="10">
                  <c:v>Hamar</c:v>
                </c:pt>
              </c:strCache>
            </c:strRef>
          </c:cat>
          <c:val>
            <c:numRef>
              <c:f>'Ark1'!$D$37:$D$47</c:f>
              <c:numCache>
                <c:formatCode>General</c:formatCode>
                <c:ptCount val="11"/>
                <c:pt idx="0">
                  <c:v>45</c:v>
                </c:pt>
                <c:pt idx="1">
                  <c:v>80</c:v>
                </c:pt>
                <c:pt idx="2">
                  <c:v>96</c:v>
                </c:pt>
                <c:pt idx="3">
                  <c:v>76</c:v>
                </c:pt>
                <c:pt idx="4">
                  <c:v>144</c:v>
                </c:pt>
                <c:pt idx="5">
                  <c:v>101</c:v>
                </c:pt>
                <c:pt idx="6">
                  <c:v>119</c:v>
                </c:pt>
                <c:pt idx="7">
                  <c:v>76</c:v>
                </c:pt>
                <c:pt idx="8">
                  <c:v>73</c:v>
                </c:pt>
                <c:pt idx="9">
                  <c:v>50</c:v>
                </c:pt>
                <c:pt idx="10">
                  <c:v>93</c:v>
                </c:pt>
              </c:numCache>
            </c:numRef>
          </c:val>
        </c:ser>
        <c:ser>
          <c:idx val="3"/>
          <c:order val="3"/>
          <c:tx>
            <c:strRef>
              <c:f>'Ark1'!$E$36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'Ark1'!$A$37:$A$47</c:f>
              <c:strCache>
                <c:ptCount val="11"/>
                <c:pt idx="0">
                  <c:v>Nord-Hålogaland</c:v>
                </c:pt>
                <c:pt idx="1">
                  <c:v>Sør-Hålogaland</c:v>
                </c:pt>
                <c:pt idx="2">
                  <c:v>Nidaros</c:v>
                </c:pt>
                <c:pt idx="3">
                  <c:v>Møre</c:v>
                </c:pt>
                <c:pt idx="4">
                  <c:v>Bjørgvin</c:v>
                </c:pt>
                <c:pt idx="5">
                  <c:v>Stavanger</c:v>
                </c:pt>
                <c:pt idx="6">
                  <c:v>Agder og Telemark</c:v>
                </c:pt>
                <c:pt idx="7">
                  <c:v>Tunsberg</c:v>
                </c:pt>
                <c:pt idx="8">
                  <c:v>Borg</c:v>
                </c:pt>
                <c:pt idx="9">
                  <c:v>Oslo</c:v>
                </c:pt>
                <c:pt idx="10">
                  <c:v>Hamar</c:v>
                </c:pt>
              </c:strCache>
            </c:strRef>
          </c:cat>
          <c:val>
            <c:numRef>
              <c:f>'Ark1'!$E$37:$E$47</c:f>
              <c:numCache>
                <c:formatCode>General</c:formatCode>
                <c:ptCount val="11"/>
                <c:pt idx="0">
                  <c:v>50</c:v>
                </c:pt>
                <c:pt idx="1">
                  <c:v>72</c:v>
                </c:pt>
                <c:pt idx="2">
                  <c:v>101</c:v>
                </c:pt>
                <c:pt idx="3">
                  <c:v>85</c:v>
                </c:pt>
                <c:pt idx="4">
                  <c:v>143</c:v>
                </c:pt>
                <c:pt idx="5">
                  <c:v>105</c:v>
                </c:pt>
                <c:pt idx="6">
                  <c:v>119</c:v>
                </c:pt>
                <c:pt idx="7">
                  <c:v>75</c:v>
                </c:pt>
                <c:pt idx="8">
                  <c:v>82</c:v>
                </c:pt>
                <c:pt idx="9">
                  <c:v>53</c:v>
                </c:pt>
                <c:pt idx="10">
                  <c:v>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4642944"/>
        <c:axId val="705784640"/>
      </c:barChart>
      <c:catAx>
        <c:axId val="15464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05784640"/>
        <c:crosses val="autoZero"/>
        <c:auto val="1"/>
        <c:lblAlgn val="ctr"/>
        <c:lblOffset val="100"/>
        <c:noMultiLvlLbl val="0"/>
      </c:catAx>
      <c:valAx>
        <c:axId val="70578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54642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'Ark1'!$A$63:$A$69</c:f>
              <c:strCache>
                <c:ptCount val="7"/>
                <c:pt idx="0">
                  <c:v>NMS</c:v>
                </c:pt>
                <c:pt idx="1">
                  <c:v>Normisjon</c:v>
                </c:pt>
                <c:pt idx="2">
                  <c:v>Misjonsalliansen</c:v>
                </c:pt>
                <c:pt idx="3">
                  <c:v>Israelsmisjonen</c:v>
                </c:pt>
                <c:pt idx="4">
                  <c:v>Himalpartner</c:v>
                </c:pt>
                <c:pt idx="5">
                  <c:v>Stefanusalliansen</c:v>
                </c:pt>
                <c:pt idx="6">
                  <c:v>Areopagos</c:v>
                </c:pt>
              </c:strCache>
            </c:strRef>
          </c:cat>
          <c:val>
            <c:numRef>
              <c:f>'Ark1'!$B$63:$B$69</c:f>
              <c:numCache>
                <c:formatCode>General</c:formatCode>
                <c:ptCount val="7"/>
                <c:pt idx="0">
                  <c:v>593</c:v>
                </c:pt>
                <c:pt idx="1">
                  <c:v>166</c:v>
                </c:pt>
                <c:pt idx="2">
                  <c:v>47</c:v>
                </c:pt>
                <c:pt idx="3">
                  <c:v>30</c:v>
                </c:pt>
                <c:pt idx="4">
                  <c:v>61</c:v>
                </c:pt>
                <c:pt idx="5">
                  <c:v>64</c:v>
                </c:pt>
                <c:pt idx="6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'Ark1'!$B$51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'Ark1'!$A$52:$A$58</c:f>
              <c:strCache>
                <c:ptCount val="7"/>
                <c:pt idx="0">
                  <c:v>NMS</c:v>
                </c:pt>
                <c:pt idx="1">
                  <c:v>Normisjon</c:v>
                </c:pt>
                <c:pt idx="2">
                  <c:v>Misjonsalliansen</c:v>
                </c:pt>
                <c:pt idx="3">
                  <c:v>Israelsmisjonen</c:v>
                </c:pt>
                <c:pt idx="4">
                  <c:v>Himalpartner</c:v>
                </c:pt>
                <c:pt idx="5">
                  <c:v>Stefanusalliansen</c:v>
                </c:pt>
                <c:pt idx="6">
                  <c:v>Areopagos</c:v>
                </c:pt>
              </c:strCache>
            </c:strRef>
          </c:cat>
          <c:val>
            <c:numRef>
              <c:f>'Ark1'!$B$52:$B$58</c:f>
              <c:numCache>
                <c:formatCode>General</c:formatCode>
                <c:ptCount val="7"/>
                <c:pt idx="0">
                  <c:v>593</c:v>
                </c:pt>
                <c:pt idx="1">
                  <c:v>174</c:v>
                </c:pt>
                <c:pt idx="2">
                  <c:v>62</c:v>
                </c:pt>
                <c:pt idx="3">
                  <c:v>41</c:v>
                </c:pt>
                <c:pt idx="4">
                  <c:v>40</c:v>
                </c:pt>
                <c:pt idx="5">
                  <c:v>31</c:v>
                </c:pt>
                <c:pt idx="6">
                  <c:v>11</c:v>
                </c:pt>
              </c:numCache>
            </c:numRef>
          </c:val>
        </c:ser>
        <c:ser>
          <c:idx val="1"/>
          <c:order val="1"/>
          <c:tx>
            <c:strRef>
              <c:f>'Ark1'!$C$51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'Ark1'!$A$52:$A$58</c:f>
              <c:strCache>
                <c:ptCount val="7"/>
                <c:pt idx="0">
                  <c:v>NMS</c:v>
                </c:pt>
                <c:pt idx="1">
                  <c:v>Normisjon</c:v>
                </c:pt>
                <c:pt idx="2">
                  <c:v>Misjonsalliansen</c:v>
                </c:pt>
                <c:pt idx="3">
                  <c:v>Israelsmisjonen</c:v>
                </c:pt>
                <c:pt idx="4">
                  <c:v>Himalpartner</c:v>
                </c:pt>
                <c:pt idx="5">
                  <c:v>Stefanusalliansen</c:v>
                </c:pt>
                <c:pt idx="6">
                  <c:v>Areopagos</c:v>
                </c:pt>
              </c:strCache>
            </c:strRef>
          </c:cat>
          <c:val>
            <c:numRef>
              <c:f>'Ark1'!$C$52:$C$58</c:f>
              <c:numCache>
                <c:formatCode>General</c:formatCode>
                <c:ptCount val="7"/>
                <c:pt idx="0">
                  <c:v>567</c:v>
                </c:pt>
                <c:pt idx="1">
                  <c:v>174</c:v>
                </c:pt>
                <c:pt idx="2">
                  <c:v>66</c:v>
                </c:pt>
                <c:pt idx="3">
                  <c:v>39</c:v>
                </c:pt>
                <c:pt idx="4">
                  <c:v>43</c:v>
                </c:pt>
                <c:pt idx="5">
                  <c:v>49</c:v>
                </c:pt>
                <c:pt idx="6">
                  <c:v>11</c:v>
                </c:pt>
              </c:numCache>
            </c:numRef>
          </c:val>
        </c:ser>
        <c:ser>
          <c:idx val="2"/>
          <c:order val="2"/>
          <c:tx>
            <c:strRef>
              <c:f>'Ark1'!$D$51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'Ark1'!$A$52:$A$58</c:f>
              <c:strCache>
                <c:ptCount val="7"/>
                <c:pt idx="0">
                  <c:v>NMS</c:v>
                </c:pt>
                <c:pt idx="1">
                  <c:v>Normisjon</c:v>
                </c:pt>
                <c:pt idx="2">
                  <c:v>Misjonsalliansen</c:v>
                </c:pt>
                <c:pt idx="3">
                  <c:v>Israelsmisjonen</c:v>
                </c:pt>
                <c:pt idx="4">
                  <c:v>Himalpartner</c:v>
                </c:pt>
                <c:pt idx="5">
                  <c:v>Stefanusalliansen</c:v>
                </c:pt>
                <c:pt idx="6">
                  <c:v>Areopagos</c:v>
                </c:pt>
              </c:strCache>
            </c:strRef>
          </c:cat>
          <c:val>
            <c:numRef>
              <c:f>'Ark1'!$D$52:$D$58</c:f>
              <c:numCache>
                <c:formatCode>General</c:formatCode>
                <c:ptCount val="7"/>
                <c:pt idx="0">
                  <c:v>575</c:v>
                </c:pt>
                <c:pt idx="1">
                  <c:v>174</c:v>
                </c:pt>
                <c:pt idx="2">
                  <c:v>62</c:v>
                </c:pt>
                <c:pt idx="3">
                  <c:v>26</c:v>
                </c:pt>
                <c:pt idx="4">
                  <c:v>47</c:v>
                </c:pt>
                <c:pt idx="5">
                  <c:v>57</c:v>
                </c:pt>
                <c:pt idx="6">
                  <c:v>12</c:v>
                </c:pt>
              </c:numCache>
            </c:numRef>
          </c:val>
        </c:ser>
        <c:ser>
          <c:idx val="3"/>
          <c:order val="3"/>
          <c:tx>
            <c:strRef>
              <c:f>'Ark1'!$E$51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'Ark1'!$A$52:$A$58</c:f>
              <c:strCache>
                <c:ptCount val="7"/>
                <c:pt idx="0">
                  <c:v>NMS</c:v>
                </c:pt>
                <c:pt idx="1">
                  <c:v>Normisjon</c:v>
                </c:pt>
                <c:pt idx="2">
                  <c:v>Misjonsalliansen</c:v>
                </c:pt>
                <c:pt idx="3">
                  <c:v>Israelsmisjonen</c:v>
                </c:pt>
                <c:pt idx="4">
                  <c:v>Himalpartner</c:v>
                </c:pt>
                <c:pt idx="5">
                  <c:v>Stefanusalliansen</c:v>
                </c:pt>
                <c:pt idx="6">
                  <c:v>Areopagos</c:v>
                </c:pt>
              </c:strCache>
            </c:strRef>
          </c:cat>
          <c:val>
            <c:numRef>
              <c:f>'Ark1'!$E$52:$E$58</c:f>
              <c:numCache>
                <c:formatCode>General</c:formatCode>
                <c:ptCount val="7"/>
                <c:pt idx="0">
                  <c:v>593</c:v>
                </c:pt>
                <c:pt idx="1">
                  <c:v>166</c:v>
                </c:pt>
                <c:pt idx="2">
                  <c:v>47</c:v>
                </c:pt>
                <c:pt idx="3">
                  <c:v>30</c:v>
                </c:pt>
                <c:pt idx="4">
                  <c:v>61</c:v>
                </c:pt>
                <c:pt idx="5">
                  <c:v>64</c:v>
                </c:pt>
                <c:pt idx="6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7133312"/>
        <c:axId val="705788672"/>
      </c:barChart>
      <c:catAx>
        <c:axId val="71713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05788672"/>
        <c:crosses val="autoZero"/>
        <c:auto val="1"/>
        <c:lblAlgn val="ctr"/>
        <c:lblOffset val="100"/>
        <c:noMultiLvlLbl val="0"/>
      </c:catAx>
      <c:valAx>
        <c:axId val="705788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17133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aseline="0"/>
      </a:pPr>
      <a:endParaRPr lang="nb-NO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9544" y="0"/>
            <a:ext cx="2944971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38A12-A1FC-4437-BC39-7A7237470971}" type="datetimeFigureOut">
              <a:rPr lang="nb-NO" smtClean="0"/>
              <a:t>19.07.2018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4971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9544" y="9427076"/>
            <a:ext cx="2944971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6C314-7D7E-40B0-A496-841624ADF51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3999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0998" y="4965098"/>
            <a:ext cx="3467682" cy="189411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4212" y="2507530"/>
            <a:ext cx="8001000" cy="115007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Menighetsavtaler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4000" dirty="0" smtClean="0"/>
              <a:t>samarbeid menighet og misjon</a:t>
            </a:r>
            <a:endParaRPr lang="nb-NO" sz="40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869535"/>
          </a:xfrm>
        </p:spPr>
        <p:txBody>
          <a:bodyPr/>
          <a:lstStyle/>
          <a:p>
            <a:r>
              <a:rPr lang="nb-NO" dirty="0" smtClean="0"/>
              <a:t>Status pr jan. 2018</a:t>
            </a:r>
            <a:endParaRPr lang="nb-NO" dirty="0"/>
          </a:p>
        </p:txBody>
      </p:sp>
      <p:pic>
        <p:nvPicPr>
          <p:cNvPr id="5" name="Picture 5" descr="MA Kina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890157" cy="2161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Dpmali2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0158" y="1"/>
            <a:ext cx="2890156" cy="2167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0314" y="1"/>
            <a:ext cx="3053443" cy="2186597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3757" y="1"/>
            <a:ext cx="3358242" cy="2225176"/>
          </a:xfrm>
          <a:prstGeom prst="rect">
            <a:avLst/>
          </a:prstGeom>
        </p:spPr>
      </p:pic>
      <p:pic>
        <p:nvPicPr>
          <p:cNvPr id="9" name="Picture 2" descr="http://evolvehealth.nl/wp/wp-content/uploads/2014/07/breathe1.jpg"/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4963886"/>
            <a:ext cx="2320997" cy="1894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Bilde 10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76"/>
          <a:stretch/>
        </p:blipFill>
        <p:spPr>
          <a:xfrm>
            <a:off x="5788680" y="4965098"/>
            <a:ext cx="3457893" cy="1894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82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/>
        </p:nvSpPr>
        <p:spPr>
          <a:xfrm rot="21224563">
            <a:off x="9356143" y="902478"/>
            <a:ext cx="242566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>
                <a:solidFill>
                  <a:schemeClr val="bg1"/>
                </a:solidFill>
              </a:rPr>
              <a:t>Færre menigheter i </a:t>
            </a:r>
          </a:p>
          <a:p>
            <a:r>
              <a:rPr lang="nb-NO" sz="1600" dirty="0" smtClean="0">
                <a:solidFill>
                  <a:schemeClr val="bg1"/>
                </a:solidFill>
              </a:rPr>
              <a:t>Den norske kirke</a:t>
            </a:r>
          </a:p>
          <a:p>
            <a:r>
              <a:rPr lang="nb-NO" sz="1600" dirty="0" smtClean="0">
                <a:solidFill>
                  <a:schemeClr val="bg1"/>
                </a:solidFill>
              </a:rPr>
              <a:t>(de slås sammen)</a:t>
            </a:r>
            <a:endParaRPr lang="nb-NO" sz="1600" dirty="0">
              <a:solidFill>
                <a:schemeClr val="bg1"/>
              </a:solidFill>
            </a:endParaRPr>
          </a:p>
          <a:p>
            <a:endParaRPr lang="nb-NO" sz="1600" dirty="0" smtClean="0">
              <a:solidFill>
                <a:schemeClr val="bg1"/>
              </a:solidFill>
            </a:endParaRPr>
          </a:p>
          <a:p>
            <a:r>
              <a:rPr lang="nb-NO" sz="1600" b="1" dirty="0" smtClean="0">
                <a:solidFill>
                  <a:schemeClr val="bg1"/>
                </a:solidFill>
              </a:rPr>
              <a:t>2000: </a:t>
            </a:r>
            <a:r>
              <a:rPr lang="nb-NO" sz="1600" dirty="0" smtClean="0">
                <a:solidFill>
                  <a:schemeClr val="bg1"/>
                </a:solidFill>
              </a:rPr>
              <a:t>1310 menigheter</a:t>
            </a:r>
          </a:p>
          <a:p>
            <a:endParaRPr lang="nb-NO" sz="1600" b="1" dirty="0">
              <a:solidFill>
                <a:schemeClr val="bg1"/>
              </a:solidFill>
            </a:endParaRPr>
          </a:p>
          <a:p>
            <a:endParaRPr lang="nb-NO" sz="1600" dirty="0">
              <a:solidFill>
                <a:schemeClr val="bg1"/>
              </a:solidFill>
            </a:endParaRPr>
          </a:p>
          <a:p>
            <a:r>
              <a:rPr lang="nb-NO" sz="1600" b="1" dirty="0" smtClean="0">
                <a:solidFill>
                  <a:schemeClr val="bg1"/>
                </a:solidFill>
              </a:rPr>
              <a:t>2015</a:t>
            </a:r>
            <a:r>
              <a:rPr lang="nb-NO" sz="1600" dirty="0" smtClean="0">
                <a:solidFill>
                  <a:schemeClr val="bg1"/>
                </a:solidFill>
              </a:rPr>
              <a:t>: 1245 menigheter</a:t>
            </a:r>
          </a:p>
          <a:p>
            <a:endParaRPr lang="nb-NO" sz="1600" dirty="0">
              <a:solidFill>
                <a:schemeClr val="bg1"/>
              </a:solidFill>
            </a:endParaRPr>
          </a:p>
          <a:p>
            <a:r>
              <a:rPr lang="nb-NO" sz="1600" b="1" dirty="0" smtClean="0">
                <a:solidFill>
                  <a:schemeClr val="bg1"/>
                </a:solidFill>
              </a:rPr>
              <a:t>2017</a:t>
            </a:r>
            <a:r>
              <a:rPr lang="nb-NO" sz="1600" dirty="0" smtClean="0">
                <a:solidFill>
                  <a:schemeClr val="bg1"/>
                </a:solidFill>
              </a:rPr>
              <a:t>: 1205 menigheter</a:t>
            </a:r>
            <a:endParaRPr lang="nb-NO" sz="1600" dirty="0">
              <a:solidFill>
                <a:schemeClr val="bg1"/>
              </a:solidFill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245660" y="623021"/>
            <a:ext cx="1241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Rådata</a:t>
            </a:r>
            <a:endParaRPr lang="nb-NO" sz="2000" dirty="0">
              <a:solidFill>
                <a:schemeClr val="bg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777505"/>
              </p:ext>
            </p:extLst>
          </p:nvPr>
        </p:nvGraphicFramePr>
        <p:xfrm>
          <a:off x="1173309" y="384899"/>
          <a:ext cx="7607300" cy="61648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6380"/>
                <a:gridCol w="693545"/>
                <a:gridCol w="666750"/>
                <a:gridCol w="638175"/>
                <a:gridCol w="685800"/>
                <a:gridCol w="647700"/>
                <a:gridCol w="581025"/>
                <a:gridCol w="666750"/>
                <a:gridCol w="571500"/>
                <a:gridCol w="1209675"/>
              </a:tblGrid>
              <a:tr h="1016351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Antall menigheter</a:t>
                      </a:r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NMS</a:t>
                      </a:r>
                      <a:endParaRPr lang="nb-N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u="none" strike="noStrike" dirty="0" err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Normisjon</a:t>
                      </a:r>
                      <a:endParaRPr lang="nb-N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Misjons-alliansen</a:t>
                      </a:r>
                      <a:endParaRPr lang="nb-N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Israels-misjonen</a:t>
                      </a:r>
                      <a:endParaRPr lang="nb-N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Himal</a:t>
                      </a:r>
                      <a:endParaRPr lang="nb-NO" sz="1400" b="0" u="none" strike="noStrike" dirty="0" smtClean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nb-NO" sz="1400" b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</a:t>
                      </a:r>
                      <a:endParaRPr lang="nb-N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u="none" strike="noStrike" dirty="0" err="1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Stefanus</a:t>
                      </a:r>
                      <a:r>
                        <a:rPr lang="nb-NO" sz="1400" b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-alliansen</a:t>
                      </a:r>
                      <a:endParaRPr lang="nb-N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Areopagos</a:t>
                      </a:r>
                      <a:endParaRPr lang="nb-NO" sz="14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Menighets-avtaler totalt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vert="vert270" anchor="ctr"/>
                </a:tc>
              </a:tr>
              <a:tr h="50375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Nord-</a:t>
                      </a:r>
                    </a:p>
                    <a:p>
                      <a:pPr algn="ctr" fontAlgn="b"/>
                      <a:r>
                        <a:rPr lang="nb-NO" sz="140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Hålogaland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Sør-</a:t>
                      </a:r>
                    </a:p>
                    <a:p>
                      <a:pPr algn="ctr" fontAlgn="b"/>
                      <a:r>
                        <a:rPr lang="nb-NO" sz="1400" i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Hålogaland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815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Nidaros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</a:t>
                      </a:r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Møre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Bjørgvin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</a:t>
                      </a:r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Stavanger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7625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Agder og Telemark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</a:t>
                      </a:r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Tunsberg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1910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Borg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Hamar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</a:t>
                      </a:r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1475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i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Oslo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78748">
                <a:tc>
                  <a:txBody>
                    <a:bodyPr/>
                    <a:lstStyle/>
                    <a:p>
                      <a:pPr algn="ctr" fontAlgn="b"/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8452"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Totalt</a:t>
                      </a:r>
                      <a:endParaRPr lang="nb-N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1205</a:t>
                      </a:r>
                      <a:endParaRPr lang="nb-NO" sz="1400" b="0" i="0" u="none" strike="noStrike" dirty="0">
                        <a:solidFill>
                          <a:schemeClr val="bg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593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nb-NO" sz="1400" b="0" i="0" u="none" strike="noStrike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nb-NO" sz="14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980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/>
          <p:cNvSpPr txBox="1"/>
          <p:nvPr/>
        </p:nvSpPr>
        <p:spPr>
          <a:xfrm rot="21224563">
            <a:off x="9070285" y="2084358"/>
            <a:ext cx="29145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b="1" dirty="0" smtClean="0">
                <a:solidFill>
                  <a:schemeClr val="bg1"/>
                </a:solidFill>
              </a:rPr>
              <a:t>2013</a:t>
            </a:r>
            <a:r>
              <a:rPr lang="nb-NO" sz="1600" dirty="0" smtClean="0">
                <a:solidFill>
                  <a:schemeClr val="bg1"/>
                </a:solidFill>
              </a:rPr>
              <a:t>: 71 % av menighetene</a:t>
            </a:r>
          </a:p>
          <a:p>
            <a:r>
              <a:rPr lang="nb-NO" sz="1600" dirty="0" smtClean="0">
                <a:solidFill>
                  <a:schemeClr val="bg1"/>
                </a:solidFill>
              </a:rPr>
              <a:t>                   med avtale</a:t>
            </a:r>
          </a:p>
          <a:p>
            <a:endParaRPr lang="nb-NO" sz="1600" dirty="0">
              <a:solidFill>
                <a:schemeClr val="bg1"/>
              </a:solidFill>
            </a:endParaRPr>
          </a:p>
          <a:p>
            <a:r>
              <a:rPr lang="nb-NO" sz="1600" b="1" dirty="0" smtClean="0">
                <a:solidFill>
                  <a:schemeClr val="bg1"/>
                </a:solidFill>
              </a:rPr>
              <a:t>2015</a:t>
            </a:r>
            <a:r>
              <a:rPr lang="nb-NO" sz="1600" dirty="0" smtClean="0">
                <a:solidFill>
                  <a:schemeClr val="bg1"/>
                </a:solidFill>
              </a:rPr>
              <a:t>: 76 %</a:t>
            </a:r>
          </a:p>
          <a:p>
            <a:r>
              <a:rPr lang="nb-NO" sz="1600" b="1" dirty="0" smtClean="0">
                <a:solidFill>
                  <a:schemeClr val="bg1"/>
                </a:solidFill>
              </a:rPr>
              <a:t>2016</a:t>
            </a:r>
            <a:r>
              <a:rPr lang="nb-NO" sz="1600" dirty="0" smtClean="0">
                <a:solidFill>
                  <a:schemeClr val="bg1"/>
                </a:solidFill>
              </a:rPr>
              <a:t>: 79 %</a:t>
            </a:r>
          </a:p>
          <a:p>
            <a:r>
              <a:rPr lang="nb-NO" sz="1600" b="1" dirty="0" smtClean="0">
                <a:solidFill>
                  <a:schemeClr val="bg1"/>
                </a:solidFill>
              </a:rPr>
              <a:t>2017</a:t>
            </a:r>
            <a:r>
              <a:rPr lang="nb-NO" sz="1600" dirty="0" smtClean="0">
                <a:solidFill>
                  <a:schemeClr val="bg1"/>
                </a:solidFill>
              </a:rPr>
              <a:t>: 81 %</a:t>
            </a:r>
            <a:endParaRPr lang="nb-NO" sz="1600" dirty="0">
              <a:solidFill>
                <a:schemeClr val="bg1"/>
              </a:solidFill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1995487" y="349704"/>
            <a:ext cx="7372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Antall menighetsavtaler i bispedømmene</a:t>
            </a:r>
            <a:endParaRPr lang="nb-NO" sz="28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622234"/>
              </p:ext>
            </p:extLst>
          </p:nvPr>
        </p:nvGraphicFramePr>
        <p:xfrm>
          <a:off x="1209674" y="1095371"/>
          <a:ext cx="7391400" cy="5381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5951"/>
                <a:gridCol w="1643981"/>
                <a:gridCol w="1306658"/>
                <a:gridCol w="1365166"/>
                <a:gridCol w="1189644"/>
              </a:tblGrid>
              <a:tr h="329301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800" u="none" strike="noStrike" dirty="0">
                          <a:effectLst/>
                        </a:rPr>
                        <a:t> </a:t>
                      </a:r>
                      <a:endParaRPr lang="nb-N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800" b="1" u="none" strike="noStrike" dirty="0">
                          <a:effectLst/>
                        </a:rPr>
                        <a:t>2014</a:t>
                      </a:r>
                      <a:endParaRPr lang="nb-NO" sz="18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800" b="1" u="none" strike="noStrike" dirty="0">
                          <a:effectLst/>
                        </a:rPr>
                        <a:t>2015</a:t>
                      </a:r>
                      <a:endParaRPr lang="nb-NO" sz="18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800" b="1" u="none" strike="noStrike" dirty="0">
                          <a:effectLst/>
                        </a:rPr>
                        <a:t>2016</a:t>
                      </a:r>
                      <a:endParaRPr lang="nb-NO" sz="18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800" b="1" u="none" strike="noStrike" dirty="0">
                          <a:effectLst/>
                        </a:rPr>
                        <a:t>2017</a:t>
                      </a:r>
                      <a:endParaRPr lang="nb-NO" sz="18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4128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u="none" strike="noStrike" dirty="0">
                          <a:effectLst/>
                        </a:rPr>
                        <a:t>Nord-Hålogaland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55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52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45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50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1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u="none" strike="noStrike" dirty="0" smtClean="0">
                          <a:effectLst/>
                        </a:rPr>
                        <a:t>Sør-</a:t>
                      </a:r>
                    </a:p>
                    <a:p>
                      <a:pPr algn="l" rtl="0" fontAlgn="b"/>
                      <a:r>
                        <a:rPr lang="nb-NO" sz="1600" u="none" strike="noStrike" dirty="0" smtClean="0">
                          <a:effectLst/>
                        </a:rPr>
                        <a:t>Hålogaland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73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76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80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72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8145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u="none" strike="noStrike" dirty="0">
                          <a:effectLst/>
                        </a:rPr>
                        <a:t>Nidaros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99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97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96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101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8625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u="none" strike="noStrike">
                          <a:effectLst/>
                        </a:rPr>
                        <a:t>Møre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74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75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76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85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1475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u="none" strike="noStrike" dirty="0">
                          <a:effectLst/>
                        </a:rPr>
                        <a:t>Bjørgvin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116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123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144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143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9575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u="none" strike="noStrike">
                          <a:effectLst/>
                        </a:rPr>
                        <a:t>Stavanger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114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105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101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105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3875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u="none" strike="noStrike">
                          <a:effectLst/>
                        </a:rPr>
                        <a:t>Agder og Telemark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123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123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119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119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291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u="none" strike="noStrike">
                          <a:effectLst/>
                        </a:rPr>
                        <a:t>Tunsberg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72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76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76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75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1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u="none" strike="noStrike">
                          <a:effectLst/>
                        </a:rPr>
                        <a:t>Borg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75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80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73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82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28625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u="none" strike="noStrike">
                          <a:effectLst/>
                        </a:rPr>
                        <a:t>Oslo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54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53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50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53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100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u="none" strike="noStrike">
                          <a:effectLst/>
                        </a:rPr>
                        <a:t>Hamar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94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>
                          <a:effectLst/>
                        </a:rPr>
                        <a:t>89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93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u="none" strike="noStrike" dirty="0">
                          <a:effectLst/>
                        </a:rPr>
                        <a:t>95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9301">
                <a:tc>
                  <a:txBody>
                    <a:bodyPr/>
                    <a:lstStyle/>
                    <a:p>
                      <a:pPr algn="l" rtl="0" fontAlgn="b"/>
                      <a:r>
                        <a:rPr lang="nb-NO" sz="1600" u="none" strike="noStrike" dirty="0">
                          <a:effectLst/>
                        </a:rPr>
                        <a:t> 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b="1" u="none" strike="noStrike" dirty="0">
                          <a:effectLst/>
                        </a:rPr>
                        <a:t>949</a:t>
                      </a:r>
                      <a:endParaRPr lang="nb-N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b="1" u="none" strike="noStrike" dirty="0">
                          <a:effectLst/>
                        </a:rPr>
                        <a:t>949</a:t>
                      </a:r>
                      <a:endParaRPr lang="nb-N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b="1" u="none" strike="noStrike" dirty="0">
                          <a:effectLst/>
                        </a:rPr>
                        <a:t>953</a:t>
                      </a:r>
                      <a:endParaRPr lang="nb-N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nb-NO" sz="1600" b="1" u="none" strike="noStrike" dirty="0">
                          <a:effectLst/>
                        </a:rPr>
                        <a:t>980</a:t>
                      </a:r>
                      <a:endParaRPr lang="nb-N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48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3120823"/>
              </p:ext>
            </p:extLst>
          </p:nvPr>
        </p:nvGraphicFramePr>
        <p:xfrm>
          <a:off x="561975" y="123825"/>
          <a:ext cx="10687050" cy="658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kstSylinder 1"/>
          <p:cNvSpPr txBox="1"/>
          <p:nvPr/>
        </p:nvSpPr>
        <p:spPr>
          <a:xfrm>
            <a:off x="8584440" y="518615"/>
            <a:ext cx="32287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Antall </a:t>
            </a:r>
          </a:p>
          <a:p>
            <a:r>
              <a:rPr lang="nb-NO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menighetsavtaler</a:t>
            </a:r>
          </a:p>
          <a:p>
            <a:r>
              <a:rPr lang="nb-NO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i</a:t>
            </a:r>
            <a:r>
              <a:rPr lang="nb-NO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bispedømmene</a:t>
            </a:r>
            <a:endParaRPr lang="nb-NO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54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Sylinder 5"/>
          <p:cNvSpPr txBox="1"/>
          <p:nvPr/>
        </p:nvSpPr>
        <p:spPr>
          <a:xfrm>
            <a:off x="2302329" y="587829"/>
            <a:ext cx="8002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>
                <a:solidFill>
                  <a:schemeClr val="bg1">
                    <a:lumMod val="65000"/>
                    <a:lumOff val="35000"/>
                  </a:schemeClr>
                </a:solidFill>
              </a:rPr>
              <a:t>Menighetsavtaler fordelt på </a:t>
            </a:r>
            <a:r>
              <a:rPr lang="nb-NO" sz="28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organisasjonene</a:t>
            </a:r>
            <a:endParaRPr lang="nb-NO" sz="28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764109"/>
              </p:ext>
            </p:extLst>
          </p:nvPr>
        </p:nvGraphicFramePr>
        <p:xfrm>
          <a:off x="438150" y="1334068"/>
          <a:ext cx="4276725" cy="39360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0625"/>
                <a:gridCol w="904875"/>
                <a:gridCol w="828675"/>
                <a:gridCol w="676275"/>
                <a:gridCol w="676275"/>
              </a:tblGrid>
              <a:tr h="402819">
                <a:tc>
                  <a:txBody>
                    <a:bodyPr/>
                    <a:lstStyle/>
                    <a:p>
                      <a:pPr algn="l" fontAlgn="b"/>
                      <a:endParaRPr lang="nb-N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u="none" strike="noStrike" dirty="0">
                          <a:effectLst/>
                        </a:rPr>
                        <a:t>2014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u="none" strike="noStrike" dirty="0">
                          <a:effectLst/>
                        </a:rPr>
                        <a:t>2015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u="none" strike="noStrike" dirty="0">
                          <a:effectLst/>
                        </a:rPr>
                        <a:t>2016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u="none" strike="noStrike" dirty="0">
                          <a:effectLst/>
                        </a:rPr>
                        <a:t>2017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89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>
                          <a:effectLst/>
                        </a:rPr>
                        <a:t>NMS</a:t>
                      </a:r>
                      <a:endParaRPr lang="nb-NO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593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567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575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593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89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>
                          <a:effectLst/>
                        </a:rPr>
                        <a:t>Normisjon</a:t>
                      </a:r>
                      <a:endParaRPr lang="nb-NO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174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174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174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166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0874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 smtClean="0">
                          <a:effectLst/>
                        </a:rPr>
                        <a:t>Misjons-alliansen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62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66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62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47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577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 smtClean="0">
                          <a:effectLst/>
                        </a:rPr>
                        <a:t>Israels-misjonen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41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39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26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30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8932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 err="1" smtClean="0">
                          <a:effectLst/>
                        </a:rPr>
                        <a:t>HimalPartner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40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43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47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61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5468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 dirty="0" err="1" smtClean="0">
                          <a:effectLst/>
                        </a:rPr>
                        <a:t>Stefanus</a:t>
                      </a:r>
                      <a:r>
                        <a:rPr lang="nb-NO" sz="1400" u="none" strike="noStrike" dirty="0" smtClean="0">
                          <a:effectLst/>
                        </a:rPr>
                        <a:t>-alliansen</a:t>
                      </a:r>
                      <a:endParaRPr lang="nb-NO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31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49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57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64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1475">
                <a:tc>
                  <a:txBody>
                    <a:bodyPr/>
                    <a:lstStyle/>
                    <a:p>
                      <a:pPr algn="l" fontAlgn="b"/>
                      <a:r>
                        <a:rPr lang="nb-NO" sz="1400" u="none" strike="noStrike">
                          <a:effectLst/>
                        </a:rPr>
                        <a:t>Areopagos</a:t>
                      </a:r>
                      <a:endParaRPr lang="nb-NO" sz="14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11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11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12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>
                          <a:effectLst/>
                        </a:rPr>
                        <a:t>19</a:t>
                      </a:r>
                      <a:endParaRPr lang="nb-NO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819">
                <a:tc>
                  <a:txBody>
                    <a:bodyPr/>
                    <a:lstStyle/>
                    <a:p>
                      <a:pPr algn="l" fontAlgn="b"/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u="none" strike="noStrike" dirty="0">
                          <a:effectLst/>
                        </a:rPr>
                        <a:t>952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u="none" strike="noStrike" dirty="0">
                          <a:effectLst/>
                        </a:rPr>
                        <a:t>949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u="none" strike="noStrike" dirty="0">
                          <a:effectLst/>
                        </a:rPr>
                        <a:t>953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b="1" u="none" strike="noStrike" dirty="0">
                          <a:effectLst/>
                        </a:rPr>
                        <a:t>980</a:t>
                      </a:r>
                      <a:endParaRPr lang="nb-N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4326542"/>
              </p:ext>
            </p:extLst>
          </p:nvPr>
        </p:nvGraphicFramePr>
        <p:xfrm>
          <a:off x="4953000" y="1015800"/>
          <a:ext cx="6724650" cy="5406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579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4205679"/>
              </p:ext>
            </p:extLst>
          </p:nvPr>
        </p:nvGraphicFramePr>
        <p:xfrm>
          <a:off x="400049" y="-428625"/>
          <a:ext cx="11115675" cy="699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7997586" y="764275"/>
            <a:ext cx="32816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Menighetsavtaler</a:t>
            </a:r>
          </a:p>
          <a:p>
            <a:r>
              <a:rPr lang="nb-NO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f</a:t>
            </a:r>
            <a:r>
              <a:rPr lang="nb-NO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ordelt på</a:t>
            </a:r>
          </a:p>
          <a:p>
            <a:r>
              <a:rPr lang="nb-NO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organisasjonene</a:t>
            </a:r>
            <a:endParaRPr lang="nb-NO" sz="2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11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98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ktor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9759155-7935-4C61-A06C-C04380D1B16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944</TotalTime>
  <Words>315</Words>
  <Application>Microsoft Office PowerPoint</Application>
  <PresentationFormat>Egendefinert</PresentationFormat>
  <Paragraphs>270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Sektor</vt:lpstr>
      <vt:lpstr>Menighetsavtaler  samarbeid menighet og misjon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Kirkepartner IKT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Menighetsavtaler smm</dc:title>
  <dc:creator>Olav D. Svanholm</dc:creator>
  <cp:lastModifiedBy>NBDR-ODS</cp:lastModifiedBy>
  <cp:revision>41</cp:revision>
  <cp:lastPrinted>2018-06-08T11:12:04Z</cp:lastPrinted>
  <dcterms:created xsi:type="dcterms:W3CDTF">2015-05-25T12:34:42Z</dcterms:created>
  <dcterms:modified xsi:type="dcterms:W3CDTF">2018-07-19T08:13:44Z</dcterms:modified>
</cp:coreProperties>
</file>