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handoutMasterIdLst>
    <p:handoutMasterId r:id="rId22"/>
  </p:handoutMasterIdLst>
  <p:sldIdLst>
    <p:sldId id="256" r:id="rId3"/>
    <p:sldId id="310" r:id="rId4"/>
    <p:sldId id="309" r:id="rId5"/>
    <p:sldId id="315" r:id="rId6"/>
    <p:sldId id="316" r:id="rId7"/>
    <p:sldId id="312" r:id="rId8"/>
    <p:sldId id="314" r:id="rId9"/>
    <p:sldId id="317" r:id="rId10"/>
    <p:sldId id="318" r:id="rId11"/>
    <p:sldId id="319" r:id="rId12"/>
    <p:sldId id="411" r:id="rId13"/>
    <p:sldId id="412" r:id="rId14"/>
    <p:sldId id="413" r:id="rId15"/>
    <p:sldId id="321" r:id="rId16"/>
    <p:sldId id="322" r:id="rId17"/>
    <p:sldId id="323" r:id="rId18"/>
    <p:sldId id="311" r:id="rId19"/>
    <p:sldId id="313" r:id="rId20"/>
    <p:sldId id="324" r:id="rId21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51877-1F04-4CA6-A1E3-8F73D57B1D9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2D34-202E-4BD4-AE6E-3546F7958A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958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6094" y="2592325"/>
            <a:ext cx="6858000" cy="1530191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6094" y="4698587"/>
            <a:ext cx="6858000" cy="6034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60" y="504063"/>
            <a:ext cx="1717631" cy="76689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" y="504063"/>
            <a:ext cx="135101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5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6122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68594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53897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6128" y="2538317"/>
            <a:ext cx="3420428" cy="2880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6997" y="2538317"/>
            <a:ext cx="3420428" cy="2880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26128" y="2178273"/>
            <a:ext cx="3420428" cy="324040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26128" y="2538317"/>
            <a:ext cx="3420428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66997" y="2178273"/>
            <a:ext cx="3420428" cy="324040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66997" y="2538317"/>
            <a:ext cx="3420428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4921-D4EA-4344-A5F9-3E363590414D}" type="datetime1">
              <a:rPr lang="nb-NO" smtClean="0"/>
              <a:t>28.01.2020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FOREDRAGETS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7BB-C6E6-4DA1-BF4F-BE0CB293C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50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6094" y="2592325"/>
            <a:ext cx="6858000" cy="1530191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6094" y="4698587"/>
            <a:ext cx="6858000" cy="6034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60" y="504063"/>
            <a:ext cx="1717631" cy="76689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" y="504063"/>
            <a:ext cx="135101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97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6094" y="2592325"/>
            <a:ext cx="6858000" cy="1530191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6094" y="4698587"/>
            <a:ext cx="6858000" cy="6034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60" y="504063"/>
            <a:ext cx="1717631" cy="76689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" y="504063"/>
            <a:ext cx="1351019" cy="550800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76361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6094" y="2592325"/>
            <a:ext cx="6858000" cy="1530191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6094" y="4698587"/>
            <a:ext cx="6858000" cy="6034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60" y="504063"/>
            <a:ext cx="1717631" cy="76689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" y="504063"/>
            <a:ext cx="1351019" cy="550800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786347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Orans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3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Blå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6" y="6149569"/>
            <a:ext cx="1068388" cy="43557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7512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72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accent1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90612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&amp; bilde Orans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accent2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7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&amp; bilde Blå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bg1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dk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6" y="6149569"/>
            <a:ext cx="1068388" cy="43557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7512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66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325317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238430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047786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06794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6128" y="2538317"/>
            <a:ext cx="3420428" cy="2880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6997" y="2538317"/>
            <a:ext cx="3420428" cy="2880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951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26128" y="2178273"/>
            <a:ext cx="3420428" cy="324040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26128" y="2538317"/>
            <a:ext cx="3420428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66997" y="2178273"/>
            <a:ext cx="3420428" cy="324040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66997" y="2538317"/>
            <a:ext cx="3420428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7712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546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008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Orans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9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Blå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6" y="6149569"/>
            <a:ext cx="1068388" cy="43557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7512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9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accent1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80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&amp; bilde Orans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accent2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&amp; bilde Blå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bg1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dk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6" y="6149569"/>
            <a:ext cx="1068388" cy="43557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7512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6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8059" y="774097"/>
            <a:ext cx="7719366" cy="958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6128" y="2538317"/>
            <a:ext cx="7164895" cy="28803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59503" y="6446579"/>
            <a:ext cx="63466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38559" y="6446579"/>
            <a:ext cx="5582653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87425" y="6446579"/>
            <a:ext cx="2316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 descr="VID_skoletag_generell_positiv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" y="6147845"/>
            <a:ext cx="1068388" cy="435574"/>
          </a:xfrm>
          <a:prstGeom prst="rect">
            <a:avLst/>
          </a:prstGeom>
        </p:spPr>
      </p:pic>
      <p:pic>
        <p:nvPicPr>
          <p:cNvPr id="10" name="Bilde 9" descr="VID_logo_vertikal_positiv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78" y="352415"/>
            <a:ext cx="557512" cy="8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8" r:id="rId4"/>
    <p:sldLayoutId id="2147483657" r:id="rId5"/>
    <p:sldLayoutId id="2147483656" r:id="rId6"/>
    <p:sldLayoutId id="2147483663" r:id="rId7"/>
    <p:sldLayoutId id="2147483664" r:id="rId8"/>
    <p:sldLayoutId id="2147483651" r:id="rId9"/>
    <p:sldLayoutId id="2147483660" r:id="rId10"/>
    <p:sldLayoutId id="2147483661" r:id="rId11"/>
    <p:sldLayoutId id="2147483662" r:id="rId12"/>
    <p:sldLayoutId id="2147483652" r:id="rId13"/>
    <p:sldLayoutId id="2147483653" r:id="rId14"/>
    <p:sldLayoutId id="2147483654" r:id="rId15"/>
    <p:sldLayoutId id="2147483655" r:id="rId16"/>
    <p:sldLayoutId id="214748366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8059" y="774097"/>
            <a:ext cx="7719366" cy="958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6128" y="2538317"/>
            <a:ext cx="7164895" cy="28803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59503" y="6446579"/>
            <a:ext cx="63466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38559" y="6446579"/>
            <a:ext cx="5582653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87425" y="6446579"/>
            <a:ext cx="2316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 descr="VID_skoletag_generell_positiv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" y="6147845"/>
            <a:ext cx="1068388" cy="435574"/>
          </a:xfrm>
          <a:prstGeom prst="rect">
            <a:avLst/>
          </a:prstGeom>
        </p:spPr>
      </p:pic>
      <p:pic>
        <p:nvPicPr>
          <p:cNvPr id="10" name="Bilde 9" descr="VID_logo_vertikal_positiv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78" y="352415"/>
            <a:ext cx="557512" cy="8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185530" y="774096"/>
            <a:ext cx="8001895" cy="1240233"/>
          </a:xfrm>
        </p:spPr>
        <p:txBody>
          <a:bodyPr>
            <a:normAutofit fontScale="90000"/>
          </a:bodyPr>
          <a:lstStyle/>
          <a:p>
            <a:r>
              <a:rPr lang="en-US" sz="3600" b="1" i="1" dirty="0" err="1"/>
              <a:t>Møte</a:t>
            </a:r>
            <a:r>
              <a:rPr lang="en-US" sz="3600" b="1" i="1" dirty="0"/>
              <a:t>, </a:t>
            </a:r>
            <a:r>
              <a:rPr lang="en-US" sz="3600" b="1" i="1" dirty="0" err="1"/>
              <a:t>vokse</a:t>
            </a:r>
            <a:r>
              <a:rPr lang="en-US" sz="3600" b="1" i="1" dirty="0"/>
              <a:t>, dele. </a:t>
            </a:r>
            <a:br>
              <a:rPr lang="en-US" sz="3600" b="1" dirty="0"/>
            </a:br>
            <a:r>
              <a:rPr lang="en-US" sz="3600" b="1" dirty="0" err="1"/>
              <a:t>Evaluering</a:t>
            </a:r>
            <a:r>
              <a:rPr lang="en-US" sz="3600" b="1" dirty="0"/>
              <a:t> av </a:t>
            </a:r>
            <a:r>
              <a:rPr lang="en-US" sz="3600" b="1" dirty="0" err="1"/>
              <a:t>Samarbeid</a:t>
            </a:r>
            <a:r>
              <a:rPr lang="en-US" sz="3600" b="1" dirty="0"/>
              <a:t> </a:t>
            </a:r>
            <a:r>
              <a:rPr lang="en-US" sz="3600" b="1" dirty="0" err="1"/>
              <a:t>menighet</a:t>
            </a:r>
            <a:r>
              <a:rPr lang="en-US" sz="3600" b="1" dirty="0"/>
              <a:t> </a:t>
            </a:r>
            <a:r>
              <a:rPr lang="en-US" sz="3600" b="1" dirty="0" err="1"/>
              <a:t>og</a:t>
            </a:r>
            <a:r>
              <a:rPr lang="en-US" sz="3600" b="1" dirty="0"/>
              <a:t> </a:t>
            </a:r>
            <a:r>
              <a:rPr lang="en-US" sz="3600" b="1" dirty="0" err="1"/>
              <a:t>misjon</a:t>
            </a:r>
            <a:r>
              <a:rPr lang="en-US" sz="3600" b="1" dirty="0"/>
              <a:t> (SMM)</a:t>
            </a:r>
            <a:br>
              <a:rPr lang="en-US" sz="3600" b="1" dirty="0"/>
            </a:br>
            <a:r>
              <a:rPr lang="en-US" sz="3600" b="1" dirty="0"/>
              <a:t> </a:t>
            </a:r>
            <a:br>
              <a:rPr lang="en-US" sz="3600" b="1" dirty="0"/>
            </a:br>
            <a:br>
              <a:rPr lang="nb-NO" dirty="0"/>
            </a:br>
            <a:endParaRPr lang="nb-NO" dirty="0"/>
          </a:p>
        </p:txBody>
      </p:sp>
      <p:sp>
        <p:nvSpPr>
          <p:cNvPr id="10" name="Undertittel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nb-NO" dirty="0"/>
          </a:p>
          <a:p>
            <a:r>
              <a:rPr lang="nb-NO" dirty="0"/>
              <a:t>Stephen Sirris og Harald Askeland, </a:t>
            </a:r>
            <a:r>
              <a:rPr lang="nb-NO" dirty="0" err="1"/>
              <a:t>VIDs</a:t>
            </a:r>
            <a:r>
              <a:rPr lang="nb-NO" dirty="0"/>
              <a:t> Senter for verdibasert ledelse og innovasjon</a:t>
            </a:r>
          </a:p>
          <a:p>
            <a:endParaRPr lang="nb-NO" dirty="0"/>
          </a:p>
          <a:p>
            <a:r>
              <a:rPr lang="nb-NO" dirty="0"/>
              <a:t>Kirkens Hus, 29. januar 2020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6CE5253-E971-4108-A140-913AC4DDD3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44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D46E72-8794-4997-A4DA-A66CA06E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Spørreundersøkelsene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C22B93-AF38-4EC0-9884-0ED06D592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1)	Alle fellesrådsansatte i vigslede stillinger (kateketer, kantorer, diakoner og </a:t>
            </a:r>
            <a:r>
              <a:rPr lang="nb-NO" dirty="0" err="1"/>
              <a:t>trosopplærere</a:t>
            </a:r>
            <a:r>
              <a:rPr lang="nb-NO" dirty="0"/>
              <a:t>), avtroppende menighetsrådsledere i 2019 og arbeidsgivere i kirkelig virksomhet (kirkeverger og daglige ledere)</a:t>
            </a:r>
          </a:p>
          <a:p>
            <a:r>
              <a:rPr lang="nb-NO" dirty="0"/>
              <a:t>2)	Alle prester og proster i Den norske kirke (1 og 2 N=294)</a:t>
            </a:r>
          </a:p>
          <a:p>
            <a:r>
              <a:rPr lang="nb-NO" dirty="0"/>
              <a:t>3)	Bispedømmeledelsen (biskoper, stiftsdirektører, kirkefagsjefer, bispedømmerådsledere) (N=21)</a:t>
            </a:r>
          </a:p>
          <a:p>
            <a:r>
              <a:rPr lang="nb-NO" dirty="0"/>
              <a:t>4)	Ansatte og valgte ledere i misjonsorganisasjonene som inngår i SMM (N=25)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2F2292E-6B3F-4F4D-833E-99E29B4FC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0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82D3BE3C-A501-49E2-82C5-482D9029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61" y="329960"/>
            <a:ext cx="7719366" cy="784737"/>
          </a:xfrm>
        </p:spPr>
        <p:txBody>
          <a:bodyPr>
            <a:normAutofit/>
          </a:bodyPr>
          <a:lstStyle/>
          <a:p>
            <a:r>
              <a:rPr lang="nb-NO" sz="2400" dirty="0"/>
              <a:t>Funn I:</a:t>
            </a:r>
            <a:br>
              <a:rPr lang="nb-NO" sz="2400" dirty="0"/>
            </a:br>
            <a:r>
              <a:rPr lang="nb-NO" sz="2400" dirty="0"/>
              <a:t>Fungerer de strukturelle rammene for SMM?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57EE7155-18D7-4CA8-9842-31BEF518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61" y="1515290"/>
            <a:ext cx="8048925" cy="45545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Svak kultur og struktur for rapportering og fortløpende vurdering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Fokus på misjonsavtaler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err="1"/>
              <a:t>SMM’s</a:t>
            </a:r>
            <a:r>
              <a:rPr lang="nb-NO" sz="1800" dirty="0"/>
              <a:t> strukturelle styrke: Arena for felles-strategi og plattform i forhold til menighetene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Organisasjonene får legitimitet og tilgang – men risikerer kooptering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Regionleddet er strukturelt svakt – problemer med å fylle verv i regionråd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Organisasjonenes tilbaketrekking gjør folkekirkestrukturen til ryggrad i SMM-engasjement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Regionleddet bidrar til at kanalisering skjer i geistlig linje – misjonsrådgivere sentrale aktører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Styrke: Dialog, strategi og informasjonsutveksling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SMM i stor grad ukjent i menigheter – men fremmes av ansatte og MR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SMM struktur og samarbeid vurderes til å fungere «midt på treet» i spørreundersøkelsen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D4EC31C-88FB-4169-8B28-EC3AD138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7539" y="1114697"/>
            <a:ext cx="7164388" cy="32404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49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CB35A3-24EE-4ADF-A14B-65C808ED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50" y="260291"/>
            <a:ext cx="7719366" cy="776029"/>
          </a:xfrm>
        </p:spPr>
        <p:txBody>
          <a:bodyPr>
            <a:normAutofit/>
          </a:bodyPr>
          <a:lstStyle/>
          <a:p>
            <a:r>
              <a:rPr lang="nb-NO" sz="2400" dirty="0"/>
              <a:t>Funn II:</a:t>
            </a:r>
            <a:br>
              <a:rPr lang="nb-NO" sz="2400" dirty="0"/>
            </a:br>
            <a:r>
              <a:rPr lang="nb-NO" sz="2400" dirty="0"/>
              <a:t>Effekt – engasjement og eierskap?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D491BA-FE99-4335-9B85-7B3C5E03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77" y="1524000"/>
            <a:ext cx="7855131" cy="45023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Stor vekst i antall misjonsavtaler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Engasjement og eierskap varierer mellom bispedømmer og lokalt etter ildsjeler og engasjerte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Inngår i gudstjenesteplaner og menigheters offerlister – markering av misjon i strategier sammenfaller med </a:t>
            </a:r>
            <a:r>
              <a:rPr lang="nb-NO" sz="1800" dirty="0" err="1"/>
              <a:t>SMM’s</a:t>
            </a:r>
            <a:r>
              <a:rPr lang="nb-NO" sz="1800" dirty="0"/>
              <a:t> fokusområder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SMM bidrar til bevisstgjøring av misjon som del av kirkens liv – men kan og avhenge av SMM-organisasjonenes forhold til kirken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Engasjement knyttes til land, prosjekter og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Diakoni og rettferdighet er bærende dimensjoner i profilering og avtaler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Organisasjonene usikre på om kirkens sentralt eier og profilerer misjon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Diakoni og bistand vurderes viktigst av respondenter i spørreundersøkelse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Samarbeidet har virkning også inn i trosopplæring og diakoni i menighetene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Lokale kirkelige lederer kjenner til SMM, men vurderer samarbeidet noe ulikt (prester vurderer mest positivt)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D64DF1-62FD-4EFA-8EBA-CDB0C752AA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797" y="1036320"/>
            <a:ext cx="7164388" cy="32404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62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010615-A81B-45FD-A704-EB09D00F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28" y="321252"/>
            <a:ext cx="7719366" cy="828279"/>
          </a:xfrm>
        </p:spPr>
        <p:txBody>
          <a:bodyPr>
            <a:normAutofit/>
          </a:bodyPr>
          <a:lstStyle/>
          <a:p>
            <a:r>
              <a:rPr lang="nb-NO" sz="2400" dirty="0"/>
              <a:t>Funn III:</a:t>
            </a:r>
            <a:br>
              <a:rPr lang="nb-NO" sz="2400" dirty="0"/>
            </a:br>
            <a:r>
              <a:rPr lang="nb-NO" sz="2400" dirty="0"/>
              <a:t>Får organisasjonene et tilfredsstillende resultat?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4CA764-BA63-4EE0-B4F3-91F2E9B4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28" y="1541416"/>
            <a:ext cx="8005381" cy="45545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Synliggjøring og styrking i planverk og prosjektengasjement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Svakt fokus på ressursinnsats i forhold til resultater – vanskeliggjør evaluering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Skjevfordeling av tilskudd i forhold til antall avtaler og inntekter: Men SMM gir i sum et betydelig overskudd til organisasjonene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Varierende prioritering og kontinuitet mellom bispedømmer angående misjonsrådgivere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Ujevn gevinst mellom organisasjonene og en viss forventning om at kirken bidrar mer med egne midler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SMM har indirekte effekt og setter misjon på dagsorden i den kirkelige virkelighet, også der organisasjonene ikke selv er til stede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92D8350-28E8-4753-A62B-2DB8A8D72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5465" y="987511"/>
            <a:ext cx="7164388" cy="32404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223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C004F6-C23C-4335-99DA-64562776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SMM som struktur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ADFAEF-2544-4413-890D-BBF2078E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SMM har fungert som en verdifull plattform for samarbeid, nettverksbygging og informasjonsutveksling mellom DNK og de sju misjonsorganisasjonene.</a:t>
            </a:r>
          </a:p>
          <a:p>
            <a:r>
              <a:rPr lang="nb-NO" dirty="0"/>
              <a:t>SMM har bidratt til å skape og opprettholde fokus på kirken som misjonerende, og tilrettelagt for misjonsengasjement på kirkens sentrale, regionale og lokale nivåer. </a:t>
            </a:r>
          </a:p>
          <a:p>
            <a:r>
              <a:rPr lang="nb-NO" dirty="0"/>
              <a:t>Misjon er «legitimert» og SMM fungerer som </a:t>
            </a:r>
            <a:r>
              <a:rPr lang="nb-NO" dirty="0" err="1"/>
              <a:t>kvalitetssikrer</a:t>
            </a:r>
            <a:r>
              <a:rPr lang="nb-NO" dirty="0"/>
              <a:t> av prosjekter</a:t>
            </a:r>
          </a:p>
          <a:p>
            <a:r>
              <a:rPr lang="nb-NO" dirty="0"/>
              <a:t>I særlig grad fungerer SMM som en viktig plattform i de deler av landet der misjonsorganisasjonenes tilstedeværelse er svak, og for de organisasjoner som tradisjonelt ikke har hatt eget foreningsarbeid.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036BAFB-5F79-4F8E-A5A2-C4D41B9E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5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ECCDF0-2DB0-42B9-87DF-1E5E1AEA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SMM og helhetlig misjon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9A19AA-0D5A-4D9A-96B8-0D910D693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Helhetlig misjon (diakoni, evangelisering, menighetsbygging og dialog) - dokumentanalysen og intervjuundersøkelsen viser at SMM har vært en viktig premissleverandør for denne misjonsforståelsen er utbredt og innarbeidet på alle nivåer i Den norske kirke. </a:t>
            </a:r>
          </a:p>
          <a:p>
            <a:r>
              <a:rPr lang="nb-NO" dirty="0"/>
              <a:t>Enighet om en mer prinsipiell overordnet forståelse av misjon, men mer mangfold i hva som skal vektlegges, og hva slags aktiviteter og prosjekter som skal prioriteres.</a:t>
            </a:r>
          </a:p>
          <a:p>
            <a:r>
              <a:rPr lang="nb-NO" dirty="0"/>
              <a:t>Diakonale prosjekter vektlegges mest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D8A4FDA-EEFC-4D3E-9EAF-0CDEDDE08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7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7AD1F2-1D71-4F1C-A562-7BB1FAA6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SMM og potensial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CCC7D6-4302-462A-933A-49388BA799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SMM-strukturen lite kjent i menighetene – SMM er arena og et bindeledd mellom andre aktører og fungerer som en koordineringsorgan</a:t>
            </a:r>
          </a:p>
          <a:p>
            <a:r>
              <a:rPr lang="nb-NO" dirty="0"/>
              <a:t>Usikkerhet om det regionalt leddet  - både misjonsrådgiverstillingene og regionalt utvalg</a:t>
            </a:r>
          </a:p>
          <a:p>
            <a:r>
              <a:rPr lang="nb-NO" dirty="0"/>
              <a:t>Økonomiske forhold</a:t>
            </a:r>
          </a:p>
          <a:p>
            <a:r>
              <a:rPr lang="nb-NO" dirty="0"/>
              <a:t>Betydningen av lokale ildsjeler</a:t>
            </a:r>
          </a:p>
          <a:p>
            <a:r>
              <a:rPr lang="nb-NO" dirty="0"/>
              <a:t>Arbeide med og gjennom ansatte i menigheten</a:t>
            </a:r>
          </a:p>
          <a:p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A113904-595F-4CB7-9747-65A945C4B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98" y="3149482"/>
            <a:ext cx="3907795" cy="2105128"/>
          </a:xfrm>
        </p:spPr>
      </p:pic>
    </p:spTree>
    <p:extLst>
      <p:ext uri="{BB962C8B-B14F-4D97-AF65-F5344CB8AC3E}">
        <p14:creationId xmlns:p14="http://schemas.microsoft.com/office/powerpoint/2010/main" val="104446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10A50B2-F64D-4E0E-936F-065FBB5D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 og anbefalinger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BF038EF-B13D-4B18-9716-1E7489A84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128" y="1550504"/>
            <a:ext cx="7164895" cy="5035826"/>
          </a:xfrm>
        </p:spPr>
        <p:txBody>
          <a:bodyPr>
            <a:normAutofit fontScale="92500" lnSpcReduction="10000"/>
          </a:bodyPr>
          <a:lstStyle/>
          <a:p>
            <a:r>
              <a:rPr lang="nb-NO" b="1" i="1" dirty="0"/>
              <a:t>På bakgrunn av det empiriske materialet og analysene i denne rapporten anbefaler vi at SMM opprettholdes, men videreutvikles gjennom at partene i SMM-samarbeidet vurderer følgende momenter: </a:t>
            </a:r>
          </a:p>
          <a:p>
            <a:endParaRPr lang="nb-NO" dirty="0"/>
          </a:p>
          <a:p>
            <a:r>
              <a:rPr lang="nb-NO" dirty="0"/>
              <a:t>1.	intensiverer arbeidet for å oppnå målet om at alle menigheter i DNK har misjonsavtale </a:t>
            </a:r>
          </a:p>
          <a:p>
            <a:r>
              <a:rPr lang="nb-NO" dirty="0"/>
              <a:t>2.	arbeider gjennom menighetsrettede tiltak for at misjonsavtalene skal generere større engasjement i menighetenes arbeidsgrener, særlig i trosopplæringen, etablerer misjonsutvalg og misjonskontakt, samt arbeider for at misjonsavtalene genererer høyere inntekter </a:t>
            </a:r>
          </a:p>
          <a:p>
            <a:r>
              <a:rPr lang="nb-NO" dirty="0"/>
              <a:t>3.	videreutvikler organisering og kommunikasjonslinjer i lys av ny kirkeordning for DNK hva gjelder arbeidsgiverlinjer og styrking av nivåer i kirkeorganisasjonen</a:t>
            </a:r>
          </a:p>
          <a:p>
            <a:r>
              <a:rPr lang="nb-NO" dirty="0"/>
              <a:t>4.	initierer og opprettholder en teologisk refleksjon og dialog om misjonsbegrepet i samarbeidet mellom DNK og misjonsorganisasjonene</a:t>
            </a:r>
          </a:p>
          <a:p>
            <a:r>
              <a:rPr lang="nb-NO" dirty="0"/>
              <a:t>5.	initierer samtaler om helhetlig misjon på alle nivåer i DNK og om hvordan dette er forpliktende for kirkens ledere</a:t>
            </a:r>
          </a:p>
        </p:txBody>
      </p:sp>
    </p:spTree>
    <p:extLst>
      <p:ext uri="{BB962C8B-B14F-4D97-AF65-F5344CB8AC3E}">
        <p14:creationId xmlns:p14="http://schemas.microsoft.com/office/powerpoint/2010/main" val="14080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7EF1B9-1343-4450-9144-C2F9FEDA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anbefalinger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C8F797-8B5E-4D1D-968D-054BB3B5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128" y="1603513"/>
            <a:ext cx="7164895" cy="4480390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  <a:p>
            <a:r>
              <a:rPr lang="nb-NO" dirty="0"/>
              <a:t>6.	vurderer misjonsrådgiverstillingenes finansiering og organisering, samt utvikler en felles arbeidsinstruks og en mer ensartet prioritering av stillingsomfang ved bispedømmekontorene</a:t>
            </a:r>
          </a:p>
          <a:p>
            <a:r>
              <a:rPr lang="nb-NO" dirty="0"/>
              <a:t>7.	vurderer det regionale SMM-utvalget med tanke på representasjon, myndighet og mandat</a:t>
            </a:r>
          </a:p>
          <a:p>
            <a:r>
              <a:rPr lang="nb-NO" dirty="0"/>
              <a:t>8.	styrker kontakten mellom regionalt nivå i SMM-samarbeidet og menighetene</a:t>
            </a:r>
          </a:p>
          <a:p>
            <a:r>
              <a:rPr lang="nb-NO" dirty="0"/>
              <a:t>9.	drøfter fordeling av misjonsavtaler mellom organisasjonene samt retningslinjer for oppfølging av avtaler som er mer forpliktende for misjonsorganisasjonene</a:t>
            </a:r>
          </a:p>
          <a:p>
            <a:r>
              <a:rPr lang="nb-NO" dirty="0"/>
              <a:t>10.	blir bevisst regionale forskjeller og vurderer tilpasninger ut fra ulike kirkelandskap og misjonsorganisasjonenes nedslagsfelt og aktivitetsnivå</a:t>
            </a:r>
          </a:p>
          <a:p>
            <a:r>
              <a:rPr lang="nb-NO" dirty="0"/>
              <a:t>11.	utvikler rutiner for dokumentasjon og kommunikasjon på sentralt og regionalt nivå særlig med hensyn til årlige økonomidata og at samlet rapportering styrkes i </a:t>
            </a:r>
            <a:r>
              <a:rPr lang="nb-NO" dirty="0" err="1"/>
              <a:t>DNKs</a:t>
            </a:r>
            <a:r>
              <a:rPr lang="nb-NO" dirty="0"/>
              <a:t> årsrapport</a:t>
            </a:r>
          </a:p>
          <a:p>
            <a:r>
              <a:rPr lang="nb-NO" dirty="0"/>
              <a:t>12.	drøfter kriterier for hvilke organisasjoner som kan være medlemmer i SMM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93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801E87-B2A3-4A71-988A-F9245026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Møte, vokse, dele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EFDBCA0-93F8-444E-8738-54529DEE4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7" y="1903896"/>
            <a:ext cx="2619375" cy="1743075"/>
          </a:xfr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D02436D-D93E-46D6-A4D0-171FFFF1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82" y="3650651"/>
            <a:ext cx="2619375" cy="174307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53EA6DF-9332-4176-9CCF-37104FA63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7" y="4100425"/>
            <a:ext cx="1983478" cy="198347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92723AA-5609-4932-9327-E547D1D0F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17" y="5469455"/>
            <a:ext cx="2419688" cy="122889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73DD92BA-78A5-4F44-9971-87E071AD0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9" y="1543050"/>
            <a:ext cx="3176588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3B16A9-4F19-490B-91E0-BB22027E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Senter for verdibasert ledelse og innovasjon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941E08-BBC3-483D-BAEB-8B672A3D18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1. Videreutdanning</a:t>
            </a:r>
          </a:p>
          <a:p>
            <a:pPr marL="457200" indent="-457200">
              <a:buAutoNum type="arabicPeriod"/>
            </a:pPr>
            <a:endParaRPr lang="nb-NO" dirty="0"/>
          </a:p>
          <a:p>
            <a:r>
              <a:rPr lang="nb-NO" dirty="0"/>
              <a:t>2. Kurs, seminarer og veiledning</a:t>
            </a:r>
          </a:p>
          <a:p>
            <a:endParaRPr lang="nb-NO" dirty="0"/>
          </a:p>
          <a:p>
            <a:r>
              <a:rPr lang="nb-NO" dirty="0"/>
              <a:t>3. Forskning og evaluering</a:t>
            </a:r>
          </a:p>
          <a:p>
            <a:endParaRPr lang="nb-NO" dirty="0"/>
          </a:p>
          <a:p>
            <a:r>
              <a:rPr lang="nb-NO" i="1" dirty="0"/>
              <a:t>Takk for oppdraget!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EA4F5073-D9FD-4664-9CBC-0A94D65258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23633"/>
            <a:ext cx="3806190" cy="2160270"/>
          </a:xfrm>
        </p:spPr>
      </p:pic>
    </p:spTree>
    <p:extLst>
      <p:ext uri="{BB962C8B-B14F-4D97-AF65-F5344CB8AC3E}">
        <p14:creationId xmlns:p14="http://schemas.microsoft.com/office/powerpoint/2010/main" val="5524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Evalueringsgruppen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Stephen Sirris </a:t>
            </a:r>
          </a:p>
          <a:p>
            <a:pPr marL="0" indent="0">
              <a:buNone/>
            </a:pPr>
            <a:r>
              <a:rPr lang="nb-NO" dirty="0"/>
              <a:t>Harald Askeland </a:t>
            </a:r>
          </a:p>
          <a:p>
            <a:pPr marL="0" indent="0">
              <a:buNone/>
            </a:pPr>
            <a:r>
              <a:rPr lang="nb-NO" dirty="0"/>
              <a:t>Olav Helge Angell</a:t>
            </a:r>
          </a:p>
          <a:p>
            <a:pPr marL="0" indent="0">
              <a:buNone/>
            </a:pPr>
            <a:r>
              <a:rPr lang="nb-NO" dirty="0"/>
              <a:t>Hans </a:t>
            </a:r>
            <a:r>
              <a:rPr lang="nb-NO" dirty="0" err="1"/>
              <a:t>Austnaberg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Stian Sørlie Eriksen </a:t>
            </a:r>
          </a:p>
          <a:p>
            <a:pPr marL="0" indent="0">
              <a:buNone/>
            </a:pPr>
            <a:r>
              <a:rPr lang="nb-NO" dirty="0"/>
              <a:t>Hans Morten Haugen </a:t>
            </a:r>
          </a:p>
          <a:p>
            <a:pPr marL="0" indent="0">
              <a:buNone/>
            </a:pPr>
            <a:r>
              <a:rPr lang="nb-NO" dirty="0"/>
              <a:t>Kari Storstein Haug  </a:t>
            </a:r>
          </a:p>
          <a:p>
            <a:pPr marL="0" indent="0">
              <a:buNone/>
            </a:pPr>
            <a:r>
              <a:rPr lang="nb-NO" dirty="0"/>
              <a:t>Tone Lindheim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0F0E7B2-ACF8-4539-AF35-C056B49280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8" y="2819893"/>
            <a:ext cx="4720006" cy="3112735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FOREDRAGETS TITTEL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7BB-C6E6-4DA1-BF4F-BE0CB293CF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6AAF50-7B85-4522-841F-67F4673F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 menighet og misjon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7C5736-5D5B-4839-BC13-AF6162D61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304" y="1732353"/>
            <a:ext cx="4115252" cy="435155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Etablert 1994 – 25-årsjubileum</a:t>
            </a:r>
          </a:p>
          <a:p>
            <a:r>
              <a:rPr lang="nb-NO" dirty="0"/>
              <a:t>Den norske kirke og 7 misjonsorganisasjoner: Det Norske Misjonsselskap (NMS), </a:t>
            </a:r>
            <a:r>
              <a:rPr lang="nb-NO" dirty="0" err="1"/>
              <a:t>Normisjon</a:t>
            </a:r>
            <a:r>
              <a:rPr lang="nb-NO" dirty="0"/>
              <a:t>, Misjonsalliansen, Den Norske Israelsmisjon (DNI), Areopagos, </a:t>
            </a:r>
            <a:r>
              <a:rPr lang="nb-NO" dirty="0" err="1"/>
              <a:t>HimalPartner</a:t>
            </a:r>
            <a:r>
              <a:rPr lang="nb-NO" dirty="0"/>
              <a:t> og </a:t>
            </a:r>
            <a:r>
              <a:rPr lang="nb-NO" dirty="0" err="1"/>
              <a:t>Stefanusalliansen</a:t>
            </a:r>
            <a:r>
              <a:rPr lang="nb-NO" dirty="0"/>
              <a:t> </a:t>
            </a:r>
          </a:p>
          <a:p>
            <a:r>
              <a:rPr lang="nb-NO" dirty="0"/>
              <a:t>Formålet er å bidra til å virkeliggjøre menighetenes misjonsoppdrag og styrke misjonsengasjementet i </a:t>
            </a:r>
            <a:r>
              <a:rPr lang="nb-NO" dirty="0" err="1"/>
              <a:t>DNKs</a:t>
            </a:r>
            <a:r>
              <a:rPr lang="nb-NO" dirty="0"/>
              <a:t> menigheter. </a:t>
            </a:r>
          </a:p>
          <a:p>
            <a:r>
              <a:rPr lang="nb-NO" dirty="0"/>
              <a:t>Visjon: </a:t>
            </a:r>
            <a:r>
              <a:rPr lang="nb-NO" i="1" dirty="0"/>
              <a:t>Misjonerende menigheter – der evangeliet frigjør og utruster mennesker til å dele troen gjennom nærvær, handling og ord, lokalt og globalt.</a:t>
            </a:r>
          </a:p>
          <a:p>
            <a:endParaRPr lang="nb-NO" i="1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008665-402A-47F7-AA5C-3D0B5DCEE9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46" y="2988985"/>
            <a:ext cx="3562350" cy="3562350"/>
          </a:xfrm>
        </p:spPr>
      </p:pic>
    </p:spTree>
    <p:extLst>
      <p:ext uri="{BB962C8B-B14F-4D97-AF65-F5344CB8AC3E}">
        <p14:creationId xmlns:p14="http://schemas.microsoft.com/office/powerpoint/2010/main" val="14376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C2EAA5-F52B-4350-85A6-F73CA345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SMM som nettverksorganisasjon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0D99FB-7F63-405C-9BD4-0D9C2CE91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59" y="1630017"/>
            <a:ext cx="3978497" cy="445388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Daglig leder og det sentrale SMM-råd</a:t>
            </a:r>
          </a:p>
          <a:p>
            <a:r>
              <a:rPr lang="nb-NO" dirty="0"/>
              <a:t>Regionalt utvalg i hvert bispedømme</a:t>
            </a:r>
          </a:p>
          <a:p>
            <a:r>
              <a:rPr lang="nb-NO" dirty="0"/>
              <a:t>Misjonsrådgiver ved hvert bispedømmekontor</a:t>
            </a:r>
          </a:p>
          <a:p>
            <a:r>
              <a:rPr lang="nb-NO" dirty="0"/>
              <a:t>80% av norske menigheter i DNK har misjonsavtale(r)</a:t>
            </a:r>
          </a:p>
          <a:p>
            <a:r>
              <a:rPr lang="nb-NO" dirty="0"/>
              <a:t>Nettverksbasert paraplyorganisasjon med mange aktører og ledd og tilsvarende svak styringsstruktur</a:t>
            </a:r>
          </a:p>
          <a:p>
            <a:endParaRPr lang="nb-NO" dirty="0"/>
          </a:p>
          <a:p>
            <a:r>
              <a:rPr lang="nb-NO" i="1" dirty="0"/>
              <a:t>Kompleks organisering, ambisiøs og omfattende evaluering, innholdsrikt datamateriale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70E1463-36F0-4644-8326-6582C37620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46" y="2862192"/>
            <a:ext cx="3812437" cy="2263456"/>
          </a:xfrm>
        </p:spPr>
      </p:pic>
    </p:spTree>
    <p:extLst>
      <p:ext uri="{BB962C8B-B14F-4D97-AF65-F5344CB8AC3E}">
        <p14:creationId xmlns:p14="http://schemas.microsoft.com/office/powerpoint/2010/main" val="28643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BE46A0-BA2B-481D-B0A9-97522091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Oppdragsgivers hovedproblemstillinger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4E722E-EA1F-4E5C-9587-689E0723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1.	Fungerer de strukturelle rammene for SMM-samarbeidet hensiktsmessig i dag? (Misjonsforståelse og strukturanalyse) </a:t>
            </a:r>
          </a:p>
          <a:p>
            <a:r>
              <a:rPr lang="nb-NO" dirty="0"/>
              <a:t>2.	I hvilken grad har SMM-samarbeidet ført til økt engasjement og eierskap til misjon i menighetene i Den norske kirke? (Effektanalyse) </a:t>
            </a:r>
          </a:p>
          <a:p>
            <a:r>
              <a:rPr lang="nb-NO" dirty="0"/>
              <a:t>3.	Får organisasjonene et tilfredsstillende resultat ut av samarbeidet i forhold til de ressurser de bruker på SMM? (Kost–nytte-analyse)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A8249D-98DD-4A95-85AA-2C7A46A17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04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FBDD45-15D1-4B02-95E2-CF7FEE38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Evalueringsrapportens innhold (120 sider)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809B7F-7626-4227-8ACB-6358476F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b-NO" dirty="0"/>
              <a:t>Innledning </a:t>
            </a:r>
          </a:p>
          <a:p>
            <a:pPr marL="457200" indent="-457200">
              <a:buAutoNum type="arabicPeriod"/>
            </a:pPr>
            <a:r>
              <a:rPr lang="nb-NO" dirty="0"/>
              <a:t>Metoder og forskningsetikk</a:t>
            </a:r>
          </a:p>
          <a:p>
            <a:pPr marL="457200" indent="-457200">
              <a:buAutoNum type="arabicPeriod"/>
            </a:pPr>
            <a:r>
              <a:rPr lang="nb-NO" dirty="0"/>
              <a:t>Funn fra dokumentanalyse (3 hoveddeler)</a:t>
            </a:r>
          </a:p>
          <a:p>
            <a:pPr marL="457200" indent="-457200">
              <a:buAutoNum type="arabicPeriod"/>
            </a:pPr>
            <a:r>
              <a:rPr lang="nb-NO" dirty="0"/>
              <a:t>Funn fra intervjustudien (3 hoveddeler)</a:t>
            </a:r>
          </a:p>
          <a:p>
            <a:pPr marL="457200" indent="-457200">
              <a:buAutoNum type="arabicPeriod"/>
            </a:pPr>
            <a:r>
              <a:rPr lang="nb-NO" dirty="0"/>
              <a:t>Funn fra spørreundersøkelsene (3 hoveddeler)</a:t>
            </a:r>
          </a:p>
          <a:p>
            <a:pPr marL="457200" indent="-457200">
              <a:buAutoNum type="arabicPeriod"/>
            </a:pPr>
            <a:r>
              <a:rPr lang="nb-NO" dirty="0"/>
              <a:t>Oppsummerende drøfting</a:t>
            </a:r>
          </a:p>
          <a:p>
            <a:pPr marL="457200" indent="-457200">
              <a:buAutoNum type="arabicPeriod"/>
            </a:pPr>
            <a:r>
              <a:rPr lang="nb-NO" dirty="0"/>
              <a:t>Konklusjon og anbefalinger</a:t>
            </a:r>
          </a:p>
          <a:p>
            <a:pPr marL="457200" indent="-457200">
              <a:buAutoNum type="arabicPeriod"/>
            </a:pPr>
            <a:r>
              <a:rPr lang="nb-NO" dirty="0"/>
              <a:t>Vedlegg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AB316D0-8C2B-4A60-B636-91D9A47FD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46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9B4140-6794-47EA-A8DF-2A5B199B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Dokumentanalyse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A2917C-8DEA-43DB-B2E5-DC4EFDC4D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1.	Gjennomgang av </a:t>
            </a:r>
            <a:r>
              <a:rPr lang="nb-NO" dirty="0" err="1"/>
              <a:t>SMMs</a:t>
            </a:r>
            <a:r>
              <a:rPr lang="nb-NO" dirty="0"/>
              <a:t> interne dokumenter (grunnlagsdokument, årsrapporter, vedtekter, strategidokumenter, hjemmeside på internett, referater fra møter i SMM-rådet)</a:t>
            </a:r>
          </a:p>
          <a:p>
            <a:r>
              <a:rPr lang="nb-NO" dirty="0"/>
              <a:t>2.	Dokumenter i de sentralkirkelige råd i DNK med omtale av SMM, som saksdokumenter, årsrapporter for regionale og sentrale organer, samt årlige tilstandsrapporter for Den norske kirke</a:t>
            </a:r>
          </a:p>
          <a:p>
            <a:r>
              <a:rPr lang="nb-NO" dirty="0"/>
              <a:t>3.	Et utvalg av bispedømmenes strategiplaner</a:t>
            </a:r>
          </a:p>
          <a:p>
            <a:r>
              <a:rPr lang="nb-NO" dirty="0"/>
              <a:t>4.	Et utvalg av menighetenes planverk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E593E8-AD72-46A8-B855-3DD5D64355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5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7AA821-DD95-478F-B51E-54872956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15 intervjuer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EDC6CD-333A-4A66-A445-D4DEA397B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Daglig leder SMM</a:t>
            </a:r>
          </a:p>
          <a:p>
            <a:r>
              <a:rPr lang="nb-NO" dirty="0"/>
              <a:t>SMM-rådet</a:t>
            </a:r>
          </a:p>
          <a:p>
            <a:r>
              <a:rPr lang="nb-NO" dirty="0"/>
              <a:t>Misjonsrådgiverne </a:t>
            </a:r>
          </a:p>
          <a:p>
            <a:r>
              <a:rPr lang="nb-NO" dirty="0"/>
              <a:t>3 misjonsorganisasjoner (NMS, Misjonsalliansen, </a:t>
            </a:r>
            <a:r>
              <a:rPr lang="nb-NO" dirty="0" err="1"/>
              <a:t>Stefanusalliansen</a:t>
            </a:r>
            <a:r>
              <a:rPr lang="nb-NO" dirty="0"/>
              <a:t>)</a:t>
            </a:r>
          </a:p>
          <a:p>
            <a:r>
              <a:rPr lang="nb-NO" dirty="0"/>
              <a:t>3 bispedømmer (Oslo, Stavanger, Sør-Hålogaland): </a:t>
            </a:r>
          </a:p>
          <a:p>
            <a:pPr marL="457200" indent="-457200">
              <a:buAutoNum type="alphaLcParenR"/>
            </a:pPr>
            <a:r>
              <a:rPr lang="nb-NO" dirty="0"/>
              <a:t>Regionalt utvalg</a:t>
            </a:r>
          </a:p>
          <a:p>
            <a:pPr marL="457200" indent="-457200">
              <a:buAutoNum type="alphaLcParenR"/>
            </a:pPr>
            <a:r>
              <a:rPr lang="nb-NO" dirty="0"/>
              <a:t>To menigheter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4F1663-EB55-4E1D-BC5F-48C70C0225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2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5C36"/>
      </a:accent1>
      <a:accent2>
        <a:srgbClr val="004346"/>
      </a:accent2>
      <a:accent3>
        <a:srgbClr val="12D9ED"/>
      </a:accent3>
      <a:accent4>
        <a:srgbClr val="8FF0B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VID.potx" id="{EE637ADF-7CBA-461E-A66B-01BC7CC8EF15}" vid="{8BAB07BD-FF24-4257-82A7-221EE685F10D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5C36"/>
      </a:accent1>
      <a:accent2>
        <a:srgbClr val="004346"/>
      </a:accent2>
      <a:accent3>
        <a:srgbClr val="12D9ED"/>
      </a:accent3>
      <a:accent4>
        <a:srgbClr val="8FF0B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øveforelesning HA 04032016 FBWO verdier og profesjonell praksis" id="{F1057B3F-31A6-4F0F-AD4F-119FD3135129}" vid="{4082AF41-4A9D-4386-AE71-DF70A838942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PPTMal_VID</Template>
  <TotalTime>449</TotalTime>
  <Words>1362</Words>
  <Application>Microsoft Office PowerPoint</Application>
  <PresentationFormat>Skjermfremvisning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Office-tema</vt:lpstr>
      <vt:lpstr>1_Office-tema</vt:lpstr>
      <vt:lpstr>Møte, vokse, dele.  Evaluering av Samarbeid menighet og misjon (SMM)    </vt:lpstr>
      <vt:lpstr>Senter for verdibasert ledelse og innovasjon</vt:lpstr>
      <vt:lpstr>Evalueringsgruppen</vt:lpstr>
      <vt:lpstr>Samarbeid menighet og misjon</vt:lpstr>
      <vt:lpstr>SMM som nettverksorganisasjon</vt:lpstr>
      <vt:lpstr>Oppdragsgivers hovedproblemstillinger</vt:lpstr>
      <vt:lpstr>Evalueringsrapportens innhold (120 sider)</vt:lpstr>
      <vt:lpstr>Dokumentanalyse</vt:lpstr>
      <vt:lpstr>15 intervjuer</vt:lpstr>
      <vt:lpstr>Spørreundersøkelsene</vt:lpstr>
      <vt:lpstr>Funn I: Fungerer de strukturelle rammene for SMM?</vt:lpstr>
      <vt:lpstr>Funn II: Effekt – engasjement og eierskap?</vt:lpstr>
      <vt:lpstr>Funn III: Får organisasjonene et tilfredsstillende resultat?</vt:lpstr>
      <vt:lpstr>SMM som struktur</vt:lpstr>
      <vt:lpstr>SMM og helhetlig misjon</vt:lpstr>
      <vt:lpstr>SMM og potensial</vt:lpstr>
      <vt:lpstr>Konklusjon og anbefalinger</vt:lpstr>
      <vt:lpstr>Flere anbefalinger</vt:lpstr>
      <vt:lpstr>Møte, vokse, dele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Stephen Sirris</dc:creator>
  <dc:description>template by officeconsult.no</dc:description>
  <cp:lastModifiedBy>Stephen Sirris</cp:lastModifiedBy>
  <cp:revision>86</cp:revision>
  <cp:lastPrinted>2016-11-24T09:56:18Z</cp:lastPrinted>
  <dcterms:created xsi:type="dcterms:W3CDTF">2016-11-09T08:36:57Z</dcterms:created>
  <dcterms:modified xsi:type="dcterms:W3CDTF">2020-01-28T13:48:33Z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</Properties>
</file>