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312" r:id="rId16"/>
    <p:sldId id="346" r:id="rId17"/>
    <p:sldId id="347" r:id="rId18"/>
    <p:sldId id="348" r:id="rId19"/>
    <p:sldId id="349" r:id="rId20"/>
    <p:sldId id="267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DB2C0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E7821-1C23-4411-B0F8-F29B8448307E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93686315-5295-40C2-B98C-A84BFBE73E68}">
      <dgm:prSet phldrT="[Tekst]" phldr="1"/>
      <dgm:spPr/>
      <dgm:t>
        <a:bodyPr/>
        <a:lstStyle/>
        <a:p>
          <a:endParaRPr lang="nb-NO" dirty="0"/>
        </a:p>
      </dgm:t>
    </dgm:pt>
    <dgm:pt modelId="{F3E6AA7C-DF50-4951-BC75-72152046B061}" type="sibTrans" cxnId="{A7F72A95-C01C-43C9-AABF-07DEC1168DF6}">
      <dgm:prSet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b-NO"/>
        </a:p>
      </dgm:t>
      <dgm:extLst>
        <a:ext uri="{E40237B7-FDA0-4F09-8148-C483321AD2D9}">
          <dgm14:cNvPr xmlns:dgm14="http://schemas.microsoft.com/office/drawing/2010/diagram" id="0" name="" descr="Et bilde som inneholder kart&#10;&#10;Automatisk generert beskrivelse">
            <a:extLst>
              <a:ext uri="{FF2B5EF4-FFF2-40B4-BE49-F238E27FC236}">
                <a16:creationId xmlns:a16="http://schemas.microsoft.com/office/drawing/2014/main" id="{A307E477-51F2-4582-AE82-457FBC0481C3}"/>
              </a:ext>
            </a:extLst>
          </dgm14:cNvPr>
        </a:ext>
      </dgm:extLst>
    </dgm:pt>
    <dgm:pt modelId="{9404B509-9F18-44DC-A6E4-C09ED3789A26}" type="parTrans" cxnId="{A7F72A95-C01C-43C9-AABF-07DEC1168DF6}">
      <dgm:prSet/>
      <dgm:spPr/>
      <dgm:t>
        <a:bodyPr/>
        <a:lstStyle/>
        <a:p>
          <a:endParaRPr lang="nb-NO"/>
        </a:p>
      </dgm:t>
    </dgm:pt>
    <dgm:pt modelId="{CED4DA20-096A-435D-B821-1D9A11A04DB5}" type="pres">
      <dgm:prSet presAssocID="{41DE7821-1C23-4411-B0F8-F29B8448307E}" presName="Name0" presStyleCnt="0">
        <dgm:presLayoutVars>
          <dgm:chMax val="7"/>
          <dgm:chPref val="7"/>
          <dgm:dir/>
        </dgm:presLayoutVars>
      </dgm:prSet>
      <dgm:spPr/>
    </dgm:pt>
    <dgm:pt modelId="{8988417F-A7A9-4047-B5E6-2337D7E391D5}" type="pres">
      <dgm:prSet presAssocID="{41DE7821-1C23-4411-B0F8-F29B8448307E}" presName="Name1" presStyleCnt="0"/>
      <dgm:spPr/>
    </dgm:pt>
    <dgm:pt modelId="{08FFC956-67C9-48EA-AB94-F5134E45BDDF}" type="pres">
      <dgm:prSet presAssocID="{F3E6AA7C-DF50-4951-BC75-72152046B061}" presName="picture_1" presStyleCnt="0"/>
      <dgm:spPr/>
    </dgm:pt>
    <dgm:pt modelId="{C8D3943B-E77E-4E11-8788-A881649E6E12}" type="pres">
      <dgm:prSet presAssocID="{F3E6AA7C-DF50-4951-BC75-72152046B061}" presName="pictureRepeatNode" presStyleLbl="alignImgPlace1" presStyleIdx="0" presStyleCnt="1" custLinFactNeighborX="317" custLinFactNeighborY="12304"/>
      <dgm:spPr/>
    </dgm:pt>
    <dgm:pt modelId="{BE5D9CEE-B83A-466B-8EBC-B52F00EB4259}" type="pres">
      <dgm:prSet presAssocID="{93686315-5295-40C2-B98C-A84BFBE73E68}" presName="text_1" presStyleLbl="node1" presStyleIdx="0" presStyleCnt="0" custLinFactY="-110837" custLinFactNeighborX="61905" custLinFactNeighborY="-200000">
        <dgm:presLayoutVars>
          <dgm:bulletEnabled val="1"/>
        </dgm:presLayoutVars>
      </dgm:prSet>
      <dgm:spPr/>
    </dgm:pt>
  </dgm:ptLst>
  <dgm:cxnLst>
    <dgm:cxn modelId="{CE6A110E-0572-47A5-AACA-C3E23999D93B}" type="presOf" srcId="{F3E6AA7C-DF50-4951-BC75-72152046B061}" destId="{C8D3943B-E77E-4E11-8788-A881649E6E12}" srcOrd="0" destOrd="0" presId="urn:microsoft.com/office/officeart/2008/layout/CircularPictureCallout"/>
    <dgm:cxn modelId="{E5CEC16E-1ECB-41E9-B6AC-8D6E81490D78}" type="presOf" srcId="{41DE7821-1C23-4411-B0F8-F29B8448307E}" destId="{CED4DA20-096A-435D-B821-1D9A11A04DB5}" srcOrd="0" destOrd="0" presId="urn:microsoft.com/office/officeart/2008/layout/CircularPictureCallout"/>
    <dgm:cxn modelId="{E9A31886-D5D4-4495-BA5E-167A88A4B029}" type="presOf" srcId="{93686315-5295-40C2-B98C-A84BFBE73E68}" destId="{BE5D9CEE-B83A-466B-8EBC-B52F00EB4259}" srcOrd="0" destOrd="0" presId="urn:microsoft.com/office/officeart/2008/layout/CircularPictureCallout"/>
    <dgm:cxn modelId="{A7F72A95-C01C-43C9-AABF-07DEC1168DF6}" srcId="{41DE7821-1C23-4411-B0F8-F29B8448307E}" destId="{93686315-5295-40C2-B98C-A84BFBE73E68}" srcOrd="0" destOrd="0" parTransId="{9404B509-9F18-44DC-A6E4-C09ED3789A26}" sibTransId="{F3E6AA7C-DF50-4951-BC75-72152046B061}"/>
    <dgm:cxn modelId="{C25905BD-4B5D-4592-80C1-2424A33CE131}" type="presParOf" srcId="{CED4DA20-096A-435D-B821-1D9A11A04DB5}" destId="{8988417F-A7A9-4047-B5E6-2337D7E391D5}" srcOrd="0" destOrd="0" presId="urn:microsoft.com/office/officeart/2008/layout/CircularPictureCallout"/>
    <dgm:cxn modelId="{FDE72213-A32D-4CBD-B4D3-3485BA4CD0FB}" type="presParOf" srcId="{8988417F-A7A9-4047-B5E6-2337D7E391D5}" destId="{08FFC956-67C9-48EA-AB94-F5134E45BDDF}" srcOrd="0" destOrd="0" presId="urn:microsoft.com/office/officeart/2008/layout/CircularPictureCallout"/>
    <dgm:cxn modelId="{3C402870-FB77-430F-BD6D-81ABD247612E}" type="presParOf" srcId="{08FFC956-67C9-48EA-AB94-F5134E45BDDF}" destId="{C8D3943B-E77E-4E11-8788-A881649E6E12}" srcOrd="0" destOrd="0" presId="urn:microsoft.com/office/officeart/2008/layout/CircularPictureCallout"/>
    <dgm:cxn modelId="{ECB6CDC2-3A6F-4498-94C5-CD434A653AB2}" type="presParOf" srcId="{8988417F-A7A9-4047-B5E6-2337D7E391D5}" destId="{BE5D9CEE-B83A-466B-8EBC-B52F00EB4259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3943B-E77E-4E11-8788-A881649E6E12}">
      <dsp:nvSpPr>
        <dsp:cNvPr id="0" name=""/>
        <dsp:cNvSpPr/>
      </dsp:nvSpPr>
      <dsp:spPr>
        <a:xfrm>
          <a:off x="1451611" y="800732"/>
          <a:ext cx="2884932" cy="2884932"/>
        </a:xfrm>
        <a:prstGeom prst="ellipse">
          <a:avLst/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D9CEE-B83A-466B-8EBC-B52F00EB4259}">
      <dsp:nvSpPr>
        <dsp:cNvPr id="0" name=""/>
        <dsp:cNvSpPr/>
      </dsp:nvSpPr>
      <dsp:spPr>
        <a:xfrm>
          <a:off x="3104741" y="0"/>
          <a:ext cx="1846356" cy="95202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100" kern="1200" dirty="0"/>
        </a:p>
      </dsp:txBody>
      <dsp:txXfrm>
        <a:off x="3104741" y="0"/>
        <a:ext cx="1846356" cy="952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F6AD8E-0FA9-4598-B22D-F7282F005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FE7E061-7D07-446E-B605-014A9FDCE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6ECB71-0646-4ADC-A94F-E4155B79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11A04D-CD6F-4AA4-B388-29EB26CB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142DAA-5F2A-4143-8193-F2E7A08F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6234E-0BDB-44D4-A17A-A4DC10186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0DAE434-6BA5-404F-BAD2-1CA7BEAA4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186C26-6A87-4844-9DF7-9C1F79F0B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FA17B1-F400-442F-A6C4-DD6F6F5F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1D1D60D-5BA3-4CCC-AB84-988380AB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26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2707A7C-CEA3-479C-8990-C4955BC5F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528A903-D71F-41DD-8816-F723519BE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7C6A06-34FE-4089-8102-21D4C569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7C84FA-CDF5-47D0-915D-ACE2440D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8DA8D6-4B60-4F97-8937-68B019DEC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618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72263D-3424-4BEA-8091-868F45AB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2EE2FE-DCF8-4C56-91A2-3BA11D39D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740D20-EE4D-4B1C-B735-011868F3F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1C57F4-B52F-4CE9-881D-25D9CBEE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09A261E-D7BB-4BA0-BAAD-A81F08C3A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56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708DF2-ED57-44BC-9788-45C7C39C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5EEDFAB-7072-4C8D-A2A0-3D6935E39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EFA70A-E7FD-4CCA-ACE3-4BEFB723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2CFBF1-3AEE-4E78-B016-13A84F8D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21388A-CD9A-43C7-BCFE-4BEB1549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290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013BAF-B361-4821-B139-E777AC04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66A19C-9E1B-4E46-854F-7102147C0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84CA35C-1986-42D2-A31F-95F018E88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092B3DC-80D7-42F3-9CFC-3D4FC84A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7FEE70E-B58C-48A6-8DFF-CA6DE446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1A91191-9EC6-434D-BC8D-3E3F0D98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512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BB0646-BC2B-4707-9552-17DCBCB4F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8CCEC9-559A-4985-9257-7C2B490D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6998DFC-588A-4F93-8B3B-81861EABC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C22E8BF-EC40-4B85-B837-138DBD946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EDEF587-4B7B-4F79-A8F1-C51EDD1D3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E0A0E37-2955-44E1-A44F-78759E1A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7B06510-9A75-4B40-AFEE-908349F14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8CB98B3-4122-4D72-8159-75C8D853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12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270D72-836C-4CCA-953B-B2AC9351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520FDA8-0A53-430E-AB1B-692F4B0F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51A6E74-0CC5-4AB9-A203-E2B57F47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E539943-E23D-40B4-8FE5-DBA509F0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83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EC17EEA-1571-4AFC-9B71-FAD855DB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F572B9E-B63B-40BA-B401-8FAEB1857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A3A2C62-678F-4CE9-BF5E-0FFEB041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94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22A645-0A19-4815-94DB-CAE336F5C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BE88AA-4C5B-48C6-BF06-A1F2E79A6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6F0CBC7-56D6-4C18-8192-6AA2B5290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72200E8-8127-40DA-B1AB-28D3F819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6BF2A1D-D66A-4A51-8F83-873DB7A1C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65D64D-801D-4F29-BB4F-E7B2681B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306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D28040-8FB2-411E-94C2-CCF047AE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663D818-AAF8-44DB-BBF9-60D7F9950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85D2E8B-D825-4217-8F2B-569867CDF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8D4A71C-F1A7-408C-9D4E-FC4033969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AC596A-9D19-4BBB-9F0B-74EB986D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D03FD1-3FBC-496D-A25B-DA3EB6DE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251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60B681"/>
            </a:gs>
            <a:gs pos="0">
              <a:srgbClr val="00B050"/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2B42F5B-CB2C-4DBD-A241-4C8E2623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3784E7-29C3-4C9C-B1AC-91400145B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1DF9A3-8553-4080-9B8D-DE09CC0FD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3959B-229F-4ED8-B8CA-F74806AB0E2E}" type="datetimeFigureOut">
              <a:rPr lang="nb-NO" smtClean="0"/>
              <a:t>18.12.2020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4C8764-2421-4737-82E7-251DE2F61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30292CB-EACE-4248-81C5-2C451991A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D0823-4366-4B01-8595-23A241694B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92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A2D1BB-DA59-4119-9F48-D0B3700D6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6605" y="1153106"/>
            <a:ext cx="7010400" cy="2387600"/>
          </a:xfrm>
        </p:spPr>
        <p:txBody>
          <a:bodyPr/>
          <a:lstStyle/>
          <a:p>
            <a:r>
              <a:rPr lang="nb-NO" dirty="0"/>
              <a:t>FOKUS: MISJON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6EF8E16-75FA-4683-BD85-64007A473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6922" y="4000695"/>
            <a:ext cx="8069766" cy="1655762"/>
          </a:xfrm>
        </p:spPr>
        <p:txBody>
          <a:bodyPr/>
          <a:lstStyle/>
          <a:p>
            <a:r>
              <a:rPr lang="nb-NO" dirty="0"/>
              <a:t>En gjennomgang av boka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CF6D245-CF43-45FD-8915-059C3D5CCB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464615">
            <a:off x="749742" y="963478"/>
            <a:ext cx="4362242" cy="5159187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383A3A95-0CA8-4B85-B2AA-1D0904D6734B}"/>
              </a:ext>
            </a:extLst>
          </p:cNvPr>
          <p:cNvSpPr txBox="1"/>
          <p:nvPr/>
        </p:nvSpPr>
        <p:spPr>
          <a:xfrm>
            <a:off x="10251347" y="6116446"/>
            <a:ext cx="1327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i="1" dirty="0"/>
              <a:t>Olav D. Svanholm</a:t>
            </a:r>
          </a:p>
        </p:txBody>
      </p:sp>
    </p:spTree>
    <p:extLst>
      <p:ext uri="{BB962C8B-B14F-4D97-AF65-F5344CB8AC3E}">
        <p14:creationId xmlns:p14="http://schemas.microsoft.com/office/powerpoint/2010/main" val="11118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3200" dirty="0">
                <a:solidFill>
                  <a:srgbClr val="C00000"/>
                </a:solidFill>
              </a:rPr>
            </a:br>
            <a:r>
              <a:rPr lang="nb-NO" sz="3200" dirty="0">
                <a:solidFill>
                  <a:srgbClr val="C00000"/>
                </a:solidFill>
              </a:rPr>
              <a:t>						</a:t>
            </a:r>
            <a:r>
              <a:rPr lang="nb-NO" sz="1800" dirty="0">
                <a:solidFill>
                  <a:srgbClr val="C00000"/>
                </a:solidFill>
              </a:rPr>
              <a:t>Vilja Herefoss og Turid Skorpe Lannem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362" y="1935785"/>
            <a:ext cx="10515600" cy="4728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Martin Luther og tidlig protestantisk misjon (1510 – 1750)</a:t>
            </a:r>
          </a:p>
          <a:p>
            <a:pPr lvl="1"/>
            <a:r>
              <a:rPr lang="nb-NO" dirty="0"/>
              <a:t>Luther var ikke opptatt av krysskulturell misjon</a:t>
            </a:r>
          </a:p>
          <a:p>
            <a:pPr lvl="1"/>
            <a:r>
              <a:rPr lang="nb-NO" dirty="0"/>
              <a:t>Viktige </a:t>
            </a:r>
            <a:r>
              <a:rPr lang="nb-NO" dirty="0" err="1"/>
              <a:t>misjonale</a:t>
            </a:r>
            <a:r>
              <a:rPr lang="nb-NO" dirty="0"/>
              <a:t> trekk i Luthers teologi:</a:t>
            </a:r>
          </a:p>
          <a:p>
            <a:pPr lvl="2"/>
            <a:r>
              <a:rPr lang="nb-NO" dirty="0"/>
              <a:t>Frelsens subjektive dimensjon </a:t>
            </a:r>
            <a:br>
              <a:rPr lang="nb-NO" dirty="0"/>
            </a:br>
            <a:r>
              <a:rPr lang="nb-NO" dirty="0"/>
              <a:t>(en-til-en-forhold mellom Gud og menneske)</a:t>
            </a:r>
          </a:p>
          <a:p>
            <a:pPr lvl="2"/>
            <a:r>
              <a:rPr lang="nb-NO" dirty="0"/>
              <a:t>Individualisering av troen (på bekostning av det kollektive)</a:t>
            </a:r>
          </a:p>
          <a:p>
            <a:pPr lvl="2"/>
            <a:r>
              <a:rPr lang="nb-NO" dirty="0"/>
              <a:t>Autoritet til Bibelen </a:t>
            </a:r>
            <a:br>
              <a:rPr lang="nb-NO" dirty="0"/>
            </a:br>
            <a:r>
              <a:rPr lang="nb-NO" dirty="0"/>
              <a:t>(bibeloversettelser og bibelspredning ble viktig)</a:t>
            </a:r>
          </a:p>
          <a:p>
            <a:pPr lvl="2"/>
            <a:r>
              <a:rPr lang="nb-NO" dirty="0"/>
              <a:t>Vekt på verbal forkynnelse og undervisning </a:t>
            </a:r>
            <a:br>
              <a:rPr lang="nb-NO" dirty="0"/>
            </a:br>
            <a:r>
              <a:rPr lang="nb-NO" dirty="0"/>
              <a:t>(preget av enveiskommunikasjon)</a:t>
            </a:r>
          </a:p>
          <a:p>
            <a:pPr lvl="2"/>
            <a:endParaRPr lang="nb-NO" dirty="0"/>
          </a:p>
          <a:p>
            <a:pPr lvl="1"/>
            <a:r>
              <a:rPr lang="nb-NO" dirty="0"/>
              <a:t>1600 – 1700 – tallet: Luthersk ortodoksi</a:t>
            </a:r>
          </a:p>
          <a:p>
            <a:pPr lvl="2"/>
            <a:r>
              <a:rPr lang="nb-NO" dirty="0"/>
              <a:t>Den rette lære var i fokus</a:t>
            </a:r>
          </a:p>
          <a:p>
            <a:pPr lvl="1"/>
            <a:r>
              <a:rPr lang="nb-NO" dirty="0"/>
              <a:t>1700 – 1800 – tallet: Pietisme (</a:t>
            </a:r>
            <a:r>
              <a:rPr lang="nb-NO" sz="2000" dirty="0"/>
              <a:t>motreaksjon på ortodoksien)</a:t>
            </a:r>
            <a:endParaRPr lang="nb-NO" dirty="0"/>
          </a:p>
          <a:p>
            <a:pPr lvl="2"/>
            <a:r>
              <a:rPr lang="nb-NO" dirty="0"/>
              <a:t>Den indre troserfaring var i fokus</a:t>
            </a:r>
          </a:p>
          <a:p>
            <a:pPr lvl="1"/>
            <a:endParaRPr lang="nb-NO" dirty="0"/>
          </a:p>
        </p:txBody>
      </p:sp>
      <p:pic>
        <p:nvPicPr>
          <p:cNvPr id="5" name="Bilde 4" descr="Et bilde som inneholder tekst, gammel&#10;&#10;Automatisk generert beskrivelse">
            <a:extLst>
              <a:ext uri="{FF2B5EF4-FFF2-40B4-BE49-F238E27FC236}">
                <a16:creationId xmlns:a16="http://schemas.microsoft.com/office/drawing/2014/main" id="{C20E1E28-B418-4560-AEAA-36425E974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3552" y="2503912"/>
            <a:ext cx="4049756" cy="24886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91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3200" dirty="0"/>
            </a:br>
            <a:r>
              <a:rPr lang="nb-NO" sz="3200" dirty="0"/>
              <a:t>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4528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Moderne misjon (1750 – 1950)</a:t>
            </a:r>
          </a:p>
          <a:p>
            <a:pPr lvl="1"/>
            <a:r>
              <a:rPr lang="nb-NO" dirty="0"/>
              <a:t>1700/1800-tallet: Store åndelige vekkelser</a:t>
            </a:r>
          </a:p>
          <a:p>
            <a:pPr lvl="1"/>
            <a:r>
              <a:rPr lang="nb-NO" dirty="0"/>
              <a:t>1842: Konventikkelplakaten opphevet</a:t>
            </a:r>
          </a:p>
          <a:p>
            <a:pPr lvl="1"/>
            <a:r>
              <a:rPr lang="nb-NO" dirty="0"/>
              <a:t>Organisasjoner med mål om misjonsvirksomhet i fjerne land ble etablert</a:t>
            </a:r>
          </a:p>
          <a:p>
            <a:pPr lvl="2"/>
            <a:r>
              <a:rPr lang="nb-NO" dirty="0"/>
              <a:t>1842: Det Norske Misjonsselskap</a:t>
            </a:r>
          </a:p>
          <a:p>
            <a:pPr lvl="2"/>
            <a:r>
              <a:rPr lang="nb-NO" dirty="0"/>
              <a:t>1844: Den Norske Israelsmisjon</a:t>
            </a:r>
          </a:p>
          <a:p>
            <a:pPr lvl="2"/>
            <a:r>
              <a:rPr lang="nb-NO" dirty="0"/>
              <a:t>1867: Den Norske Santalmisjon</a:t>
            </a:r>
          </a:p>
          <a:p>
            <a:pPr lvl="2"/>
            <a:r>
              <a:rPr lang="nb-NO" dirty="0"/>
              <a:t>… og flere kom til etter hvert</a:t>
            </a:r>
          </a:p>
          <a:p>
            <a:pPr lvl="1"/>
            <a:r>
              <a:rPr lang="nb-NO" dirty="0"/>
              <a:t>Passivitet for misjon innenfor </a:t>
            </a:r>
            <a:br>
              <a:rPr lang="nb-NO" dirty="0"/>
            </a:br>
            <a:r>
              <a:rPr lang="nb-NO" dirty="0"/>
              <a:t>de etablerte kirkenes struktur</a:t>
            </a:r>
          </a:p>
          <a:p>
            <a:pPr lvl="1"/>
            <a:endParaRPr lang="nb-NO" dirty="0"/>
          </a:p>
        </p:txBody>
      </p:sp>
      <p:pic>
        <p:nvPicPr>
          <p:cNvPr id="6" name="Bilde 5" descr="Et bilde som inneholder tekst, utendørs, person, gruppe&#10;&#10;Automatisk generert beskrivelse">
            <a:extLst>
              <a:ext uri="{FF2B5EF4-FFF2-40B4-BE49-F238E27FC236}">
                <a16:creationId xmlns:a16="http://schemas.microsoft.com/office/drawing/2014/main" id="{8E13B0AC-C2B9-4C9C-9B15-CFD042E6B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2916" y="3329891"/>
            <a:ext cx="3950970" cy="3045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171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3200" dirty="0"/>
            </a:br>
            <a:r>
              <a:rPr lang="nb-NO" sz="3200" dirty="0"/>
              <a:t>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4528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Sentrale elementer fra den moderne misjonsperioden</a:t>
            </a:r>
          </a:p>
          <a:p>
            <a:pPr lvl="1"/>
            <a:r>
              <a:rPr lang="nb-NO" dirty="0"/>
              <a:t>Misjon forstått som etablering av kirker der det ikke fantes fra før</a:t>
            </a:r>
          </a:p>
          <a:p>
            <a:pPr lvl="1"/>
            <a:r>
              <a:rPr lang="nb-NO" dirty="0"/>
              <a:t>Misjon forstått i geografiske termer (= ytremisjon)</a:t>
            </a:r>
          </a:p>
          <a:p>
            <a:pPr lvl="1"/>
            <a:r>
              <a:rPr lang="nb-NO" dirty="0"/>
              <a:t>Retningen var enveis: Fra Vesten til det ikke-kristne ikke-Vesten</a:t>
            </a:r>
          </a:p>
          <a:p>
            <a:pPr lvl="1"/>
            <a:r>
              <a:rPr lang="nb-NO" dirty="0"/>
              <a:t>Overbevisning om Vestens kulturelle overlegenhet</a:t>
            </a:r>
          </a:p>
          <a:p>
            <a:pPr lvl="1"/>
            <a:r>
              <a:rPr lang="nb-NO" dirty="0"/>
              <a:t>Ofte var det tette bånd til vestlige kolonimakter</a:t>
            </a:r>
          </a:p>
          <a:p>
            <a:pPr lvl="1"/>
            <a:r>
              <a:rPr lang="nb-NO" dirty="0"/>
              <a:t>Misjon som sivilisasjons-prosjekt</a:t>
            </a:r>
          </a:p>
          <a:p>
            <a:pPr lvl="1"/>
            <a:endParaRPr lang="nb-NO" dirty="0"/>
          </a:p>
          <a:p>
            <a:pPr marL="457200" lvl="1" indent="0">
              <a:buNone/>
            </a:pPr>
            <a:r>
              <a:rPr lang="nb-NO" dirty="0"/>
              <a:t>MEN: Det er også mange eksempler på </a:t>
            </a:r>
          </a:p>
          <a:p>
            <a:pPr marL="457200" lvl="1" indent="0">
              <a:buNone/>
            </a:pPr>
            <a:r>
              <a:rPr lang="nb-NO" dirty="0"/>
              <a:t>misjonsvirksomhet som bar med seg </a:t>
            </a:r>
          </a:p>
          <a:p>
            <a:pPr marL="457200" lvl="1" indent="0">
              <a:buNone/>
            </a:pPr>
            <a:r>
              <a:rPr lang="nb-NO" dirty="0"/>
              <a:t>andre motiver og var ledet av andre holdninger 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6" name="Plassholder for innhold 3">
            <a:extLst>
              <a:ext uri="{FF2B5EF4-FFF2-40B4-BE49-F238E27FC236}">
                <a16:creationId xmlns:a16="http://schemas.microsoft.com/office/drawing/2014/main" id="{77BD648F-ED86-4506-9E55-913743A5A93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579" y="3887200"/>
            <a:ext cx="3964976" cy="2630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07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115"/>
            <a:ext cx="10515600" cy="1217494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2400" dirty="0">
                <a:solidFill>
                  <a:srgbClr val="C00000"/>
                </a:solidFill>
              </a:rPr>
            </a:br>
            <a:r>
              <a:rPr lang="nb-NO" sz="3200" dirty="0"/>
              <a:t>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5351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Mot et nytt misjonsparadigme (1950 - )</a:t>
            </a:r>
          </a:p>
          <a:p>
            <a:pPr marL="0" indent="0">
              <a:buNone/>
            </a:pPr>
            <a:r>
              <a:rPr lang="nb-NO" sz="2400" dirty="0"/>
              <a:t>Bakgrunn:</a:t>
            </a:r>
          </a:p>
          <a:p>
            <a:pPr lvl="1"/>
            <a:r>
              <a:rPr lang="nb-NO" sz="2000" dirty="0"/>
              <a:t>Misjonens optimisme på Vestens vegne knust av to verdenskriger og kald krig</a:t>
            </a:r>
          </a:p>
          <a:p>
            <a:pPr lvl="1"/>
            <a:r>
              <a:rPr lang="nb-NO" sz="2000" dirty="0"/>
              <a:t>Kolonitiden tok slutt</a:t>
            </a:r>
          </a:p>
          <a:p>
            <a:pPr lvl="1"/>
            <a:r>
              <a:rPr lang="nb-NO" sz="2000" dirty="0"/>
              <a:t>Økende andel kristne i Sør</a:t>
            </a:r>
          </a:p>
          <a:p>
            <a:pPr marL="0" indent="0">
              <a:buNone/>
            </a:pPr>
            <a:r>
              <a:rPr lang="nb-NO" sz="2400" dirty="0"/>
              <a:t>Innvendinger mot misjonsvirksomhet vokser fram:</a:t>
            </a:r>
          </a:p>
          <a:p>
            <a:pPr lvl="1"/>
            <a:r>
              <a:rPr lang="nb-NO" sz="2000" dirty="0"/>
              <a:t>Økende religiøst mangfold. Ambivalens på den kristne tros gyldighet</a:t>
            </a:r>
          </a:p>
          <a:p>
            <a:pPr lvl="1"/>
            <a:r>
              <a:rPr lang="nb-NO" sz="2000" dirty="0"/>
              <a:t>Frykt for religiøs konflikt</a:t>
            </a:r>
          </a:p>
          <a:p>
            <a:pPr lvl="1"/>
            <a:r>
              <a:rPr lang="nb-NO" sz="2000" dirty="0"/>
              <a:t>Kristendommen er blitt global, derfor vanskelig å begrunne misjon</a:t>
            </a:r>
          </a:p>
          <a:p>
            <a:pPr lvl="1"/>
            <a:r>
              <a:rPr lang="nb-NO" sz="2000" dirty="0"/>
              <a:t>Skyldfølelse i forhold til koblingen misjon - kolonialisme</a:t>
            </a:r>
          </a:p>
          <a:p>
            <a:pPr lvl="1"/>
            <a:r>
              <a:rPr lang="nb-NO" sz="2000" dirty="0"/>
              <a:t>Uetiske former for misjon blitt avdekket </a:t>
            </a:r>
          </a:p>
          <a:p>
            <a:pPr lvl="1"/>
            <a:r>
              <a:rPr lang="nb-NO" sz="2000" dirty="0"/>
              <a:t>Tvil om kristendommens etiske overlegenhet</a:t>
            </a:r>
          </a:p>
          <a:p>
            <a:pPr lvl="1"/>
            <a:r>
              <a:rPr lang="nb-NO" sz="2000" dirty="0"/>
              <a:t>Teologisk mangfold har gjort at misjon ikke er selvsagt begrunnet </a:t>
            </a:r>
          </a:p>
          <a:p>
            <a:pPr lvl="1"/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6159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3200" dirty="0"/>
            </a:br>
            <a:r>
              <a:rPr lang="nb-NO" sz="3200" dirty="0"/>
              <a:t>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1418830"/>
            <a:ext cx="10515600" cy="452818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800" dirty="0"/>
              <a:t>Flere tiår med polarisering i misjonsforståelsen</a:t>
            </a:r>
          </a:p>
        </p:txBody>
      </p:sp>
      <p:sp>
        <p:nvSpPr>
          <p:cNvPr id="4" name="Plassholder for innhold 5">
            <a:extLst>
              <a:ext uri="{FF2B5EF4-FFF2-40B4-BE49-F238E27FC236}">
                <a16:creationId xmlns:a16="http://schemas.microsoft.com/office/drawing/2014/main" id="{E4EAACFB-0B00-4EF0-BBC2-726292136BA8}"/>
              </a:ext>
            </a:extLst>
          </p:cNvPr>
          <p:cNvSpPr txBox="1">
            <a:spLocks/>
          </p:cNvSpPr>
          <p:nvPr/>
        </p:nvSpPr>
        <p:spPr>
          <a:xfrm>
            <a:off x="1178908" y="2478087"/>
            <a:ext cx="4040188" cy="40147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000" dirty="0"/>
              <a:t>Representerer store folke- og frikirker</a:t>
            </a:r>
          </a:p>
          <a:p>
            <a:r>
              <a:rPr lang="nb-NO" sz="2000" dirty="0"/>
              <a:t>Kirkenes Verdensråd</a:t>
            </a:r>
          </a:p>
          <a:p>
            <a:r>
              <a:rPr lang="nb-NO" sz="2000" dirty="0"/>
              <a:t>Mål for misjon: sosial forandring</a:t>
            </a:r>
          </a:p>
          <a:p>
            <a:r>
              <a:rPr lang="nb-NO" sz="2000" dirty="0"/>
              <a:t>Det onde kommer fra sosiale strukturer</a:t>
            </a:r>
          </a:p>
          <a:p>
            <a:r>
              <a:rPr lang="nb-NO" sz="2000" dirty="0"/>
              <a:t>Kamp for rettferdighet</a:t>
            </a:r>
          </a:p>
          <a:p>
            <a:r>
              <a:rPr lang="nb-NO" sz="2000" dirty="0"/>
              <a:t>Kristologisk fokus utydelig («alle religioner fører til Gud», «alle blir frelst i Kristus uten personlig tro»)</a:t>
            </a:r>
          </a:p>
          <a:p>
            <a:r>
              <a:rPr lang="nb-NO" sz="2000" dirty="0"/>
              <a:t>Guds rike: Her og nå</a:t>
            </a:r>
          </a:p>
        </p:txBody>
      </p:sp>
      <p:sp>
        <p:nvSpPr>
          <p:cNvPr id="5" name="Plassholder for innhold 7">
            <a:extLst>
              <a:ext uri="{FF2B5EF4-FFF2-40B4-BE49-F238E27FC236}">
                <a16:creationId xmlns:a16="http://schemas.microsoft.com/office/drawing/2014/main" id="{321AA9EE-6E7D-474B-A683-56F8A2A85AB6}"/>
              </a:ext>
            </a:extLst>
          </p:cNvPr>
          <p:cNvSpPr txBox="1">
            <a:spLocks/>
          </p:cNvSpPr>
          <p:nvPr/>
        </p:nvSpPr>
        <p:spPr>
          <a:xfrm>
            <a:off x="5829904" y="2477508"/>
            <a:ext cx="5183188" cy="40147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000" dirty="0"/>
              <a:t>Representerer hovedsakelig vekkelses- og fornyelsesbevegelser</a:t>
            </a:r>
          </a:p>
          <a:p>
            <a:r>
              <a:rPr lang="nb-NO" sz="2000" dirty="0"/>
              <a:t>Lausanne-bevegelsen</a:t>
            </a:r>
          </a:p>
          <a:p>
            <a:r>
              <a:rPr lang="nb-NO" sz="2000" dirty="0"/>
              <a:t>Mål for misjon: personlig omvendelse</a:t>
            </a:r>
          </a:p>
          <a:p>
            <a:r>
              <a:rPr lang="nb-NO" sz="2000" dirty="0"/>
              <a:t>Det onde kommer fra menneskets indre</a:t>
            </a:r>
          </a:p>
          <a:p>
            <a:endParaRPr lang="nb-NO" sz="800" dirty="0"/>
          </a:p>
          <a:p>
            <a:r>
              <a:rPr lang="nb-NO" sz="2000" dirty="0"/>
              <a:t>Barmhjertighetsgjerninger</a:t>
            </a:r>
          </a:p>
          <a:p>
            <a:r>
              <a:rPr lang="nb-NO" sz="2000" dirty="0"/>
              <a:t>Jesus den eneste frelser (kritikk av pluralisme og universalisme)</a:t>
            </a:r>
          </a:p>
          <a:p>
            <a:pPr marL="0" indent="0">
              <a:buNone/>
            </a:pPr>
            <a:endParaRPr lang="nb-NO" sz="1000" dirty="0"/>
          </a:p>
          <a:p>
            <a:r>
              <a:rPr lang="nb-NO" sz="2000" dirty="0"/>
              <a:t>Guds rike: Himmelen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D91856F-C751-4D9C-A36A-53A2469B45E3}"/>
              </a:ext>
            </a:extLst>
          </p:cNvPr>
          <p:cNvSpPr txBox="1"/>
          <p:nvPr/>
        </p:nvSpPr>
        <p:spPr>
          <a:xfrm>
            <a:off x="1426127" y="2006674"/>
            <a:ext cx="1524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i="1" dirty="0"/>
              <a:t>Økumeniske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9B385E6-BE4E-4382-8057-735189B66AEC}"/>
              </a:ext>
            </a:extLst>
          </p:cNvPr>
          <p:cNvSpPr txBox="1"/>
          <p:nvPr/>
        </p:nvSpPr>
        <p:spPr>
          <a:xfrm>
            <a:off x="6096000" y="2006674"/>
            <a:ext cx="1547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i="1" dirty="0" err="1"/>
              <a:t>Evangelikale</a:t>
            </a:r>
            <a:endParaRPr lang="nb-NO" sz="2000" b="1" i="1" dirty="0"/>
          </a:p>
        </p:txBody>
      </p:sp>
    </p:spTree>
    <p:extLst>
      <p:ext uri="{BB962C8B-B14F-4D97-AF65-F5344CB8AC3E}">
        <p14:creationId xmlns:p14="http://schemas.microsoft.com/office/powerpoint/2010/main" val="16151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1729" y="992901"/>
            <a:ext cx="10842070" cy="1179847"/>
          </a:xfrm>
        </p:spPr>
        <p:txBody>
          <a:bodyPr>
            <a:normAutofit/>
          </a:bodyPr>
          <a:lstStyle/>
          <a:p>
            <a:r>
              <a:rPr lang="nb-NO" sz="2800" dirty="0">
                <a:latin typeface="Franklin Gothic Book" panose="020B0503020102020204" pitchFamily="34" charset="0"/>
              </a:rPr>
              <a:t>Større enighet mellom frontene i dag. Ny forståelse av misjon: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08746" y="1897897"/>
            <a:ext cx="4040188" cy="420568"/>
          </a:xfrm>
        </p:spPr>
        <p:txBody>
          <a:bodyPr>
            <a:normAutofit/>
          </a:bodyPr>
          <a:lstStyle/>
          <a:p>
            <a:r>
              <a:rPr lang="nb-NO" sz="2000" i="1" dirty="0"/>
              <a:t>Fra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79509" y="2343111"/>
            <a:ext cx="5272476" cy="42542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nb-NO" sz="8000" dirty="0"/>
              <a:t>Kirken eier misjonen. </a:t>
            </a:r>
            <a:r>
              <a:rPr lang="nb-NO" sz="8000" dirty="0" err="1"/>
              <a:t>Kirkesentrert</a:t>
            </a:r>
            <a:r>
              <a:rPr lang="nb-NO" sz="8000" dirty="0"/>
              <a:t> misjon</a:t>
            </a:r>
          </a:p>
          <a:p>
            <a:pPr>
              <a:lnSpc>
                <a:spcPct val="120000"/>
              </a:lnSpc>
            </a:pPr>
            <a:endParaRPr lang="nb-NO" sz="3200" dirty="0"/>
          </a:p>
          <a:p>
            <a:pPr>
              <a:lnSpc>
                <a:spcPct val="120000"/>
              </a:lnSpc>
            </a:pPr>
            <a:r>
              <a:rPr lang="nb-NO" sz="8000" dirty="0"/>
              <a:t>Misjon fra Vesten til resten</a:t>
            </a:r>
          </a:p>
          <a:p>
            <a:pPr>
              <a:lnSpc>
                <a:spcPct val="120000"/>
              </a:lnSpc>
            </a:pPr>
            <a:r>
              <a:rPr lang="nb-NO" sz="8000" dirty="0" err="1"/>
              <a:t>Triumfalistisk</a:t>
            </a:r>
            <a:r>
              <a:rPr lang="nb-NO" sz="8000" dirty="0"/>
              <a:t> erobrermisjon. Ord som korstog, hær, marsjordre …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Prioritet til evangelisering. Diakoni som ”døråpner” 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Tydelig giver/mottaker eller oss/dem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Misjon som </a:t>
            </a:r>
            <a:r>
              <a:rPr lang="nb-NO" sz="8000" dirty="0" err="1"/>
              <a:t>sivilisasjons-prosjekt</a:t>
            </a:r>
            <a:r>
              <a:rPr lang="nb-NO" sz="8000" dirty="0"/>
              <a:t>. Å fri folk fra indre og ytre slaveri, gi dem vestlig skolemedisin, </a:t>
            </a:r>
            <a:r>
              <a:rPr lang="nb-NO" sz="8000" dirty="0" err="1"/>
              <a:t>demokrati-forståelse</a:t>
            </a:r>
            <a:r>
              <a:rPr lang="nb-NO" sz="8000" dirty="0"/>
              <a:t> og </a:t>
            </a:r>
            <a:r>
              <a:rPr lang="nb-NO" sz="8000" dirty="0" err="1"/>
              <a:t>gudsforståelse</a:t>
            </a:r>
            <a:endParaRPr lang="nb-NO" sz="8000" dirty="0"/>
          </a:p>
          <a:p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91934" y="1848297"/>
            <a:ext cx="4041775" cy="420568"/>
          </a:xfrm>
        </p:spPr>
        <p:txBody>
          <a:bodyPr>
            <a:normAutofit/>
          </a:bodyPr>
          <a:lstStyle/>
          <a:p>
            <a:r>
              <a:rPr lang="nb-NO" sz="2000" i="1" dirty="0"/>
              <a:t>Til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021389" y="2343111"/>
            <a:ext cx="5790310" cy="414622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nb-NO" sz="8000" dirty="0" err="1"/>
              <a:t>Missio</a:t>
            </a:r>
            <a:r>
              <a:rPr lang="nb-NO" sz="8000" dirty="0"/>
              <a:t> Dei. Guds misjon. </a:t>
            </a:r>
            <a:br>
              <a:rPr lang="nb-NO" sz="8000" dirty="0"/>
            </a:br>
            <a:r>
              <a:rPr lang="nb-NO" sz="8000" dirty="0"/>
              <a:t>Gud er misjonens herre. Misjonsorientert kirke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Misjon fra alle steder til alle steder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Dialogisk medvandrermisjon. Ord som vitner, vitnesbyrd …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Holistisk (helhetlig) misjon. Forkynnelse gjennom ord og handling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Partnerskap. Vi står i gjensidighet til hverandre</a:t>
            </a:r>
          </a:p>
          <a:p>
            <a:pPr>
              <a:lnSpc>
                <a:spcPct val="120000"/>
              </a:lnSpc>
            </a:pPr>
            <a:r>
              <a:rPr lang="nb-NO" sz="8000" dirty="0"/>
              <a:t>Bilde: En fattig tigger tar med seg en annen fattig tigger til et sted hvor det er brød å finne for dem begge</a:t>
            </a:r>
          </a:p>
          <a:p>
            <a:endParaRPr lang="nb-NO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18007B32-8BD7-49BC-85D9-17278D6E7C5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>
                <a:solidFill>
                  <a:srgbClr val="C00000"/>
                </a:solidFill>
              </a:rPr>
              <a:t>3.  Historiske perspektiver</a:t>
            </a:r>
            <a:br>
              <a:rPr lang="nb-NO" sz="3200"/>
            </a:br>
            <a:r>
              <a:rPr lang="nb-NO" sz="3200"/>
              <a:t>						</a:t>
            </a:r>
            <a:endParaRPr lang="nb-NO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3.  Historiske perspektiver</a:t>
            </a:r>
            <a:br>
              <a:rPr lang="nb-NO" sz="3200" dirty="0"/>
            </a:br>
            <a:r>
              <a:rPr lang="nb-NO" sz="3200" dirty="0"/>
              <a:t>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455"/>
            <a:ext cx="10515600" cy="5351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Noen felles karakteristikker i dagens misjonsforståelse</a:t>
            </a:r>
          </a:p>
          <a:p>
            <a:pPr marL="0" indent="0">
              <a:buNone/>
            </a:pPr>
            <a:endParaRPr lang="nb-NO" sz="1000" dirty="0"/>
          </a:p>
          <a:p>
            <a:pPr lvl="1"/>
            <a:r>
              <a:rPr lang="nb-NO" dirty="0"/>
              <a:t>Misjon er vesentlig for kirkens identitet. </a:t>
            </a:r>
            <a:br>
              <a:rPr lang="nb-NO" dirty="0"/>
            </a:br>
            <a:r>
              <a:rPr lang="nb-NO" dirty="0"/>
              <a:t>Kristendommen er en misjonerende religion</a:t>
            </a:r>
          </a:p>
          <a:p>
            <a:pPr lvl="1"/>
            <a:r>
              <a:rPr lang="nb-NO" dirty="0"/>
              <a:t>Misjon er felles for alle kristne. Et fellesskap på tvers av geografi, og et fellesskap av troende gjennom historien. Vi står i en lang rekke av vitner.</a:t>
            </a:r>
          </a:p>
          <a:p>
            <a:pPr lvl="1"/>
            <a:r>
              <a:rPr lang="nb-NO" dirty="0"/>
              <a:t>Misjon er holistisk. </a:t>
            </a:r>
            <a:br>
              <a:rPr lang="nb-NO" dirty="0"/>
            </a:br>
            <a:r>
              <a:rPr lang="nb-NO" dirty="0"/>
              <a:t>Det kristne budskap er relevant for alt menneskelig og alt det skapte</a:t>
            </a:r>
          </a:p>
          <a:p>
            <a:pPr lvl="1"/>
            <a:r>
              <a:rPr lang="nb-NO" dirty="0"/>
              <a:t>Misjon er mangfoldig. </a:t>
            </a:r>
            <a:br>
              <a:rPr lang="nb-NO" dirty="0"/>
            </a:br>
            <a:r>
              <a:rPr lang="nb-NO" dirty="0"/>
              <a:t>Ulike sider ved evangeliet blir vektlagt ulikt til ulike tider</a:t>
            </a:r>
          </a:p>
        </p:txBody>
      </p:sp>
    </p:spTree>
    <p:extLst>
      <p:ext uri="{BB962C8B-B14F-4D97-AF65-F5344CB8AC3E}">
        <p14:creationId xmlns:p14="http://schemas.microsoft.com/office/powerpoint/2010/main" val="696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4"/>
            <a:ext cx="10515600" cy="1266738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4.  Misjon i trosopplæringa</a:t>
            </a:r>
            <a:br>
              <a:rPr lang="nb-NO" sz="2400" dirty="0">
                <a:solidFill>
                  <a:srgbClr val="C00000"/>
                </a:solidFill>
              </a:rPr>
            </a:br>
            <a:r>
              <a:rPr lang="nb-NO" sz="3200" dirty="0">
                <a:solidFill>
                  <a:srgbClr val="C00000"/>
                </a:solidFill>
              </a:rPr>
              <a:t>							</a:t>
            </a:r>
            <a:r>
              <a:rPr lang="nb-NO" sz="2000" dirty="0">
                <a:solidFill>
                  <a:srgbClr val="C00000"/>
                </a:solidFill>
              </a:rPr>
              <a:t> 	</a:t>
            </a:r>
            <a:r>
              <a:rPr lang="nb-NO" sz="1800" dirty="0">
                <a:solidFill>
                  <a:srgbClr val="C00000"/>
                </a:solidFill>
              </a:rPr>
              <a:t>Eldbjørg </a:t>
            </a:r>
            <a:r>
              <a:rPr lang="nb-NO" sz="1800" dirty="0" err="1">
                <a:solidFill>
                  <a:srgbClr val="C00000"/>
                </a:solidFill>
              </a:rPr>
              <a:t>Leinebø</a:t>
            </a:r>
            <a:r>
              <a:rPr lang="nb-NO" sz="1800" dirty="0">
                <a:solidFill>
                  <a:srgbClr val="C00000"/>
                </a:solidFill>
              </a:rPr>
              <a:t> Ekre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1786855"/>
            <a:ext cx="11333527" cy="4176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Trosopplæring – en oppfølging av dåps- og misjonsbefalingen (Matt.28)</a:t>
            </a:r>
          </a:p>
          <a:p>
            <a:pPr marL="0" indent="0">
              <a:buNone/>
            </a:pPr>
            <a:r>
              <a:rPr lang="nb-NO" dirty="0"/>
              <a:t>			</a:t>
            </a:r>
            <a:r>
              <a:rPr lang="nb-NO" i="1" dirty="0"/>
              <a:t>Døpe – lære – gjøre disipler</a:t>
            </a:r>
          </a:p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r>
              <a:rPr lang="nb-NO" dirty="0"/>
              <a:t>Misjon – en sentral </a:t>
            </a:r>
            <a:r>
              <a:rPr lang="nb-NO" u="sng" dirty="0"/>
              <a:t>dimensjon</a:t>
            </a:r>
            <a:r>
              <a:rPr lang="nb-NO" dirty="0"/>
              <a:t> i trosopplæringen</a:t>
            </a:r>
          </a:p>
          <a:p>
            <a:pPr marL="457200" lvl="1" indent="0">
              <a:buNone/>
            </a:pPr>
            <a:r>
              <a:rPr lang="nb-NO" sz="2000" dirty="0"/>
              <a:t>Innvending: Trosopplæring er jo i seg selv misjon! </a:t>
            </a:r>
          </a:p>
          <a:p>
            <a:pPr marL="457200" lvl="1" indent="0">
              <a:buNone/>
            </a:pPr>
            <a:r>
              <a:rPr lang="nb-NO" sz="2000" dirty="0"/>
              <a:t>Kanskje bedre å bruke begrepet «globalt fokus»</a:t>
            </a:r>
          </a:p>
          <a:p>
            <a:pPr marL="457200" lvl="1" indent="0">
              <a:buNone/>
            </a:pPr>
            <a:endParaRPr lang="nb-NO" sz="2000" dirty="0"/>
          </a:p>
          <a:p>
            <a:pPr marL="457200" lvl="1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400" dirty="0"/>
              <a:t>	Som kristne er vi </a:t>
            </a:r>
            <a:r>
              <a:rPr lang="nb-NO" sz="2400" b="1" i="1" dirty="0"/>
              <a:t>skapt – døpt - sendt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 descr="Et bilde som inneholder person, utendørs, baby, eldre&#10;&#10;Automatisk generert beskrivelse">
            <a:extLst>
              <a:ext uri="{FF2B5EF4-FFF2-40B4-BE49-F238E27FC236}">
                <a16:creationId xmlns:a16="http://schemas.microsoft.com/office/drawing/2014/main" id="{596CA01F-2AEE-4563-9C75-DBA709FFE94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5005" y="3648173"/>
            <a:ext cx="4311781" cy="2862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5021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4"/>
            <a:ext cx="10515600" cy="1266738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4.  Misjon i trosopplæringa</a:t>
            </a:r>
            <a:br>
              <a:rPr lang="nb-NO" sz="2400" dirty="0">
                <a:solidFill>
                  <a:srgbClr val="C00000"/>
                </a:solidFill>
              </a:rPr>
            </a:br>
            <a:r>
              <a:rPr lang="nb-NO" sz="3200" dirty="0"/>
              <a:t>							</a:t>
            </a:r>
            <a:r>
              <a:rPr lang="nb-NO" sz="2000" dirty="0"/>
              <a:t> 	</a:t>
            </a:r>
            <a:endParaRPr lang="nb-NO" sz="18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40" y="1400962"/>
            <a:ext cx="10515600" cy="41769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Å arbeide med misjon metodisk i trosopplæring</a:t>
            </a:r>
          </a:p>
          <a:p>
            <a:r>
              <a:rPr lang="nb-NO" dirty="0"/>
              <a:t>Barn og unge er </a:t>
            </a:r>
            <a:r>
              <a:rPr lang="nb-NO" u="sng" dirty="0"/>
              <a:t>mottakere</a:t>
            </a:r>
            <a:r>
              <a:rPr lang="nb-NO" dirty="0"/>
              <a:t> av evangeliet</a:t>
            </a:r>
          </a:p>
          <a:p>
            <a:pPr marL="457200" lvl="1" indent="0">
              <a:buNone/>
            </a:pPr>
            <a:r>
              <a:rPr lang="nb-NO" dirty="0"/>
              <a:t>De får frelse som en Guds gave i dåpen</a:t>
            </a:r>
          </a:p>
          <a:p>
            <a:r>
              <a:rPr lang="nb-NO" dirty="0"/>
              <a:t>Barn og unge er </a:t>
            </a:r>
            <a:r>
              <a:rPr lang="nb-NO" u="sng" dirty="0"/>
              <a:t>bærere</a:t>
            </a:r>
            <a:r>
              <a:rPr lang="nb-NO" dirty="0"/>
              <a:t> av evangeliet</a:t>
            </a:r>
          </a:p>
          <a:p>
            <a:pPr marL="457200" lvl="1" indent="0">
              <a:buNone/>
            </a:pPr>
            <a:r>
              <a:rPr lang="nb-NO" dirty="0"/>
              <a:t>Deltar i gudstjenesten, viser omsorg, deler tro gjennom sang og drama, deltar i kirkens globale arbeid</a:t>
            </a:r>
          </a:p>
          <a:p>
            <a:r>
              <a:rPr lang="nb-NO" dirty="0"/>
              <a:t>Barn og unge må få </a:t>
            </a:r>
            <a:r>
              <a:rPr lang="nb-NO" u="sng" dirty="0"/>
              <a:t>undervisning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om misjon</a:t>
            </a:r>
          </a:p>
          <a:p>
            <a:pPr marL="457200" lvl="1" indent="0">
              <a:buNone/>
            </a:pPr>
            <a:r>
              <a:rPr lang="nb-NO" dirty="0"/>
              <a:t>Aktualisert gjennom menighetens </a:t>
            </a:r>
            <a:br>
              <a:rPr lang="nb-NO" dirty="0"/>
            </a:br>
            <a:r>
              <a:rPr lang="nb-NO" dirty="0"/>
              <a:t>engasjement, økumenisk fellesskap, </a:t>
            </a:r>
            <a:br>
              <a:rPr lang="nb-NO" dirty="0"/>
            </a:br>
            <a:r>
              <a:rPr lang="nb-NO" dirty="0"/>
              <a:t>misjonsorganisasjoner </a:t>
            </a:r>
          </a:p>
          <a:p>
            <a:pPr marL="0" indent="0">
              <a:buNone/>
            </a:pPr>
            <a:r>
              <a:rPr lang="nb-NO" dirty="0"/>
              <a:t>	</a:t>
            </a:r>
          </a:p>
        </p:txBody>
      </p:sp>
      <p:pic>
        <p:nvPicPr>
          <p:cNvPr id="5" name="Bilde 4" descr="Et bilde som inneholder person, innendørs&#10;&#10;Automatisk generert beskrivelse">
            <a:extLst>
              <a:ext uri="{FF2B5EF4-FFF2-40B4-BE49-F238E27FC236}">
                <a16:creationId xmlns:a16="http://schemas.microsoft.com/office/drawing/2014/main" id="{62C47A5F-333E-43BC-946D-280BB33E943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3597" y="3429000"/>
            <a:ext cx="5421903" cy="30328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481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4"/>
            <a:ext cx="10515600" cy="1266738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4.  Misjon i trosopplæringa</a:t>
            </a:r>
            <a:br>
              <a:rPr lang="nb-NO" sz="2400" dirty="0"/>
            </a:br>
            <a:r>
              <a:rPr lang="nb-NO" sz="3200" dirty="0"/>
              <a:t>							</a:t>
            </a:r>
            <a:r>
              <a:rPr lang="nb-NO" sz="2000" dirty="0"/>
              <a:t> 	</a:t>
            </a:r>
            <a:endParaRPr lang="nb-NO" sz="18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6" y="1501629"/>
            <a:ext cx="11190914" cy="4462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3200" dirty="0"/>
              <a:t>Misjon i gudstjenesten</a:t>
            </a:r>
          </a:p>
          <a:p>
            <a:r>
              <a:rPr lang="nb-NO" dirty="0"/>
              <a:t>Gudstjeneste – en misjonshendelse</a:t>
            </a:r>
          </a:p>
          <a:p>
            <a:pPr marL="457200" lvl="1" indent="0">
              <a:buNone/>
            </a:pPr>
            <a:r>
              <a:rPr lang="nb-NO" sz="2000" dirty="0"/>
              <a:t>Kristne kommer sammen til fellesskap</a:t>
            </a:r>
            <a:br>
              <a:rPr lang="nb-NO" sz="2000" dirty="0"/>
            </a:br>
            <a:r>
              <a:rPr lang="nb-NO" sz="2000" dirty="0"/>
              <a:t>		</a:t>
            </a:r>
            <a:r>
              <a:rPr lang="nb-NO" sz="1700" i="1" dirty="0"/>
              <a:t>«</a:t>
            </a:r>
            <a:r>
              <a:rPr lang="en-US" sz="1700" i="1" dirty="0" err="1"/>
              <a:t>Gud</a:t>
            </a:r>
            <a:r>
              <a:rPr lang="en-US" sz="1700" i="1" dirty="0"/>
              <a:t>, vi </a:t>
            </a:r>
            <a:r>
              <a:rPr lang="en-US" sz="1700" i="1" dirty="0" err="1"/>
              <a:t>er</a:t>
            </a:r>
            <a:r>
              <a:rPr lang="en-US" sz="1700" i="1" dirty="0"/>
              <a:t> </a:t>
            </a:r>
            <a:r>
              <a:rPr lang="en-US" sz="1700" i="1" dirty="0" err="1"/>
              <a:t>kommet</a:t>
            </a:r>
            <a:r>
              <a:rPr lang="en-US" sz="1700" i="1" dirty="0"/>
              <a:t> inn i </a:t>
            </a:r>
            <a:r>
              <a:rPr lang="en-US" sz="1700" i="1" dirty="0" err="1"/>
              <a:t>ditt</a:t>
            </a:r>
            <a:r>
              <a:rPr lang="en-US" sz="1700" i="1" dirty="0"/>
              <a:t> </a:t>
            </a:r>
            <a:r>
              <a:rPr lang="en-US" sz="1700" i="1" dirty="0" err="1"/>
              <a:t>hellige</a:t>
            </a:r>
            <a:r>
              <a:rPr lang="en-US" sz="1700" i="1" dirty="0"/>
              <a:t> </a:t>
            </a:r>
            <a:r>
              <a:rPr lang="en-US" sz="1700" i="1" dirty="0" err="1"/>
              <a:t>hus</a:t>
            </a:r>
            <a:r>
              <a:rPr lang="en-US" sz="1700" i="1" dirty="0"/>
              <a:t> for å …” </a:t>
            </a:r>
          </a:p>
          <a:p>
            <a:pPr marL="457200" lvl="1" indent="0">
              <a:buNone/>
            </a:pPr>
            <a:r>
              <a:rPr lang="nb-NO" sz="2000" dirty="0"/>
              <a:t>Blir så sendt ut i verden for å dele troen med andre</a:t>
            </a:r>
          </a:p>
          <a:p>
            <a:pPr marL="1828800" lvl="4" indent="0">
              <a:buNone/>
            </a:pPr>
            <a:r>
              <a:rPr lang="nb-NO" sz="1700" i="1" dirty="0"/>
              <a:t>«</a:t>
            </a:r>
            <a:r>
              <a:rPr lang="en-US" sz="1700" i="1" dirty="0" err="1"/>
              <a:t>Gå</a:t>
            </a:r>
            <a:r>
              <a:rPr lang="en-US" sz="1700" i="1" dirty="0"/>
              <a:t> i </a:t>
            </a:r>
            <a:r>
              <a:rPr lang="en-US" sz="1700" i="1" dirty="0" err="1"/>
              <a:t>fred</a:t>
            </a:r>
            <a:r>
              <a:rPr lang="en-US" sz="1700" i="1" dirty="0"/>
              <a:t>. </a:t>
            </a:r>
            <a:r>
              <a:rPr lang="en-US" sz="1700" i="1" dirty="0" err="1"/>
              <a:t>Tjen</a:t>
            </a:r>
            <a:r>
              <a:rPr lang="en-US" sz="1700" i="1" dirty="0"/>
              <a:t> </a:t>
            </a:r>
            <a:r>
              <a:rPr lang="en-US" sz="1700" i="1" dirty="0" err="1"/>
              <a:t>Herren</a:t>
            </a:r>
            <a:r>
              <a:rPr lang="en-US" sz="1700" i="1" dirty="0"/>
              <a:t> med glede”</a:t>
            </a:r>
            <a:endParaRPr lang="nb-NO" sz="1700" i="1" dirty="0"/>
          </a:p>
          <a:p>
            <a:r>
              <a:rPr lang="nb-NO" dirty="0"/>
              <a:t>Noen metodiske tips</a:t>
            </a:r>
          </a:p>
          <a:p>
            <a:pPr lvl="1"/>
            <a:r>
              <a:rPr lang="en-US" dirty="0" err="1"/>
              <a:t>Kirkeklokkene</a:t>
            </a:r>
            <a:r>
              <a:rPr lang="en-US" dirty="0"/>
              <a:t>.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kaller</a:t>
            </a:r>
            <a:r>
              <a:rPr lang="en-US" dirty="0"/>
              <a:t> og sender</a:t>
            </a:r>
          </a:p>
          <a:p>
            <a:pPr lvl="1"/>
            <a:r>
              <a:rPr lang="en-US" dirty="0" err="1"/>
              <a:t>Bruke</a:t>
            </a:r>
            <a:r>
              <a:rPr lang="en-US" dirty="0"/>
              <a:t> </a:t>
            </a:r>
            <a:r>
              <a:rPr lang="en-US" dirty="0" err="1"/>
              <a:t>himmelretningene</a:t>
            </a:r>
            <a:r>
              <a:rPr lang="en-US" dirty="0"/>
              <a:t> </a:t>
            </a:r>
            <a:r>
              <a:rPr lang="en-US" dirty="0" err="1"/>
              <a:t>øst</a:t>
            </a:r>
            <a:r>
              <a:rPr lang="en-US" dirty="0"/>
              <a:t> – vest – </a:t>
            </a:r>
            <a:r>
              <a:rPr lang="en-US" dirty="0" err="1"/>
              <a:t>nord</a:t>
            </a:r>
            <a:r>
              <a:rPr lang="en-US" dirty="0"/>
              <a:t> - </a:t>
            </a:r>
            <a:r>
              <a:rPr lang="en-US" dirty="0" err="1"/>
              <a:t>sør</a:t>
            </a:r>
            <a:endParaRPr lang="en-US" dirty="0"/>
          </a:p>
          <a:p>
            <a:pPr lvl="1"/>
            <a:r>
              <a:rPr lang="en-US" dirty="0" err="1"/>
              <a:t>Dåp</a:t>
            </a:r>
            <a:r>
              <a:rPr lang="en-US" dirty="0"/>
              <a:t>. </a:t>
            </a:r>
            <a:r>
              <a:rPr lang="en-US" dirty="0" err="1"/>
              <a:t>Knytte</a:t>
            </a:r>
            <a:r>
              <a:rPr lang="en-US" dirty="0"/>
              <a:t> </a:t>
            </a:r>
            <a:r>
              <a:rPr lang="en-US" dirty="0" err="1"/>
              <a:t>sammen</a:t>
            </a:r>
            <a:r>
              <a:rPr lang="en-US" dirty="0"/>
              <a:t> </a:t>
            </a:r>
            <a:r>
              <a:rPr lang="en-US" dirty="0" err="1"/>
              <a:t>dåp</a:t>
            </a:r>
            <a:r>
              <a:rPr lang="en-US" dirty="0"/>
              <a:t> og </a:t>
            </a:r>
            <a:r>
              <a:rPr lang="en-US" dirty="0" err="1"/>
              <a:t>misjon</a:t>
            </a:r>
            <a:endParaRPr lang="en-US" dirty="0"/>
          </a:p>
          <a:p>
            <a:pPr lvl="1"/>
            <a:r>
              <a:rPr lang="en-US" dirty="0" err="1"/>
              <a:t>Forkynnelse</a:t>
            </a:r>
            <a:r>
              <a:rPr lang="en-US" dirty="0"/>
              <a:t>. Ta med </a:t>
            </a:r>
            <a:r>
              <a:rPr lang="en-US" dirty="0" err="1"/>
              <a:t>misjonale</a:t>
            </a:r>
            <a:r>
              <a:rPr lang="en-US" dirty="0"/>
              <a:t> </a:t>
            </a:r>
            <a:r>
              <a:rPr lang="en-US" dirty="0" err="1"/>
              <a:t>dimensjoner</a:t>
            </a:r>
            <a:r>
              <a:rPr lang="en-US" dirty="0"/>
              <a:t> i </a:t>
            </a:r>
            <a:r>
              <a:rPr lang="en-US" dirty="0" err="1"/>
              <a:t>prekenen</a:t>
            </a:r>
            <a:endParaRPr lang="en-US" dirty="0"/>
          </a:p>
          <a:p>
            <a:pPr lvl="1"/>
            <a:r>
              <a:rPr lang="en-US" dirty="0" err="1"/>
              <a:t>Bønnevandring</a:t>
            </a:r>
            <a:endParaRPr lang="en-US" dirty="0"/>
          </a:p>
          <a:p>
            <a:pPr lvl="1"/>
            <a:r>
              <a:rPr lang="en-US" dirty="0" err="1"/>
              <a:t>Fellesskap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måltider</a:t>
            </a:r>
            <a:r>
              <a:rPr lang="en-US" dirty="0"/>
              <a:t> og </a:t>
            </a:r>
            <a:r>
              <a:rPr lang="en-US" dirty="0" err="1"/>
              <a:t>fellesskap</a:t>
            </a:r>
            <a:r>
              <a:rPr lang="en-US" dirty="0"/>
              <a:t> </a:t>
            </a:r>
            <a:r>
              <a:rPr lang="en-US" dirty="0" err="1"/>
              <a:t>knyttet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vennskapskirker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1" dirty="0"/>
          </a:p>
        </p:txBody>
      </p:sp>
      <p:pic>
        <p:nvPicPr>
          <p:cNvPr id="6" name="Bilde 5" descr="Et bilde som inneholder person, gruppe, personer, folkemengde&#10;&#10;Automatisk generert beskrivelse">
            <a:extLst>
              <a:ext uri="{FF2B5EF4-FFF2-40B4-BE49-F238E27FC236}">
                <a16:creationId xmlns:a16="http://schemas.microsoft.com/office/drawing/2014/main" id="{E5012B26-2357-4484-969F-683DF0F0319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9424" y="754143"/>
            <a:ext cx="4419874" cy="3314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785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11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1.  En refleksjon over norsk misjon i en verden i endring</a:t>
            </a:r>
            <a:br>
              <a:rPr lang="nb-NO" sz="3200" dirty="0">
                <a:solidFill>
                  <a:srgbClr val="C00000"/>
                </a:solidFill>
              </a:rPr>
            </a:br>
            <a:r>
              <a:rPr lang="nb-NO" sz="3200" dirty="0">
                <a:solidFill>
                  <a:srgbClr val="C00000"/>
                </a:solidFill>
              </a:rPr>
              <a:t>								</a:t>
            </a:r>
            <a:r>
              <a:rPr lang="nb-NO" sz="1800" dirty="0">
                <a:solidFill>
                  <a:srgbClr val="C00000"/>
                </a:solidFill>
              </a:rPr>
              <a:t>Ingvald Andersen Frøyen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Et nytt verdenskart</a:t>
            </a:r>
          </a:p>
          <a:p>
            <a:pPr lvl="2"/>
            <a:r>
              <a:rPr lang="nb-NO" dirty="0"/>
              <a:t>1900:  80 % av verdens kristne i det globale Nord</a:t>
            </a:r>
            <a:br>
              <a:rPr lang="nb-NO" dirty="0"/>
            </a:br>
            <a:r>
              <a:rPr lang="nb-NO" dirty="0"/>
              <a:t>            20 % i Sør</a:t>
            </a:r>
          </a:p>
          <a:p>
            <a:pPr lvl="2"/>
            <a:endParaRPr lang="nb-NO" dirty="0"/>
          </a:p>
          <a:p>
            <a:pPr lvl="2"/>
            <a:r>
              <a:rPr lang="nb-NO" dirty="0"/>
              <a:t>1960:  Eksempel: 350-400 misjonærer i NMS (120 på Madagaskar)</a:t>
            </a:r>
          </a:p>
          <a:p>
            <a:pPr lvl="2"/>
            <a:endParaRPr lang="nb-NO" dirty="0"/>
          </a:p>
          <a:p>
            <a:pPr lvl="2"/>
            <a:r>
              <a:rPr lang="nb-NO" dirty="0"/>
              <a:t>2020:  80 % av verdens kristne i det globale Sør</a:t>
            </a:r>
            <a:br>
              <a:rPr lang="nb-NO" dirty="0"/>
            </a:br>
            <a:r>
              <a:rPr lang="nb-NO" dirty="0"/>
              <a:t>            20 % i Nord</a:t>
            </a:r>
          </a:p>
          <a:p>
            <a:pPr marL="914400" lvl="2" indent="0">
              <a:buNone/>
            </a:pPr>
            <a:r>
              <a:rPr lang="nb-NO" dirty="0"/>
              <a:t>                Eksempel: 50 misjonærer i NMS</a:t>
            </a:r>
          </a:p>
          <a:p>
            <a:pPr marL="914400" lvl="2" indent="0">
              <a:buNone/>
            </a:pPr>
            <a:endParaRPr lang="nb-NO" dirty="0"/>
          </a:p>
          <a:p>
            <a:pPr marL="914400" lvl="2" indent="0">
              <a:buNone/>
            </a:pPr>
            <a:endParaRPr lang="nb-NO" dirty="0"/>
          </a:p>
          <a:p>
            <a:pPr marL="914400" lvl="2" indent="0">
              <a:buNone/>
            </a:pPr>
            <a:r>
              <a:rPr lang="nb-NO" sz="2800" i="1" dirty="0"/>
              <a:t>Hva har skjedd?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90F729D-7A31-41AB-817D-3F88C31AB1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032737"/>
              </p:ext>
            </p:extLst>
          </p:nvPr>
        </p:nvGraphicFramePr>
        <p:xfrm>
          <a:off x="6318504" y="2871216"/>
          <a:ext cx="5769865" cy="3776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385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04F8AFB7-29A6-4DEF-AB58-828F468661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6885" y="1690688"/>
            <a:ext cx="8640888" cy="4802187"/>
          </a:xfrm>
          <a:prstGeom prst="rect">
            <a:avLst/>
          </a:prstGeom>
        </p:spPr>
      </p:pic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078BE0C-643C-4B78-809F-4BD1C60642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464615">
            <a:off x="629822" y="429059"/>
            <a:ext cx="3420422" cy="404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4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b-NO" sz="2700" dirty="0">
                <a:solidFill>
                  <a:srgbClr val="C00000"/>
                </a:solidFill>
              </a:rPr>
              <a:t>1.  En refleksjon over norsk misjon i en verden i endring</a:t>
            </a:r>
            <a:br>
              <a:rPr lang="nb-NO" sz="3200" dirty="0"/>
            </a:br>
            <a:br>
              <a:rPr lang="nb-NO" sz="3200" dirty="0"/>
            </a:br>
            <a:r>
              <a:rPr lang="nb-NO" sz="3200" dirty="0"/>
              <a:t>							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77" y="1448120"/>
            <a:ext cx="10515600" cy="5103682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Tidligere:   </a:t>
            </a:r>
          </a:p>
          <a:p>
            <a:pPr marL="0" indent="0">
              <a:buNone/>
            </a:pPr>
            <a:r>
              <a:rPr lang="nb-NO" dirty="0"/>
              <a:t>MISJON = YTREMISJON (skjer i andre land)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I dag:   </a:t>
            </a:r>
          </a:p>
          <a:p>
            <a:pPr marL="0" indent="0">
              <a:buNone/>
            </a:pPr>
            <a:r>
              <a:rPr lang="nb-NO" dirty="0"/>
              <a:t>MISJON = VÆRE SENDT TIL VERDEN (være </a:t>
            </a:r>
            <a:r>
              <a:rPr lang="nb-NO" dirty="0" err="1"/>
              <a:t>misjonal</a:t>
            </a:r>
            <a:r>
              <a:rPr lang="nb-NO" dirty="0"/>
              <a:t> kirke overalt)</a:t>
            </a:r>
          </a:p>
          <a:p>
            <a:pPr marL="0" indent="0">
              <a:buNone/>
            </a:pPr>
            <a:endParaRPr lang="nb-NO" sz="1000" dirty="0"/>
          </a:p>
          <a:p>
            <a:r>
              <a:rPr lang="nb-NO" sz="2400" dirty="0"/>
              <a:t>En ny forståelse av misjon og </a:t>
            </a:r>
            <a:br>
              <a:rPr lang="nb-NO" sz="2400" dirty="0"/>
            </a:br>
            <a:r>
              <a:rPr lang="nb-NO" sz="2400" dirty="0"/>
              <a:t>kirkens oppdrag i verden i dag</a:t>
            </a:r>
          </a:p>
          <a:p>
            <a:r>
              <a:rPr lang="nb-NO" sz="2400" dirty="0"/>
              <a:t>Kirkens </a:t>
            </a:r>
            <a:r>
              <a:rPr lang="nb-NO" sz="2400" u="sng" dirty="0"/>
              <a:t>trosopplæring</a:t>
            </a:r>
            <a:r>
              <a:rPr lang="nb-NO" sz="2400" dirty="0"/>
              <a:t> skal også reflektere</a:t>
            </a:r>
            <a:br>
              <a:rPr lang="nb-NO" sz="2400" dirty="0"/>
            </a:br>
            <a:r>
              <a:rPr lang="nb-NO" sz="2400" dirty="0"/>
              <a:t>kirkens </a:t>
            </a:r>
            <a:r>
              <a:rPr lang="nb-NO" sz="2400" dirty="0" err="1"/>
              <a:t>misjonale</a:t>
            </a:r>
            <a:r>
              <a:rPr lang="nb-NO" sz="2400" dirty="0"/>
              <a:t> vesen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Multiplikasjonstegn 4">
            <a:extLst>
              <a:ext uri="{FF2B5EF4-FFF2-40B4-BE49-F238E27FC236}">
                <a16:creationId xmlns:a16="http://schemas.microsoft.com/office/drawing/2014/main" id="{2A8702C2-6929-4F70-A1F1-483509B19781}"/>
              </a:ext>
            </a:extLst>
          </p:cNvPr>
          <p:cNvSpPr/>
          <p:nvPr/>
        </p:nvSpPr>
        <p:spPr>
          <a:xfrm>
            <a:off x="400658" y="1448120"/>
            <a:ext cx="4379976" cy="1673352"/>
          </a:xfrm>
          <a:prstGeom prst="mathMultiply">
            <a:avLst/>
          </a:prstGeom>
          <a:solidFill>
            <a:srgbClr val="DB2C0F">
              <a:alpha val="2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 descr="Et bilde som inneholder tekst, maske, kosmetisk&#10;&#10;Automatisk generert beskrivelse">
            <a:extLst>
              <a:ext uri="{FF2B5EF4-FFF2-40B4-BE49-F238E27FC236}">
                <a16:creationId xmlns:a16="http://schemas.microsoft.com/office/drawing/2014/main" id="{C774C774-50C3-475E-AE75-C968A4A7DF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75259" y="3940371"/>
            <a:ext cx="3623634" cy="27498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580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400" dirty="0">
                <a:solidFill>
                  <a:srgbClr val="C00000"/>
                </a:solidFill>
              </a:rPr>
            </a:br>
            <a:r>
              <a:rPr lang="nb-NO" sz="3200" dirty="0">
                <a:solidFill>
                  <a:srgbClr val="C00000"/>
                </a:solidFill>
              </a:rPr>
              <a:t>						</a:t>
            </a:r>
            <a:r>
              <a:rPr lang="nb-NO" sz="2000" dirty="0">
                <a:solidFill>
                  <a:srgbClr val="C00000"/>
                </a:solidFill>
              </a:rPr>
              <a:t> 	</a:t>
            </a:r>
            <a:r>
              <a:rPr lang="nb-NO" sz="1800" dirty="0">
                <a:solidFill>
                  <a:srgbClr val="C00000"/>
                </a:solidFill>
              </a:rPr>
              <a:t>Vilja Herefoss og Turid Skorpe Lannem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A27239-63E3-4E58-9B81-E88DC486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4232" y="1568741"/>
            <a:ext cx="8299568" cy="1434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Misjon betyr:</a:t>
            </a:r>
          </a:p>
          <a:p>
            <a:pPr lvl="1"/>
            <a:r>
              <a:rPr lang="nb-NO" dirty="0"/>
              <a:t>Sendelse (latinsk «</a:t>
            </a:r>
            <a:r>
              <a:rPr lang="nb-NO" i="1" dirty="0" err="1"/>
              <a:t>missio</a:t>
            </a:r>
            <a:r>
              <a:rPr lang="nb-NO" i="1" dirty="0"/>
              <a:t>»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Oppdrag, oppgave (engelsk «</a:t>
            </a:r>
            <a:r>
              <a:rPr lang="nb-NO" i="1" dirty="0" err="1"/>
              <a:t>mission</a:t>
            </a:r>
            <a:r>
              <a:rPr lang="nb-NO" dirty="0"/>
              <a:t>»)</a:t>
            </a:r>
          </a:p>
          <a:p>
            <a:pPr lvl="1"/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1E89908-79E0-4508-B1CC-739EC7BCA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029" y="1219614"/>
            <a:ext cx="1884133" cy="1783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AEDD6871-2C3C-4AC2-864A-7E6A5D46E1AA}"/>
              </a:ext>
            </a:extLst>
          </p:cNvPr>
          <p:cNvSpPr txBox="1">
            <a:spLocks/>
          </p:cNvSpPr>
          <p:nvPr/>
        </p:nvSpPr>
        <p:spPr>
          <a:xfrm>
            <a:off x="480209" y="3147066"/>
            <a:ext cx="11583159" cy="278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sz="2400" dirty="0"/>
              <a:t>Misjon – «teologiens mor»	</a:t>
            </a:r>
            <a:br>
              <a:rPr lang="nb-NO" sz="2400" dirty="0"/>
            </a:br>
            <a:r>
              <a:rPr lang="nb-NO" sz="2000" dirty="0"/>
              <a:t>Skal man dele noe (sin tro), må man være i stand til å beskrive og forklare hva en tror på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4049DB0A-A43C-49F0-B3F4-8C5D1C2D4F17}"/>
              </a:ext>
            </a:extLst>
          </p:cNvPr>
          <p:cNvSpPr txBox="1"/>
          <p:nvPr/>
        </p:nvSpPr>
        <p:spPr>
          <a:xfrm>
            <a:off x="2086903" y="4203641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>
                <a:solidFill>
                  <a:srgbClr val="00206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Hva/hvem er Gud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33CD4F44-7670-412A-96DD-20993402C9E8}"/>
              </a:ext>
            </a:extLst>
          </p:cNvPr>
          <p:cNvSpPr txBox="1"/>
          <p:nvPr/>
        </p:nvSpPr>
        <p:spPr>
          <a:xfrm rot="403670">
            <a:off x="5250807" y="4298674"/>
            <a:ext cx="2767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>
                <a:solidFill>
                  <a:srgbClr val="FF0000"/>
                </a:solidFill>
                <a:latin typeface="Arial Nova Cond" panose="020B0506020202020204" pitchFamily="34" charset="0"/>
              </a:rPr>
              <a:t>Hva er et menneske?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FE09C793-22F0-4A1A-BDCD-6B5F70C1C514}"/>
              </a:ext>
            </a:extLst>
          </p:cNvPr>
          <p:cNvSpPr txBox="1"/>
          <p:nvPr/>
        </p:nvSpPr>
        <p:spPr>
          <a:xfrm rot="343808">
            <a:off x="6970825" y="4031672"/>
            <a:ext cx="4374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i="1" dirty="0">
                <a:solidFill>
                  <a:srgbClr val="0070C0"/>
                </a:solidFill>
                <a:latin typeface="Britannic Bold" panose="020B0903060703020204" pitchFamily="34" charset="0"/>
              </a:rPr>
              <a:t>Hva skal kirken være godt for?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AD855115-0406-4E26-9814-B82E24DA136D}"/>
              </a:ext>
            </a:extLst>
          </p:cNvPr>
          <p:cNvSpPr txBox="1"/>
          <p:nvPr/>
        </p:nvSpPr>
        <p:spPr>
          <a:xfrm rot="21381323">
            <a:off x="1602504" y="5007812"/>
            <a:ext cx="4971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Hva med de andre religionene?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E8D6369-16E0-48E1-A497-F4C6373C101D}"/>
              </a:ext>
            </a:extLst>
          </p:cNvPr>
          <p:cNvSpPr txBox="1"/>
          <p:nvPr/>
        </p:nvSpPr>
        <p:spPr>
          <a:xfrm rot="21106805">
            <a:off x="7491163" y="4876622"/>
            <a:ext cx="2464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>
                <a:solidFill>
                  <a:srgbClr val="7030A0"/>
                </a:solidFill>
                <a:latin typeface="Rockwell Condensed" panose="02060603050405020104" pitchFamily="18" charset="0"/>
              </a:rPr>
              <a:t>Hvorfor bli kristen?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9D2C4AF8-D1E8-4838-80A8-CE6B8B526FA4}"/>
              </a:ext>
            </a:extLst>
          </p:cNvPr>
          <p:cNvSpPr txBox="1"/>
          <p:nvPr/>
        </p:nvSpPr>
        <p:spPr>
          <a:xfrm rot="176310">
            <a:off x="4708907" y="5627016"/>
            <a:ext cx="3429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>
                <a:solidFill>
                  <a:srgbClr val="FF33CC"/>
                </a:solidFill>
                <a:latin typeface="Algerian" panose="04020705040A02060702" pitchFamily="82" charset="0"/>
              </a:rPr>
              <a:t>Frelse – hva er det?</a:t>
            </a:r>
          </a:p>
        </p:txBody>
      </p:sp>
    </p:spTree>
    <p:extLst>
      <p:ext uri="{BB962C8B-B14F-4D97-AF65-F5344CB8AC3E}">
        <p14:creationId xmlns:p14="http://schemas.microsoft.com/office/powerpoint/2010/main" val="19508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9446"/>
            <a:ext cx="10515600" cy="787019"/>
          </a:xfrm>
        </p:spPr>
        <p:txBody>
          <a:bodyPr>
            <a:normAutofit fontScale="90000"/>
          </a:bodyPr>
          <a:lstStyle/>
          <a:p>
            <a:r>
              <a:rPr lang="nb-NO" sz="27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700" dirty="0">
                <a:solidFill>
                  <a:srgbClr val="C00000"/>
                </a:solidFill>
              </a:rPr>
            </a:br>
            <a:br>
              <a:rPr lang="nb-NO" sz="3200" dirty="0"/>
            </a:br>
            <a:r>
              <a:rPr lang="nb-NO" sz="3200" dirty="0"/>
              <a:t>							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270AF9FA-CF14-40A2-9D6E-2DE2BD2BD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090" y="1476465"/>
            <a:ext cx="10515600" cy="4342929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Det har vært ulike motiver for å drive misjon:</a:t>
            </a:r>
          </a:p>
          <a:p>
            <a:pPr lvl="1"/>
            <a:r>
              <a:rPr lang="nb-NO" dirty="0"/>
              <a:t>Omsorg for menneskenes frelse</a:t>
            </a:r>
          </a:p>
          <a:p>
            <a:pPr lvl="1"/>
            <a:r>
              <a:rPr lang="nb-NO" dirty="0"/>
              <a:t>Å vise Guds kjærlighet</a:t>
            </a:r>
          </a:p>
          <a:p>
            <a:pPr lvl="1"/>
            <a:r>
              <a:rPr lang="nb-NO" dirty="0"/>
              <a:t>Å herliggjøre Gud</a:t>
            </a:r>
          </a:p>
          <a:p>
            <a:pPr lvl="1"/>
            <a:r>
              <a:rPr lang="nb-NO" dirty="0"/>
              <a:t>Utbredelse av kirken</a:t>
            </a:r>
          </a:p>
          <a:p>
            <a:pPr lvl="1"/>
            <a:r>
              <a:rPr lang="nb-NO" dirty="0"/>
              <a:t>Sikre innflytelse og makt i kolonitiden</a:t>
            </a:r>
          </a:p>
          <a:p>
            <a:pPr lvl="1"/>
            <a:r>
              <a:rPr lang="nb-NO" dirty="0"/>
              <a:t>Bringe vestlig framskritt til underutviklede land</a:t>
            </a:r>
          </a:p>
          <a:p>
            <a:pPr lvl="1"/>
            <a:endParaRPr lang="nb-NO" dirty="0"/>
          </a:p>
          <a:p>
            <a:pPr marL="0" indent="0">
              <a:buNone/>
            </a:pPr>
            <a:r>
              <a:rPr lang="nb-NO" dirty="0"/>
              <a:t>= menneskeorienterte og kirkeorienterte motiver</a:t>
            </a:r>
          </a:p>
        </p:txBody>
      </p:sp>
    </p:spTree>
    <p:extLst>
      <p:ext uri="{BB962C8B-B14F-4D97-AF65-F5344CB8AC3E}">
        <p14:creationId xmlns:p14="http://schemas.microsoft.com/office/powerpoint/2010/main" val="267833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9446"/>
            <a:ext cx="10515600" cy="787019"/>
          </a:xfrm>
        </p:spPr>
        <p:txBody>
          <a:bodyPr>
            <a:normAutofit fontScale="90000"/>
          </a:bodyPr>
          <a:lstStyle/>
          <a:p>
            <a:r>
              <a:rPr lang="nb-NO" sz="27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700" dirty="0">
                <a:solidFill>
                  <a:srgbClr val="C00000"/>
                </a:solidFill>
              </a:rPr>
            </a:br>
            <a:br>
              <a:rPr lang="nb-NO" sz="2700" dirty="0">
                <a:solidFill>
                  <a:srgbClr val="C00000"/>
                </a:solidFill>
              </a:rPr>
            </a:br>
            <a:r>
              <a:rPr lang="nb-NO" sz="3200" dirty="0"/>
              <a:t>							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270AF9FA-CF14-40A2-9D6E-2DE2BD2BD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5"/>
            <a:ext cx="10515600" cy="301837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Endret motivasjon for misjon i dag:</a:t>
            </a:r>
          </a:p>
          <a:p>
            <a:pPr lvl="1"/>
            <a:r>
              <a:rPr lang="nb-NO" dirty="0"/>
              <a:t>Gudsorienterte (teosentriske) motiver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Gud selv er kilden til misjon (ikke personlige eller kirkelige behov)</a:t>
            </a:r>
          </a:p>
          <a:p>
            <a:pPr lvl="1"/>
            <a:r>
              <a:rPr lang="nb-NO" dirty="0"/>
              <a:t>Gud sendte Sønnen og Ånden til verden for forløsning, frigjøring og frelse</a:t>
            </a:r>
          </a:p>
          <a:p>
            <a:pPr lvl="1"/>
            <a:r>
              <a:rPr lang="nb-NO" dirty="0"/>
              <a:t>Den kristne og kirken kalles til å delta i Guds misjon</a:t>
            </a:r>
          </a:p>
          <a:p>
            <a:pPr lvl="1"/>
            <a:r>
              <a:rPr lang="nb-NO" b="1" i="1" dirty="0" err="1"/>
              <a:t>Missio</a:t>
            </a:r>
            <a:r>
              <a:rPr lang="nb-NO" b="1" i="1" dirty="0"/>
              <a:t> Dei </a:t>
            </a:r>
            <a:r>
              <a:rPr lang="nb-NO" dirty="0"/>
              <a:t>(Guds misjon) er grunnlagstenkningen</a:t>
            </a:r>
          </a:p>
        </p:txBody>
      </p:sp>
      <p:sp>
        <p:nvSpPr>
          <p:cNvPr id="5" name="Likebent trekant 4">
            <a:extLst>
              <a:ext uri="{FF2B5EF4-FFF2-40B4-BE49-F238E27FC236}">
                <a16:creationId xmlns:a16="http://schemas.microsoft.com/office/drawing/2014/main" id="{91DD43F8-C207-4AF3-ADE3-31D78ED5CB7E}"/>
              </a:ext>
            </a:extLst>
          </p:cNvPr>
          <p:cNvSpPr/>
          <p:nvPr/>
        </p:nvSpPr>
        <p:spPr>
          <a:xfrm>
            <a:off x="1124125" y="5015172"/>
            <a:ext cx="1476462" cy="1033290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GUD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E35D5FD5-765D-40BF-8B7B-525574C07F4A}"/>
              </a:ext>
            </a:extLst>
          </p:cNvPr>
          <p:cNvSpPr txBox="1"/>
          <p:nvPr/>
        </p:nvSpPr>
        <p:spPr>
          <a:xfrm>
            <a:off x="1625554" y="4725929"/>
            <a:ext cx="461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solidFill>
                  <a:srgbClr val="DB2C0F"/>
                </a:solidFill>
              </a:rPr>
              <a:t>Far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DF98EE2-D812-40B6-847D-6C6A977792AB}"/>
              </a:ext>
            </a:extLst>
          </p:cNvPr>
          <p:cNvSpPr txBox="1"/>
          <p:nvPr/>
        </p:nvSpPr>
        <p:spPr>
          <a:xfrm>
            <a:off x="1768067" y="6030329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solidFill>
                  <a:srgbClr val="DB2C0F"/>
                </a:solidFill>
              </a:rPr>
              <a:t>Hellig ånd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C143827E-CAC7-4D10-A847-87461E8B2669}"/>
              </a:ext>
            </a:extLst>
          </p:cNvPr>
          <p:cNvSpPr txBox="1"/>
          <p:nvPr/>
        </p:nvSpPr>
        <p:spPr>
          <a:xfrm>
            <a:off x="551777" y="5733043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solidFill>
                  <a:srgbClr val="DB2C0F"/>
                </a:solidFill>
              </a:rPr>
              <a:t>Sønn</a:t>
            </a:r>
          </a:p>
        </p:txBody>
      </p:sp>
      <p:pic>
        <p:nvPicPr>
          <p:cNvPr id="10" name="Grafikk 9" descr="Globus: Afrika og Europa">
            <a:extLst>
              <a:ext uri="{FF2B5EF4-FFF2-40B4-BE49-F238E27FC236}">
                <a16:creationId xmlns:a16="http://schemas.microsoft.com/office/drawing/2014/main" id="{5C69907D-550B-43C0-806D-4DD86E5A4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586" y="4606141"/>
            <a:ext cx="2086948" cy="2086948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413706F3-6811-4F76-AF0B-36A4DA1C6572}"/>
              </a:ext>
            </a:extLst>
          </p:cNvPr>
          <p:cNvSpPr txBox="1"/>
          <p:nvPr/>
        </p:nvSpPr>
        <p:spPr>
          <a:xfrm>
            <a:off x="2808645" y="5310910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>
                <a:solidFill>
                  <a:schemeClr val="accent2">
                    <a:lumMod val="75000"/>
                  </a:schemeClr>
                </a:solidFill>
              </a:rPr>
              <a:t>M I S </a:t>
            </a:r>
            <a:r>
              <a:rPr lang="nb-NO" sz="2400" b="1" dirty="0" err="1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nb-NO" sz="2400" b="1" dirty="0">
                <a:solidFill>
                  <a:schemeClr val="accent2">
                    <a:lumMod val="75000"/>
                  </a:schemeClr>
                </a:solidFill>
              </a:rPr>
              <a:t> I O   D E I</a:t>
            </a:r>
          </a:p>
        </p:txBody>
      </p:sp>
      <p:sp>
        <p:nvSpPr>
          <p:cNvPr id="13" name="Pil: høyre 12">
            <a:extLst>
              <a:ext uri="{FF2B5EF4-FFF2-40B4-BE49-F238E27FC236}">
                <a16:creationId xmlns:a16="http://schemas.microsoft.com/office/drawing/2014/main" id="{A5B4CE79-CE72-4F7E-B092-A97296EC28A0}"/>
              </a:ext>
            </a:extLst>
          </p:cNvPr>
          <p:cNvSpPr/>
          <p:nvPr/>
        </p:nvSpPr>
        <p:spPr>
          <a:xfrm>
            <a:off x="2440399" y="4878593"/>
            <a:ext cx="3272504" cy="613887"/>
          </a:xfrm>
          <a:prstGeom prst="rightArrow">
            <a:avLst>
              <a:gd name="adj1" fmla="val 51542"/>
              <a:gd name="adj2" fmla="val 59250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il: høyre 14">
            <a:extLst>
              <a:ext uri="{FF2B5EF4-FFF2-40B4-BE49-F238E27FC236}">
                <a16:creationId xmlns:a16="http://schemas.microsoft.com/office/drawing/2014/main" id="{808704DD-7E88-4B78-A3BB-C58837393544}"/>
              </a:ext>
            </a:extLst>
          </p:cNvPr>
          <p:cNvSpPr/>
          <p:nvPr/>
        </p:nvSpPr>
        <p:spPr>
          <a:xfrm>
            <a:off x="4390366" y="5605482"/>
            <a:ext cx="1223179" cy="585071"/>
          </a:xfrm>
          <a:prstGeom prst="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B0A745AF-C937-4A45-9C84-5E840614B0A2}"/>
              </a:ext>
            </a:extLst>
          </p:cNvPr>
          <p:cNvSpPr txBox="1"/>
          <p:nvPr/>
        </p:nvSpPr>
        <p:spPr>
          <a:xfrm>
            <a:off x="3642869" y="570821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Kirken</a:t>
            </a:r>
          </a:p>
        </p:txBody>
      </p:sp>
      <p:sp>
        <p:nvSpPr>
          <p:cNvPr id="17" name="Pil: høyre 16">
            <a:extLst>
              <a:ext uri="{FF2B5EF4-FFF2-40B4-BE49-F238E27FC236}">
                <a16:creationId xmlns:a16="http://schemas.microsoft.com/office/drawing/2014/main" id="{D0D10079-3821-457A-8AFF-DE1272776FAE}"/>
              </a:ext>
            </a:extLst>
          </p:cNvPr>
          <p:cNvSpPr/>
          <p:nvPr/>
        </p:nvSpPr>
        <p:spPr>
          <a:xfrm>
            <a:off x="2739004" y="5683922"/>
            <a:ext cx="978408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80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9446"/>
            <a:ext cx="10515600" cy="787019"/>
          </a:xfrm>
        </p:spPr>
        <p:txBody>
          <a:bodyPr>
            <a:normAutofit fontScale="90000"/>
          </a:bodyPr>
          <a:lstStyle/>
          <a:p>
            <a:r>
              <a:rPr lang="nb-NO" sz="27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700" dirty="0">
                <a:solidFill>
                  <a:srgbClr val="C00000"/>
                </a:solidFill>
              </a:rPr>
            </a:br>
            <a:br>
              <a:rPr lang="nb-NO" sz="2700" dirty="0">
                <a:solidFill>
                  <a:srgbClr val="C00000"/>
                </a:solidFill>
              </a:rPr>
            </a:br>
            <a:r>
              <a:rPr lang="nb-NO" sz="3200" dirty="0"/>
              <a:t>							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270AF9FA-CF14-40A2-9D6E-2DE2BD2BD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016"/>
            <a:ext cx="10515600" cy="5221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Noen ulike måter å formidle evangeliet på:</a:t>
            </a:r>
          </a:p>
          <a:p>
            <a:pPr lvl="1"/>
            <a:r>
              <a:rPr lang="nb-NO" dirty="0"/>
              <a:t>Verbal kommunikasjon</a:t>
            </a:r>
          </a:p>
          <a:p>
            <a:pPr lvl="2"/>
            <a:r>
              <a:rPr lang="nb-NO" dirty="0"/>
              <a:t>Bibeloversettelse, produksjon av litteratur, evangelisering, fortelling, bruk av radio, film, TV … 	Vekt på det kognitive ved den kristne tro</a:t>
            </a:r>
          </a:p>
          <a:p>
            <a:pPr lvl="1"/>
            <a:r>
              <a:rPr lang="nb-NO" dirty="0"/>
              <a:t>Diakonalt arbeid</a:t>
            </a:r>
          </a:p>
          <a:p>
            <a:pPr lvl="2"/>
            <a:r>
              <a:rPr lang="nb-NO" dirty="0"/>
              <a:t>Helse, utdanning, arbeidsplasser, menneskeverd, miljø …</a:t>
            </a:r>
          </a:p>
          <a:p>
            <a:pPr lvl="2"/>
            <a:r>
              <a:rPr lang="nb-NO" dirty="0"/>
              <a:t>Guds kjærlighet kan ses og erfares i handling</a:t>
            </a:r>
          </a:p>
          <a:p>
            <a:pPr lvl="1"/>
            <a:r>
              <a:rPr lang="nb-NO" dirty="0"/>
              <a:t>Menighetsplanting</a:t>
            </a:r>
          </a:p>
          <a:p>
            <a:pPr lvl="2"/>
            <a:r>
              <a:rPr lang="nb-NO" dirty="0"/>
              <a:t>Kristne fellesskap bærer med seg mange av evangeliets kvaliteter</a:t>
            </a:r>
          </a:p>
          <a:p>
            <a:pPr lvl="1"/>
            <a:r>
              <a:rPr lang="nb-NO" dirty="0"/>
              <a:t>Religionsdialog</a:t>
            </a:r>
          </a:p>
          <a:p>
            <a:pPr lvl="2"/>
            <a:r>
              <a:rPr lang="nb-NO" dirty="0"/>
              <a:t>Det er uenighet om hvorvidt dialog er en misjonsmetode. Men en viktig metode der hvor kristne ønsker å samarbeide med andre</a:t>
            </a:r>
          </a:p>
          <a:p>
            <a:pPr lvl="1"/>
            <a:r>
              <a:rPr lang="nb-NO" dirty="0"/>
              <a:t>Kamp for rettferdighet</a:t>
            </a:r>
          </a:p>
          <a:p>
            <a:pPr lvl="2"/>
            <a:r>
              <a:rPr lang="nb-NO" dirty="0"/>
              <a:t>Deltakelse i forsoningsarbeid, fredsarbeid, utfordre urettferdige strukturer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294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9784"/>
            <a:ext cx="10515600" cy="1006682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700" dirty="0">
                <a:solidFill>
                  <a:srgbClr val="C00000"/>
                </a:solidFill>
              </a:rPr>
            </a:br>
            <a:r>
              <a:rPr lang="nb-NO" sz="3200" dirty="0"/>
              <a:t>	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270AF9FA-CF14-40A2-9D6E-2DE2BD2BD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016"/>
            <a:ext cx="10515600" cy="522122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800" dirty="0"/>
              <a:t>Hva er målet med misjon? Hva vil vi oppnå?</a:t>
            </a:r>
          </a:p>
          <a:p>
            <a:pPr lvl="2"/>
            <a:r>
              <a:rPr lang="nb-NO" sz="2400" dirty="0"/>
              <a:t>Omvendelse</a:t>
            </a:r>
          </a:p>
          <a:p>
            <a:pPr marL="1371600" lvl="3" indent="0">
              <a:buNone/>
            </a:pPr>
            <a:r>
              <a:rPr lang="nb-NO" sz="2000" dirty="0"/>
              <a:t>Målet er at andre mennesker skal bli overbevist om kristen tro og bli døpt</a:t>
            </a:r>
          </a:p>
          <a:p>
            <a:pPr marL="457200" lvl="1" indent="0">
              <a:buNone/>
            </a:pPr>
            <a:r>
              <a:rPr lang="nb-NO" i="1" dirty="0"/>
              <a:t>eller</a:t>
            </a:r>
          </a:p>
          <a:p>
            <a:pPr lvl="2"/>
            <a:r>
              <a:rPr lang="nb-NO" sz="2400" dirty="0"/>
              <a:t>Vitnesbyrdet i seg selv</a:t>
            </a:r>
          </a:p>
          <a:p>
            <a:pPr lvl="3"/>
            <a:r>
              <a:rPr lang="nb-NO" sz="2000" dirty="0"/>
              <a:t>Et ettertraktet og inkluderende fellesskap for de som ønsker å bli med</a:t>
            </a:r>
          </a:p>
          <a:p>
            <a:pPr lvl="3"/>
            <a:endParaRPr lang="nb-NO" sz="2000" dirty="0"/>
          </a:p>
          <a:p>
            <a:pPr marL="457200" lvl="1" indent="0">
              <a:buNone/>
            </a:pPr>
            <a:r>
              <a:rPr lang="nb-NO" i="1" dirty="0"/>
              <a:t>Disse ulike målene trenger ikke å utelukke hverandre</a:t>
            </a:r>
          </a:p>
        </p:txBody>
      </p:sp>
      <p:pic>
        <p:nvPicPr>
          <p:cNvPr id="4" name="Bilde 3" descr="Et bilde som inneholder person, bakke, utendørs, barn&#10;&#10;Automatisk generert beskrivelse">
            <a:extLst>
              <a:ext uri="{FF2B5EF4-FFF2-40B4-BE49-F238E27FC236}">
                <a16:creationId xmlns:a16="http://schemas.microsoft.com/office/drawing/2014/main" id="{F982928D-B702-4680-AE7D-F3A4D3FC49D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98" y="4384993"/>
            <a:ext cx="3318408" cy="2208610"/>
          </a:xfrm>
          <a:prstGeom prst="rect">
            <a:avLst/>
          </a:prstGeom>
        </p:spPr>
      </p:pic>
      <p:pic>
        <p:nvPicPr>
          <p:cNvPr id="6" name="Bilde 5" descr="Et bilde som inneholder person, gruppe, personer, danser&#10;&#10;Automatisk generert beskrivelse">
            <a:extLst>
              <a:ext uri="{FF2B5EF4-FFF2-40B4-BE49-F238E27FC236}">
                <a16:creationId xmlns:a16="http://schemas.microsoft.com/office/drawing/2014/main" id="{D34CFAD3-9C8A-4ABF-8BA2-2BB58477965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7802" y="4382149"/>
            <a:ext cx="2983601" cy="2237701"/>
          </a:xfrm>
          <a:prstGeom prst="rect">
            <a:avLst/>
          </a:prstGeom>
        </p:spPr>
      </p:pic>
      <p:pic>
        <p:nvPicPr>
          <p:cNvPr id="8" name="Bilde 7" descr="Et bilde som inneholder tre, utendørs, person&#10;&#10;Automatisk generert beskrivelse">
            <a:extLst>
              <a:ext uri="{FF2B5EF4-FFF2-40B4-BE49-F238E27FC236}">
                <a16:creationId xmlns:a16="http://schemas.microsoft.com/office/drawing/2014/main" id="{500D3D12-CA92-4843-80A1-2945C3B99F4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1480" y="4363535"/>
            <a:ext cx="3318408" cy="223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2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66B691-4ED3-4493-BB45-FC4F4F18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9446"/>
            <a:ext cx="10515600" cy="787019"/>
          </a:xfrm>
        </p:spPr>
        <p:txBody>
          <a:bodyPr>
            <a:normAutofit fontScale="90000"/>
          </a:bodyPr>
          <a:lstStyle/>
          <a:p>
            <a:r>
              <a:rPr lang="nb-NO" sz="2700" dirty="0">
                <a:solidFill>
                  <a:srgbClr val="C00000"/>
                </a:solidFill>
              </a:rPr>
              <a:t>2.  Hva er misjon? Én stemme eller mange?</a:t>
            </a:r>
            <a:br>
              <a:rPr lang="nb-NO" sz="2700" dirty="0">
                <a:solidFill>
                  <a:srgbClr val="C00000"/>
                </a:solidFill>
              </a:rPr>
            </a:br>
            <a:br>
              <a:rPr lang="nb-NO" sz="2700" dirty="0">
                <a:solidFill>
                  <a:srgbClr val="C00000"/>
                </a:solidFill>
              </a:rPr>
            </a:br>
            <a:r>
              <a:rPr lang="nb-NO" sz="3200" dirty="0"/>
              <a:t>							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270AF9FA-CF14-40A2-9D6E-2DE2BD2BD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59" y="1271016"/>
            <a:ext cx="11987561" cy="55869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800" dirty="0"/>
              <a:t>Misjon og geografi</a:t>
            </a:r>
          </a:p>
          <a:p>
            <a:pPr lvl="2"/>
            <a:r>
              <a:rPr lang="nb-NO" sz="2400" dirty="0"/>
              <a:t>Nå: Ikke så opptatt av kristne og ikke-kristne territorier (Vesten og resten)</a:t>
            </a:r>
          </a:p>
          <a:p>
            <a:pPr lvl="2"/>
            <a:r>
              <a:rPr lang="nb-NO" dirty="0"/>
              <a:t>Misjon skjer fra alle steder til alle steder</a:t>
            </a:r>
          </a:p>
          <a:p>
            <a:pPr marL="457200" lvl="1" indent="0">
              <a:buNone/>
            </a:pPr>
            <a:endParaRPr lang="nb-NO" sz="1000" dirty="0"/>
          </a:p>
          <a:p>
            <a:pPr marL="457200" lvl="1" indent="0">
              <a:buNone/>
            </a:pPr>
            <a:r>
              <a:rPr lang="nb-NO" sz="2800" dirty="0"/>
              <a:t>Misjon og diakoni</a:t>
            </a:r>
          </a:p>
          <a:p>
            <a:pPr lvl="1"/>
            <a:r>
              <a:rPr lang="nb-NO" sz="2800" dirty="0"/>
              <a:t>Diakoni har alltid vært inkludert i misjonsarbeid</a:t>
            </a:r>
          </a:p>
          <a:p>
            <a:pPr lvl="2"/>
            <a:r>
              <a:rPr lang="nb-NO" dirty="0"/>
              <a:t>Vanskelig å drive misjonsarbeid uten å inkludere diakoni</a:t>
            </a:r>
          </a:p>
          <a:p>
            <a:pPr lvl="2"/>
            <a:r>
              <a:rPr lang="nb-NO" dirty="0"/>
              <a:t>Mulig å utføre diakonalt arbeid uten å være engasjert i misjon</a:t>
            </a:r>
          </a:p>
          <a:p>
            <a:pPr marL="914400" lvl="2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sz="2800" dirty="0"/>
              <a:t>Misjon og Bibelen</a:t>
            </a:r>
          </a:p>
          <a:p>
            <a:pPr lvl="1"/>
            <a:r>
              <a:rPr lang="nb-NO" sz="2800" dirty="0"/>
              <a:t>Bibelen har alltid vært med i misjonsarbeid</a:t>
            </a:r>
          </a:p>
          <a:p>
            <a:pPr lvl="2"/>
            <a:r>
              <a:rPr lang="nb-NO" dirty="0"/>
              <a:t>Bibelens viktige fortellinger, som teologisk begrunnelse, som eksempel og verktøy, …</a:t>
            </a:r>
          </a:p>
        </p:txBody>
      </p:sp>
    </p:spTree>
    <p:extLst>
      <p:ext uri="{BB962C8B-B14F-4D97-AF65-F5344CB8AC3E}">
        <p14:creationId xmlns:p14="http://schemas.microsoft.com/office/powerpoint/2010/main" val="375400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Rødoransj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1022</Words>
  <Application>Microsoft Office PowerPoint</Application>
  <PresentationFormat>Widescreen</PresentationFormat>
  <Paragraphs>219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30" baseType="lpstr">
      <vt:lpstr>Aharoni</vt:lpstr>
      <vt:lpstr>Algerian</vt:lpstr>
      <vt:lpstr>Arial</vt:lpstr>
      <vt:lpstr>Arial Nova Cond</vt:lpstr>
      <vt:lpstr>Britannic Bold</vt:lpstr>
      <vt:lpstr>Century Gothic</vt:lpstr>
      <vt:lpstr>Franklin Gothic Book</vt:lpstr>
      <vt:lpstr>Franklin Gothic Medium</vt:lpstr>
      <vt:lpstr>Rockwell Condensed</vt:lpstr>
      <vt:lpstr>Office-tema</vt:lpstr>
      <vt:lpstr>FOKUS: MISJON</vt:lpstr>
      <vt:lpstr>1.  En refleksjon over norsk misjon i en verden i endring         Ingvald Andersen Frøyen</vt:lpstr>
      <vt:lpstr>1.  En refleksjon over norsk misjon i en verden i endring          </vt:lpstr>
      <vt:lpstr>2.  Hva er misjon? Én stemme eller mange?         Vilja Herefoss og Turid Skorpe Lannem</vt:lpstr>
      <vt:lpstr>2.  Hva er misjon? Én stemme eller mange?         </vt:lpstr>
      <vt:lpstr>2.  Hva er misjon? Én stemme eller mange?         </vt:lpstr>
      <vt:lpstr>2.  Hva er misjon? Én stemme eller mange?         </vt:lpstr>
      <vt:lpstr>2.  Hva er misjon? Én stemme eller mange?  </vt:lpstr>
      <vt:lpstr>2.  Hva er misjon? Én stemme eller mange?         </vt:lpstr>
      <vt:lpstr>3.  Historiske perspektiver       Vilja Herefoss og Turid Skorpe Lannem</vt:lpstr>
      <vt:lpstr>3.  Historiske perspektiver       </vt:lpstr>
      <vt:lpstr>3.  Historiske perspektiver       </vt:lpstr>
      <vt:lpstr>3.  Historiske perspektiver       </vt:lpstr>
      <vt:lpstr>3.  Historiske perspektiver       </vt:lpstr>
      <vt:lpstr>Større enighet mellom frontene i dag. Ny forståelse av misjon:</vt:lpstr>
      <vt:lpstr>3.  Historiske perspektiver       </vt:lpstr>
      <vt:lpstr>4.  Misjon i trosopplæringa          Eldbjørg Leinebø Ekre</vt:lpstr>
      <vt:lpstr>4.  Misjon i trosopplæringa          </vt:lpstr>
      <vt:lpstr>4.  Misjon i trosopplæringa          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FOKUS: MISJON</dc:title>
  <dc:creator>Olav D. Svanholm</dc:creator>
  <cp:lastModifiedBy>Olav D. Svanholm</cp:lastModifiedBy>
  <cp:revision>52</cp:revision>
  <dcterms:created xsi:type="dcterms:W3CDTF">2020-12-04T13:06:52Z</dcterms:created>
  <dcterms:modified xsi:type="dcterms:W3CDTF">2020-12-18T13:24:27Z</dcterms:modified>
</cp:coreProperties>
</file>