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ags/tag29.xml" ContentType="application/vnd.openxmlformats-officedocument.presentationml.tag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ags/tag30.xml" ContentType="application/vnd.openxmlformats-officedocument.presentationml.tags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tags/tag32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tags/tag33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tags/tag34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tags/tag35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tags/tag36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tags/tag37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tags/tag38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tags/tag39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tags/tag40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tags/tag41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15.xml" ContentType="application/vnd.openxmlformats-officedocument.drawingml.chart+xml"/>
  <Override PartName="/ppt/tags/tag42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16.xml" ContentType="application/vnd.openxmlformats-officedocument.drawingml.chart+xml"/>
  <Override PartName="/ppt/tags/tag43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17.xml" ContentType="application/vnd.openxmlformats-officedocument.drawingml.chart+xml"/>
  <Override PartName="/ppt/tags/tag44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18.xml" ContentType="application/vnd.openxmlformats-officedocument.drawingml.chart+xml"/>
  <Override PartName="/ppt/tags/tag45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19.xml" ContentType="application/vnd.openxmlformats-officedocument.drawingml.chart+xml"/>
  <Override PartName="/ppt/tags/tag46.xml" ContentType="application/vnd.openxmlformats-officedocument.presentationml.tags+xml"/>
  <Override PartName="/ppt/notesSlides/notesSlide26.xml" ContentType="application/vnd.openxmlformats-officedocument.presentationml.notesSlide+xml"/>
  <Override PartName="/ppt/charts/chart20.xml" ContentType="application/vnd.openxmlformats-officedocument.drawingml.chart+xml"/>
  <Override PartName="/ppt/tags/tag47.xml" ContentType="application/vnd.openxmlformats-officedocument.presentationml.tags+xml"/>
  <Override PartName="/ppt/notesSlides/notesSlide27.xml" ContentType="application/vnd.openxmlformats-officedocument.presentationml.notesSlide+xml"/>
  <Override PartName="/ppt/charts/chart21.xml" ContentType="application/vnd.openxmlformats-officedocument.drawingml.chart+xml"/>
  <Override PartName="/ppt/tags/tag48.xml" ContentType="application/vnd.openxmlformats-officedocument.presentationml.tags+xml"/>
  <Override PartName="/ppt/notesSlides/notesSlide28.xml" ContentType="application/vnd.openxmlformats-officedocument.presentationml.notesSlide+xml"/>
  <Override PartName="/ppt/charts/chart22.xml" ContentType="application/vnd.openxmlformats-officedocument.drawingml.chart+xml"/>
  <Override PartName="/ppt/tags/tag49.xml" ContentType="application/vnd.openxmlformats-officedocument.presentationml.tags+xml"/>
  <Override PartName="/ppt/notesSlides/notesSlide29.xml" ContentType="application/vnd.openxmlformats-officedocument.presentationml.notesSlide+xml"/>
  <Override PartName="/ppt/charts/chart23.xml" ContentType="application/vnd.openxmlformats-officedocument.drawingml.chart+xml"/>
  <Override PartName="/ppt/tags/tag50.xml" ContentType="application/vnd.openxmlformats-officedocument.presentationml.tags+xml"/>
  <Override PartName="/ppt/notesSlides/notesSlide30.xml" ContentType="application/vnd.openxmlformats-officedocument.presentationml.notesSlide+xml"/>
  <Override PartName="/ppt/charts/chart24.xml" ContentType="application/vnd.openxmlformats-officedocument.drawingml.chart+xml"/>
  <Override PartName="/ppt/tags/tag51.xml" ContentType="application/vnd.openxmlformats-officedocument.presentationml.tags+xml"/>
  <Override PartName="/ppt/notesSlides/notesSlide31.xml" ContentType="application/vnd.openxmlformats-officedocument.presentationml.notesSlide+xml"/>
  <Override PartName="/ppt/charts/chart25.xml" ContentType="application/vnd.openxmlformats-officedocument.drawingml.chart+xml"/>
  <Override PartName="/ppt/tags/tag52.xml" ContentType="application/vnd.openxmlformats-officedocument.presentationml.tags+xml"/>
  <Override PartName="/ppt/notesSlides/notesSlide32.xml" ContentType="application/vnd.openxmlformats-officedocument.presentationml.notesSlide+xml"/>
  <Override PartName="/ppt/charts/chart26.xml" ContentType="application/vnd.openxmlformats-officedocument.drawingml.chart+xml"/>
  <Override PartName="/ppt/tags/tag53.xml" ContentType="application/vnd.openxmlformats-officedocument.presentationml.tags+xml"/>
  <Override PartName="/ppt/notesSlides/notesSlide33.xml" ContentType="application/vnd.openxmlformats-officedocument.presentationml.notesSlide+xml"/>
  <Override PartName="/ppt/charts/chart27.xml" ContentType="application/vnd.openxmlformats-officedocument.drawingml.chart+xml"/>
  <Override PartName="/ppt/tags/tag54.xml" ContentType="application/vnd.openxmlformats-officedocument.presentationml.tags+xml"/>
  <Override PartName="/ppt/notesSlides/notesSlide34.xml" ContentType="application/vnd.openxmlformats-officedocument.presentationml.notesSlide+xml"/>
  <Override PartName="/ppt/charts/chart28.xml" ContentType="application/vnd.openxmlformats-officedocument.drawingml.chart+xml"/>
  <Override PartName="/ppt/notesSlides/notesSlide35.xml" ContentType="application/vnd.openxmlformats-officedocument.presentationml.notesSlide+xml"/>
  <Override PartName="/ppt/tags/tag55.xml" ContentType="application/vnd.openxmlformats-officedocument.presentationml.tags+xml"/>
  <Override PartName="/ppt/notesSlides/notesSlide36.xml" ContentType="application/vnd.openxmlformats-officedocument.presentationml.notesSlide+xml"/>
  <Override PartName="/ppt/charts/chart29.xml" ContentType="application/vnd.openxmlformats-officedocument.drawingml.chart+xml"/>
  <Override PartName="/ppt/tags/tag56.xml" ContentType="application/vnd.openxmlformats-officedocument.presentationml.tags+xml"/>
  <Override PartName="/ppt/notesSlides/notesSlide37.xml" ContentType="application/vnd.openxmlformats-officedocument.presentationml.notesSlide+xml"/>
  <Override PartName="/ppt/charts/chart30.xml" ContentType="application/vnd.openxmlformats-officedocument.drawingml.chart+xml"/>
  <Override PartName="/ppt/tags/tag57.xml" ContentType="application/vnd.openxmlformats-officedocument.presentationml.tags+xml"/>
  <Override PartName="/ppt/notesSlides/notesSlide38.xml" ContentType="application/vnd.openxmlformats-officedocument.presentationml.notesSlide+xml"/>
  <Override PartName="/ppt/charts/chart31.xml" ContentType="application/vnd.openxmlformats-officedocument.drawingml.chart+xml"/>
  <Override PartName="/ppt/notesSlides/notesSlide39.xml" ContentType="application/vnd.openxmlformats-officedocument.presentationml.notesSlide+xml"/>
  <Override PartName="/ppt/tags/tag58.xml" ContentType="application/vnd.openxmlformats-officedocument.presentationml.tags+xml"/>
  <Override PartName="/ppt/notesSlides/notesSlide40.xml" ContentType="application/vnd.openxmlformats-officedocument.presentationml.notesSlide+xml"/>
  <Override PartName="/ppt/charts/chart32.xml" ContentType="application/vnd.openxmlformats-officedocument.drawingml.chart+xml"/>
  <Override PartName="/ppt/tags/tag59.xml" ContentType="application/vnd.openxmlformats-officedocument.presentationml.tags+xml"/>
  <Override PartName="/ppt/notesSlides/notesSlide41.xml" ContentType="application/vnd.openxmlformats-officedocument.presentationml.notesSlide+xml"/>
  <Override PartName="/ppt/charts/chart33.xml" ContentType="application/vnd.openxmlformats-officedocument.drawingml.chart+xml"/>
  <Override PartName="/ppt/tags/tag60.xml" ContentType="application/vnd.openxmlformats-officedocument.presentationml.tags+xml"/>
  <Override PartName="/ppt/notesSlides/notesSlide42.xml" ContentType="application/vnd.openxmlformats-officedocument.presentationml.notesSlide+xml"/>
  <Override PartName="/ppt/charts/chart34.xml" ContentType="application/vnd.openxmlformats-officedocument.drawingml.chart+xml"/>
  <Override PartName="/ppt/tags/tag61.xml" ContentType="application/vnd.openxmlformats-officedocument.presentationml.tags+xml"/>
  <Override PartName="/ppt/notesSlides/notesSlide43.xml" ContentType="application/vnd.openxmlformats-officedocument.presentationml.notesSlide+xml"/>
  <Override PartName="/ppt/charts/chart35.xml" ContentType="application/vnd.openxmlformats-officedocument.drawingml.chart+xml"/>
  <Override PartName="/ppt/tags/tag62.xml" ContentType="application/vnd.openxmlformats-officedocument.presentationml.tags+xml"/>
  <Override PartName="/ppt/notesSlides/notesSlide44.xml" ContentType="application/vnd.openxmlformats-officedocument.presentationml.notesSlide+xml"/>
  <Override PartName="/ppt/charts/chart36.xml" ContentType="application/vnd.openxmlformats-officedocument.drawingml.chart+xml"/>
  <Override PartName="/ppt/tags/tag63.xml" ContentType="application/vnd.openxmlformats-officedocument.presentationml.tags+xml"/>
  <Override PartName="/ppt/notesSlides/notesSlide45.xml" ContentType="application/vnd.openxmlformats-officedocument.presentationml.notesSlide+xml"/>
  <Override PartName="/ppt/charts/chart37.xml" ContentType="application/vnd.openxmlformats-officedocument.drawingml.chart+xml"/>
  <Override PartName="/ppt/tags/tag64.xml" ContentType="application/vnd.openxmlformats-officedocument.presentationml.tags+xml"/>
  <Override PartName="/ppt/notesSlides/notesSlide46.xml" ContentType="application/vnd.openxmlformats-officedocument.presentationml.notesSlide+xml"/>
  <Override PartName="/ppt/charts/chart38.xml" ContentType="application/vnd.openxmlformats-officedocument.drawingml.chart+xml"/>
  <Override PartName="/ppt/tags/tag65.xml" ContentType="application/vnd.openxmlformats-officedocument.presentationml.tags+xml"/>
  <Override PartName="/ppt/notesSlides/notesSlide47.xml" ContentType="application/vnd.openxmlformats-officedocument.presentationml.notesSlide+xml"/>
  <Override PartName="/ppt/charts/chart39.xml" ContentType="application/vnd.openxmlformats-officedocument.drawingml.chart+xml"/>
  <Override PartName="/ppt/tags/tag66.xml" ContentType="application/vnd.openxmlformats-officedocument.presentationml.tags+xml"/>
  <Override PartName="/ppt/notesSlides/notesSlide48.xml" ContentType="application/vnd.openxmlformats-officedocument.presentationml.notesSlide+xml"/>
  <Override PartName="/ppt/charts/chart40.xml" ContentType="application/vnd.openxmlformats-officedocument.drawingml.chart+xml"/>
  <Override PartName="/ppt/tags/tag67.xml" ContentType="application/vnd.openxmlformats-officedocument.presentationml.tags+xml"/>
  <Override PartName="/ppt/notesSlides/notesSlide49.xml" ContentType="application/vnd.openxmlformats-officedocument.presentationml.notesSlide+xml"/>
  <Override PartName="/ppt/charts/chart4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723" r:id="rId5"/>
    <p:sldMasterId id="2147483663" r:id="rId6"/>
    <p:sldMasterId id="2147483713" r:id="rId7"/>
    <p:sldMasterId id="2147483677" r:id="rId8"/>
    <p:sldMasterId id="2147483741" r:id="rId9"/>
  </p:sldMasterIdLst>
  <p:notesMasterIdLst>
    <p:notesMasterId r:id="rId59"/>
  </p:notesMasterIdLst>
  <p:handoutMasterIdLst>
    <p:handoutMasterId r:id="rId60"/>
  </p:handoutMasterIdLst>
  <p:sldIdLst>
    <p:sldId id="268" r:id="rId10"/>
    <p:sldId id="580" r:id="rId11"/>
    <p:sldId id="541" r:id="rId12"/>
    <p:sldId id="579" r:id="rId13"/>
    <p:sldId id="578" r:id="rId14"/>
    <p:sldId id="620" r:id="rId15"/>
    <p:sldId id="582" r:id="rId16"/>
    <p:sldId id="621" r:id="rId17"/>
    <p:sldId id="615" r:id="rId18"/>
    <p:sldId id="584" r:id="rId19"/>
    <p:sldId id="625" r:id="rId20"/>
    <p:sldId id="616" r:id="rId21"/>
    <p:sldId id="626" r:id="rId22"/>
    <p:sldId id="588" r:id="rId23"/>
    <p:sldId id="627" r:id="rId24"/>
    <p:sldId id="589" r:id="rId25"/>
    <p:sldId id="628" r:id="rId26"/>
    <p:sldId id="617" r:id="rId27"/>
    <p:sldId id="629" r:id="rId28"/>
    <p:sldId id="590" r:id="rId29"/>
    <p:sldId id="630" r:id="rId30"/>
    <p:sldId id="591" r:id="rId31"/>
    <p:sldId id="631" r:id="rId32"/>
    <p:sldId id="592" r:id="rId33"/>
    <p:sldId id="632" r:id="rId34"/>
    <p:sldId id="593" r:id="rId35"/>
    <p:sldId id="633" r:id="rId36"/>
    <p:sldId id="618" r:id="rId37"/>
    <p:sldId id="634" r:id="rId38"/>
    <p:sldId id="595" r:id="rId39"/>
    <p:sldId id="635" r:id="rId40"/>
    <p:sldId id="619" r:id="rId41"/>
    <p:sldId id="636" r:id="rId42"/>
    <p:sldId id="598" r:id="rId43"/>
    <p:sldId id="599" r:id="rId44"/>
    <p:sldId id="581" r:id="rId45"/>
    <p:sldId id="637" r:id="rId46"/>
    <p:sldId id="600" r:id="rId47"/>
    <p:sldId id="601" r:id="rId48"/>
    <p:sldId id="602" r:id="rId49"/>
    <p:sldId id="603" r:id="rId50"/>
    <p:sldId id="605" r:id="rId51"/>
    <p:sldId id="604" r:id="rId52"/>
    <p:sldId id="606" r:id="rId53"/>
    <p:sldId id="607" r:id="rId54"/>
    <p:sldId id="608" r:id="rId55"/>
    <p:sldId id="609" r:id="rId56"/>
    <p:sldId id="610" r:id="rId57"/>
    <p:sldId id="611" r:id="rId58"/>
  </p:sldIdLst>
  <p:sldSz cx="9144000" cy="6858000" type="screen4x3"/>
  <p:notesSz cx="6858000" cy="9144000"/>
  <p:custDataLst>
    <p:tags r:id="rId61"/>
  </p:custDataLst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>
          <p15:clr>
            <a:srgbClr val="A4A3A4"/>
          </p15:clr>
        </p15:guide>
        <p15:guide id="2" orient="horz" pos="174">
          <p15:clr>
            <a:srgbClr val="A4A3A4"/>
          </p15:clr>
        </p15:guide>
        <p15:guide id="3" orient="horz" pos="3192">
          <p15:clr>
            <a:srgbClr val="A4A3A4"/>
          </p15:clr>
        </p15:guide>
        <p15:guide id="4" orient="horz" pos="2873">
          <p15:clr>
            <a:srgbClr val="A4A3A4"/>
          </p15:clr>
        </p15:guide>
        <p15:guide id="5" orient="horz" pos="1134">
          <p15:clr>
            <a:srgbClr val="A4A3A4"/>
          </p15:clr>
        </p15:guide>
        <p15:guide id="6" orient="horz" pos="810">
          <p15:clr>
            <a:srgbClr val="A4A3A4"/>
          </p15:clr>
        </p15:guide>
        <p15:guide id="7" orient="horz" pos="3509">
          <p15:clr>
            <a:srgbClr val="A4A3A4"/>
          </p15:clr>
        </p15:guide>
        <p15:guide id="8" orient="horz" pos="3668">
          <p15:clr>
            <a:srgbClr val="A4A3A4"/>
          </p15:clr>
        </p15:guide>
        <p15:guide id="9" orient="horz" pos="658">
          <p15:clr>
            <a:srgbClr val="A4A3A4"/>
          </p15:clr>
        </p15:guide>
        <p15:guide id="10" pos="180">
          <p15:clr>
            <a:srgbClr val="A4A3A4"/>
          </p15:clr>
        </p15:guide>
        <p15:guide id="11" pos="5578">
          <p15:clr>
            <a:srgbClr val="A4A3A4"/>
          </p15:clr>
        </p15:guide>
        <p15:guide id="12" pos="2880">
          <p15:clr>
            <a:srgbClr val="A4A3A4"/>
          </p15:clr>
        </p15:guide>
        <p15:guide id="13" pos="814">
          <p15:clr>
            <a:srgbClr val="A4A3A4"/>
          </p15:clr>
        </p15:guide>
        <p15:guide id="14" pos="5260">
          <p15:clr>
            <a:srgbClr val="A4A3A4"/>
          </p15:clr>
        </p15:guide>
        <p15:guide id="15" pos="3040">
          <p15:clr>
            <a:srgbClr val="A4A3A4"/>
          </p15:clr>
        </p15:guide>
        <p15:guide id="16" pos="3830">
          <p15:clr>
            <a:srgbClr val="A4A3A4"/>
          </p15:clr>
        </p15:guide>
        <p15:guide id="17" pos="27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terud, Thomas (TSOSO)" initials="TK" lastIdx="1" clrIdx="0"/>
  <p:cmAuthor id="1" name="Terje L. Berstad" initials="TLB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98C2"/>
    <a:srgbClr val="57AC28"/>
    <a:srgbClr val="333333"/>
    <a:srgbClr val="EDF5E8"/>
    <a:srgbClr val="5BAC26"/>
    <a:srgbClr val="5F6062"/>
    <a:srgbClr val="79797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87387" autoAdjust="0"/>
  </p:normalViewPr>
  <p:slideViewPr>
    <p:cSldViewPr snapToGrid="0" showGuides="1">
      <p:cViewPr varScale="1">
        <p:scale>
          <a:sx n="92" d="100"/>
          <a:sy n="92" d="100"/>
        </p:scale>
        <p:origin x="834" y="108"/>
      </p:cViewPr>
      <p:guideLst>
        <p:guide orient="horz" pos="4144"/>
        <p:guide orient="horz" pos="174"/>
        <p:guide orient="horz" pos="3192"/>
        <p:guide orient="horz" pos="2873"/>
        <p:guide orient="horz" pos="1134"/>
        <p:guide orient="horz" pos="810"/>
        <p:guide orient="horz" pos="3509"/>
        <p:guide orient="horz" pos="3668"/>
        <p:guide orient="horz" pos="658"/>
        <p:guide pos="180"/>
        <p:guide pos="5578"/>
        <p:guide pos="2880"/>
        <p:guide pos="814"/>
        <p:guide pos="5260"/>
        <p:guide pos="3040"/>
        <p:guide pos="3830"/>
        <p:guide pos="27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tags" Target="tags/tag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handoutMaster" Target="handoutMasters/handoutMaster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nb-NO" sz="1400" b="0" i="0" baseline="0" dirty="0" smtClean="0">
                <a:effectLst/>
              </a:rPr>
              <a:t>(skår 0-100)</a:t>
            </a:r>
            <a:endParaRPr lang="nb-NO" sz="1400" dirty="0" smtClean="0">
              <a:effectLst/>
            </a:endParaRPr>
          </a:p>
        </c:rich>
      </c:tx>
      <c:layout>
        <c:manualLayout>
          <c:xMode val="edge"/>
          <c:yMode val="edge"/>
          <c:x val="1.1206765820939051E-3"/>
          <c:y val="1.257253087526995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47093045958454871"/>
          <c:h val="0.69790317736739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'Ark1'!$A$2:$A$6</c:f>
              <c:strCache>
                <c:ptCount val="5"/>
                <c:pt idx="0">
                  <c:v>Brukernes tilfredshet totalt</c:v>
                </c:pt>
                <c:pt idx="2">
                  <c:v>Tenk tilbake på de erfaringene du har med den kirken du eller den du er pårørende til har brukt mest. Alt i alt, hvor fornøyd eller misfornøyd er du med denne kirken? (n=1214)</c:v>
                </c:pt>
                <c:pt idx="3">
                  <c:v>I hvilken grad pleier denne kirken å innfri dine forventninger? (n=1099)</c:v>
                </c:pt>
                <c:pt idx="4">
                  <c:v>Tenk deg en ideell kirke. Hvor nær opp til dette idealet er den kirken du har erfaring med? (n=1100)</c:v>
                </c:pt>
              </c:strCache>
            </c:strRef>
          </c:cat>
          <c:val>
            <c:numRef>
              <c:f>'Ark1'!$B$2:$B$6</c:f>
              <c:numCache>
                <c:formatCode>General</c:formatCode>
                <c:ptCount val="5"/>
                <c:pt idx="0" formatCode="#,##0">
                  <c:v>81.00750871244604</c:v>
                </c:pt>
                <c:pt idx="2" formatCode="#,##0">
                  <c:v>84.568918175864695</c:v>
                </c:pt>
                <c:pt idx="3" formatCode="#,##0">
                  <c:v>82.302092810664291</c:v>
                </c:pt>
                <c:pt idx="4" formatCode="#,##0">
                  <c:v>76.151515150809118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5F6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'Ark1'!$A$2:$A$6</c:f>
              <c:strCache>
                <c:ptCount val="5"/>
                <c:pt idx="0">
                  <c:v>Brukernes tilfredshet totalt</c:v>
                </c:pt>
                <c:pt idx="2">
                  <c:v>Tenk tilbake på de erfaringene du har med den kirken du eller den du er pårørende til har brukt mest. Alt i alt, hvor fornøyd eller misfornøyd er du med denne kirken? (n=1214)</c:v>
                </c:pt>
                <c:pt idx="3">
                  <c:v>I hvilken grad pleier denne kirken å innfri dine forventninger? (n=1099)</c:v>
                </c:pt>
                <c:pt idx="4">
                  <c:v>Tenk deg en ideell kirke. Hvor nær opp til dette idealet er den kirken du har erfaring med? (n=1100)</c:v>
                </c:pt>
              </c:strCache>
            </c:strRef>
          </c:cat>
          <c:val>
            <c:numRef>
              <c:f>'Ark1'!$C$2:$C$6</c:f>
              <c:numCache>
                <c:formatCode>General</c:formatCode>
                <c:ptCount val="5"/>
                <c:pt idx="0" formatCode="#,##0">
                  <c:v>81.284385735901239</c:v>
                </c:pt>
                <c:pt idx="2" formatCode="#,##0">
                  <c:v>84.3377001446637</c:v>
                </c:pt>
                <c:pt idx="3" formatCode="#,##0">
                  <c:v>82.238325280840584</c:v>
                </c:pt>
                <c:pt idx="4" formatCode="#,##0">
                  <c:v>77.277131782199419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C198C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'Ark1'!$A$2:$A$6</c:f>
              <c:strCache>
                <c:ptCount val="5"/>
                <c:pt idx="0">
                  <c:v>Brukernes tilfredshet totalt</c:v>
                </c:pt>
                <c:pt idx="2">
                  <c:v>Tenk tilbake på de erfaringene du har med den kirken du eller den du er pårørende til har brukt mest. Alt i alt, hvor fornøyd eller misfornøyd er du med denne kirken? (n=1214)</c:v>
                </c:pt>
                <c:pt idx="3">
                  <c:v>I hvilken grad pleier denne kirken å innfri dine forventninger? (n=1099)</c:v>
                </c:pt>
                <c:pt idx="4">
                  <c:v>Tenk deg en ideell kirke. Hvor nær opp til dette idealet er den kirken du har erfaring med? (n=1100)</c:v>
                </c:pt>
              </c:strCache>
            </c:strRef>
          </c:cat>
          <c:val>
            <c:numRef>
              <c:f>'Ark1'!$D$2:$D$6</c:f>
              <c:numCache>
                <c:formatCode>General</c:formatCode>
                <c:ptCount val="5"/>
                <c:pt idx="0" formatCode="#,##0">
                  <c:v>79.317952290659335</c:v>
                </c:pt>
                <c:pt idx="2" formatCode="#,##0">
                  <c:v>82.438558815776503</c:v>
                </c:pt>
                <c:pt idx="3" formatCode="#,##0">
                  <c:v>79.731140693625605</c:v>
                </c:pt>
                <c:pt idx="4" formatCode="#,##0">
                  <c:v>75.784157362575883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72589048"/>
        <c:axId val="272590224"/>
      </c:barChart>
      <c:catAx>
        <c:axId val="2725890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272590224"/>
        <c:crosses val="autoZero"/>
        <c:auto val="1"/>
        <c:lblAlgn val="ctr"/>
        <c:lblOffset val="100"/>
        <c:noMultiLvlLbl val="0"/>
      </c:catAx>
      <c:valAx>
        <c:axId val="272590224"/>
        <c:scaling>
          <c:orientation val="minMax"/>
          <c:max val="100"/>
          <c:min val="0"/>
        </c:scaling>
        <c:delete val="0"/>
        <c:axPos val="t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272589048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49333333333333335"/>
          <c:y val="0.9251086778215224"/>
          <c:w val="0.40349582968795578"/>
          <c:h val="7.4891338582677172E-2"/>
        </c:manualLayout>
      </c:layout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400" b="0">
                <a:solidFill>
                  <a:srgbClr val="333333"/>
                </a:solidFill>
              </a:defRPr>
            </a:pPr>
            <a:r>
              <a:rPr lang="nb-NO" sz="1400" b="0" i="0" u="none" strike="noStrike" baseline="0" dirty="0" smtClean="0">
                <a:effectLst/>
              </a:rPr>
              <a:t>Hvor fornøyd eller misfornøyd er du med de følgende forholdene ved Den norske kirke? </a:t>
            </a:r>
            <a:r>
              <a:rPr lang="nb-NO" sz="1400" b="0" dirty="0" smtClean="0">
                <a:solidFill>
                  <a:srgbClr val="333333"/>
                </a:solidFill>
              </a:rPr>
              <a:t>(frekvensfordeling i prosent)</a:t>
            </a:r>
            <a:endParaRPr lang="nb-NO" sz="1400" b="0" dirty="0">
              <a:solidFill>
                <a:srgbClr val="333333"/>
              </a:solidFill>
            </a:endParaRPr>
          </a:p>
        </c:rich>
      </c:tx>
      <c:layout>
        <c:manualLayout>
          <c:xMode val="edge"/>
          <c:yMode val="edge"/>
          <c:x val="1.1206765820939051E-3"/>
          <c:y val="1.257176837270341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36574523184601926"/>
          <c:h val="0.734351829068241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'Ark1'!$C$1</c:f>
              <c:strCache>
                <c:ptCount val="1"/>
                <c:pt idx="0">
                  <c:v>-3 til -2 Svært misfornøyd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'Ark1'!$B$2:$B$20</c:f>
              <c:strCache>
                <c:ptCount val="19"/>
                <c:pt idx="0">
                  <c:v>2015 (n=1257)</c:v>
                </c:pt>
                <c:pt idx="1">
                  <c:v>2013 (n=1193)</c:v>
                </c:pt>
                <c:pt idx="4">
                  <c:v>2015 (n=1241)</c:v>
                </c:pt>
                <c:pt idx="5">
                  <c:v>2013 (n=1182)</c:v>
                </c:pt>
                <c:pt idx="6">
                  <c:v>2010 (n=1444)</c:v>
                </c:pt>
                <c:pt idx="8">
                  <c:v>2015 (n=1257)</c:v>
                </c:pt>
                <c:pt idx="9">
                  <c:v>2013 (n=1197)</c:v>
                </c:pt>
                <c:pt idx="10">
                  <c:v>2010 (n=1483)</c:v>
                </c:pt>
                <c:pt idx="12">
                  <c:v>2015 (n=1263)</c:v>
                </c:pt>
                <c:pt idx="13">
                  <c:v>2013 (n=1190)</c:v>
                </c:pt>
                <c:pt idx="14">
                  <c:v>2010 (n=1482)</c:v>
                </c:pt>
                <c:pt idx="16">
                  <c:v>2015 (n=1274)</c:v>
                </c:pt>
                <c:pt idx="17">
                  <c:v>2013 (n=1193)</c:v>
                </c:pt>
                <c:pt idx="18">
                  <c:v>2010 (n=1486)</c:v>
                </c:pt>
              </c:strCache>
            </c:strRef>
          </c:cat>
          <c:val>
            <c:numRef>
              <c:f>'Ark1'!$C$2:$C$20</c:f>
              <c:numCache>
                <c:formatCode>0</c:formatCode>
                <c:ptCount val="19"/>
                <c:pt idx="0">
                  <c:v>1.5115354017501985</c:v>
                </c:pt>
                <c:pt idx="1">
                  <c:v>0.83822296730930423</c:v>
                </c:pt>
                <c:pt idx="4">
                  <c:v>1.2892828364222404</c:v>
                </c:pt>
                <c:pt idx="5">
                  <c:v>0.67681895093062605</c:v>
                </c:pt>
                <c:pt idx="6">
                  <c:v>0.83102493074792239</c:v>
                </c:pt>
                <c:pt idx="8">
                  <c:v>0.71599045346062073</c:v>
                </c:pt>
                <c:pt idx="9">
                  <c:v>0.58479532163742687</c:v>
                </c:pt>
                <c:pt idx="10">
                  <c:v>0.8766014834794339</c:v>
                </c:pt>
                <c:pt idx="12">
                  <c:v>0.71258907363420432</c:v>
                </c:pt>
                <c:pt idx="13">
                  <c:v>0.33613445378151269</c:v>
                </c:pt>
                <c:pt idx="14">
                  <c:v>0.4048582995951418</c:v>
                </c:pt>
                <c:pt idx="16">
                  <c:v>0.70643642072213497</c:v>
                </c:pt>
                <c:pt idx="17">
                  <c:v>0.25146689019279134</c:v>
                </c:pt>
                <c:pt idx="18">
                  <c:v>0.60565275908479155</c:v>
                </c:pt>
              </c:numCache>
            </c:numRef>
          </c:val>
        </c:ser>
        <c:ser>
          <c:idx val="1"/>
          <c:order val="1"/>
          <c:tx>
            <c:strRef>
              <c:f>'Ark1'!$D$1</c:f>
              <c:strCache>
                <c:ptCount val="1"/>
                <c:pt idx="0">
                  <c:v>-1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'Ark1'!$B$2:$B$20</c:f>
              <c:strCache>
                <c:ptCount val="19"/>
                <c:pt idx="0">
                  <c:v>2015 (n=1257)</c:v>
                </c:pt>
                <c:pt idx="1">
                  <c:v>2013 (n=1193)</c:v>
                </c:pt>
                <c:pt idx="4">
                  <c:v>2015 (n=1241)</c:v>
                </c:pt>
                <c:pt idx="5">
                  <c:v>2013 (n=1182)</c:v>
                </c:pt>
                <c:pt idx="6">
                  <c:v>2010 (n=1444)</c:v>
                </c:pt>
                <c:pt idx="8">
                  <c:v>2015 (n=1257)</c:v>
                </c:pt>
                <c:pt idx="9">
                  <c:v>2013 (n=1197)</c:v>
                </c:pt>
                <c:pt idx="10">
                  <c:v>2010 (n=1483)</c:v>
                </c:pt>
                <c:pt idx="12">
                  <c:v>2015 (n=1263)</c:v>
                </c:pt>
                <c:pt idx="13">
                  <c:v>2013 (n=1190)</c:v>
                </c:pt>
                <c:pt idx="14">
                  <c:v>2010 (n=1482)</c:v>
                </c:pt>
                <c:pt idx="16">
                  <c:v>2015 (n=1274)</c:v>
                </c:pt>
                <c:pt idx="17">
                  <c:v>2013 (n=1193)</c:v>
                </c:pt>
                <c:pt idx="18">
                  <c:v>2010 (n=1486)</c:v>
                </c:pt>
              </c:strCache>
            </c:strRef>
          </c:cat>
          <c:val>
            <c:numRef>
              <c:f>'Ark1'!$D$2:$D$20</c:f>
              <c:numCache>
                <c:formatCode>0</c:formatCode>
                <c:ptCount val="19"/>
                <c:pt idx="0">
                  <c:v>1.034208432776452</c:v>
                </c:pt>
                <c:pt idx="1">
                  <c:v>1.0896898575020952</c:v>
                </c:pt>
                <c:pt idx="4">
                  <c:v>0.16116035455278005</c:v>
                </c:pt>
                <c:pt idx="5">
                  <c:v>0.33840947546531314</c:v>
                </c:pt>
                <c:pt idx="6">
                  <c:v>0.62326869806094187</c:v>
                </c:pt>
                <c:pt idx="8">
                  <c:v>0.39777247414478928</c:v>
                </c:pt>
                <c:pt idx="9">
                  <c:v>0.16708437761069339</c:v>
                </c:pt>
                <c:pt idx="10">
                  <c:v>0.53944706675657461</c:v>
                </c:pt>
                <c:pt idx="12">
                  <c:v>0.31670625494853522</c:v>
                </c:pt>
                <c:pt idx="13">
                  <c:v>0.50420168067226878</c:v>
                </c:pt>
                <c:pt idx="14">
                  <c:v>0.4048582995951418</c:v>
                </c:pt>
                <c:pt idx="16">
                  <c:v>0.47095761381475676</c:v>
                </c:pt>
                <c:pt idx="17">
                  <c:v>0.25146689019279134</c:v>
                </c:pt>
                <c:pt idx="18">
                  <c:v>0.40376850605652759</c:v>
                </c:pt>
              </c:numCache>
            </c:numRef>
          </c:val>
        </c:ser>
        <c:ser>
          <c:idx val="2"/>
          <c:order val="2"/>
          <c:tx>
            <c:strRef>
              <c:f>'Ark1'!$E$1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'Ark1'!$B$2:$B$20</c:f>
              <c:strCache>
                <c:ptCount val="19"/>
                <c:pt idx="0">
                  <c:v>2015 (n=1257)</c:v>
                </c:pt>
                <c:pt idx="1">
                  <c:v>2013 (n=1193)</c:v>
                </c:pt>
                <c:pt idx="4">
                  <c:v>2015 (n=1241)</c:v>
                </c:pt>
                <c:pt idx="5">
                  <c:v>2013 (n=1182)</c:v>
                </c:pt>
                <c:pt idx="6">
                  <c:v>2010 (n=1444)</c:v>
                </c:pt>
                <c:pt idx="8">
                  <c:v>2015 (n=1257)</c:v>
                </c:pt>
                <c:pt idx="9">
                  <c:v>2013 (n=1197)</c:v>
                </c:pt>
                <c:pt idx="10">
                  <c:v>2010 (n=1483)</c:v>
                </c:pt>
                <c:pt idx="12">
                  <c:v>2015 (n=1263)</c:v>
                </c:pt>
                <c:pt idx="13">
                  <c:v>2013 (n=1190)</c:v>
                </c:pt>
                <c:pt idx="14">
                  <c:v>2010 (n=1482)</c:v>
                </c:pt>
                <c:pt idx="16">
                  <c:v>2015 (n=1274)</c:v>
                </c:pt>
                <c:pt idx="17">
                  <c:v>2013 (n=1193)</c:v>
                </c:pt>
                <c:pt idx="18">
                  <c:v>2010 (n=1486)</c:v>
                </c:pt>
              </c:strCache>
            </c:strRef>
          </c:cat>
          <c:val>
            <c:numRef>
              <c:f>'Ark1'!$E$2:$E$20</c:f>
              <c:numCache>
                <c:formatCode>0</c:formatCode>
                <c:ptCount val="19"/>
                <c:pt idx="0">
                  <c:v>7.7963404932378699</c:v>
                </c:pt>
                <c:pt idx="1">
                  <c:v>5.9513830678960602</c:v>
                </c:pt>
                <c:pt idx="4">
                  <c:v>6.2852538275584209</c:v>
                </c:pt>
                <c:pt idx="5">
                  <c:v>4.5685279187817258</c:v>
                </c:pt>
                <c:pt idx="6">
                  <c:v>6.8559556786703579</c:v>
                </c:pt>
                <c:pt idx="8">
                  <c:v>3.7390612569610187</c:v>
                </c:pt>
                <c:pt idx="9">
                  <c:v>2.5898078529657482</c:v>
                </c:pt>
                <c:pt idx="10">
                  <c:v>6.4059339177343224</c:v>
                </c:pt>
                <c:pt idx="12">
                  <c:v>4.7505938242280283</c:v>
                </c:pt>
                <c:pt idx="13">
                  <c:v>2.9411764705882351</c:v>
                </c:pt>
                <c:pt idx="14">
                  <c:v>5.5330634278002711</c:v>
                </c:pt>
                <c:pt idx="16">
                  <c:v>2.5117739403453689</c:v>
                </c:pt>
                <c:pt idx="17">
                  <c:v>2.2632020117351215</c:v>
                </c:pt>
                <c:pt idx="18">
                  <c:v>3.5666218034993271</c:v>
                </c:pt>
              </c:numCache>
            </c:numRef>
          </c:val>
        </c:ser>
        <c:ser>
          <c:idx val="3"/>
          <c:order val="3"/>
          <c:tx>
            <c:strRef>
              <c:f>'Ark1'!$F$1</c:f>
              <c:strCache>
                <c:ptCount val="1"/>
                <c:pt idx="0">
                  <c:v>+1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'Ark1'!$B$2:$B$20</c:f>
              <c:strCache>
                <c:ptCount val="19"/>
                <c:pt idx="0">
                  <c:v>2015 (n=1257)</c:v>
                </c:pt>
                <c:pt idx="1">
                  <c:v>2013 (n=1193)</c:v>
                </c:pt>
                <c:pt idx="4">
                  <c:v>2015 (n=1241)</c:v>
                </c:pt>
                <c:pt idx="5">
                  <c:v>2013 (n=1182)</c:v>
                </c:pt>
                <c:pt idx="6">
                  <c:v>2010 (n=1444)</c:v>
                </c:pt>
                <c:pt idx="8">
                  <c:v>2015 (n=1257)</c:v>
                </c:pt>
                <c:pt idx="9">
                  <c:v>2013 (n=1197)</c:v>
                </c:pt>
                <c:pt idx="10">
                  <c:v>2010 (n=1483)</c:v>
                </c:pt>
                <c:pt idx="12">
                  <c:v>2015 (n=1263)</c:v>
                </c:pt>
                <c:pt idx="13">
                  <c:v>2013 (n=1190)</c:v>
                </c:pt>
                <c:pt idx="14">
                  <c:v>2010 (n=1482)</c:v>
                </c:pt>
                <c:pt idx="16">
                  <c:v>2015 (n=1274)</c:v>
                </c:pt>
                <c:pt idx="17">
                  <c:v>2013 (n=1193)</c:v>
                </c:pt>
                <c:pt idx="18">
                  <c:v>2010 (n=1486)</c:v>
                </c:pt>
              </c:strCache>
            </c:strRef>
          </c:cat>
          <c:val>
            <c:numRef>
              <c:f>'Ark1'!$F$2:$F$20</c:f>
              <c:numCache>
                <c:formatCode>0</c:formatCode>
                <c:ptCount val="19"/>
                <c:pt idx="0">
                  <c:v>8.4327764518695307</c:v>
                </c:pt>
                <c:pt idx="1">
                  <c:v>6.7896060352053667</c:v>
                </c:pt>
                <c:pt idx="4">
                  <c:v>7.9774375503626107</c:v>
                </c:pt>
                <c:pt idx="5">
                  <c:v>6.4297800338409479</c:v>
                </c:pt>
                <c:pt idx="6">
                  <c:v>9.5567867036011105</c:v>
                </c:pt>
                <c:pt idx="8">
                  <c:v>6.523468575974543</c:v>
                </c:pt>
                <c:pt idx="9">
                  <c:v>7.1846282372598154</c:v>
                </c:pt>
                <c:pt idx="10">
                  <c:v>10.316925151719488</c:v>
                </c:pt>
                <c:pt idx="12">
                  <c:v>5.225653206650831</c:v>
                </c:pt>
                <c:pt idx="13">
                  <c:v>6.4705882352941186</c:v>
                </c:pt>
                <c:pt idx="14">
                  <c:v>8.5020242914979764</c:v>
                </c:pt>
                <c:pt idx="16">
                  <c:v>5.3375196232339084</c:v>
                </c:pt>
                <c:pt idx="17">
                  <c:v>4.3587594300083818</c:v>
                </c:pt>
                <c:pt idx="18">
                  <c:v>7.5370121130551819</c:v>
                </c:pt>
              </c:numCache>
            </c:numRef>
          </c:val>
        </c:ser>
        <c:ser>
          <c:idx val="4"/>
          <c:order val="4"/>
          <c:tx>
            <c:strRef>
              <c:f>'Ark1'!$G$1</c:f>
              <c:strCache>
                <c:ptCount val="1"/>
                <c:pt idx="0">
                  <c:v>+2 til +3 Svært fornøyd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'Ark1'!$B$2:$B$20</c:f>
              <c:strCache>
                <c:ptCount val="19"/>
                <c:pt idx="0">
                  <c:v>2015 (n=1257)</c:v>
                </c:pt>
                <c:pt idx="1">
                  <c:v>2013 (n=1193)</c:v>
                </c:pt>
                <c:pt idx="4">
                  <c:v>2015 (n=1241)</c:v>
                </c:pt>
                <c:pt idx="5">
                  <c:v>2013 (n=1182)</c:v>
                </c:pt>
                <c:pt idx="6">
                  <c:v>2010 (n=1444)</c:v>
                </c:pt>
                <c:pt idx="8">
                  <c:v>2015 (n=1257)</c:v>
                </c:pt>
                <c:pt idx="9">
                  <c:v>2013 (n=1197)</c:v>
                </c:pt>
                <c:pt idx="10">
                  <c:v>2010 (n=1483)</c:v>
                </c:pt>
                <c:pt idx="12">
                  <c:v>2015 (n=1263)</c:v>
                </c:pt>
                <c:pt idx="13">
                  <c:v>2013 (n=1190)</c:v>
                </c:pt>
                <c:pt idx="14">
                  <c:v>2010 (n=1482)</c:v>
                </c:pt>
                <c:pt idx="16">
                  <c:v>2015 (n=1274)</c:v>
                </c:pt>
                <c:pt idx="17">
                  <c:v>2013 (n=1193)</c:v>
                </c:pt>
                <c:pt idx="18">
                  <c:v>2010 (n=1486)</c:v>
                </c:pt>
              </c:strCache>
            </c:strRef>
          </c:cat>
          <c:val>
            <c:numRef>
              <c:f>'Ark1'!$G$2:$G$20</c:f>
              <c:numCache>
                <c:formatCode>0</c:formatCode>
                <c:ptCount val="19"/>
                <c:pt idx="0">
                  <c:v>17.104216388225932</c:v>
                </c:pt>
                <c:pt idx="1">
                  <c:v>15.59094719195306</c:v>
                </c:pt>
                <c:pt idx="4">
                  <c:v>33.279613215149077</c:v>
                </c:pt>
                <c:pt idx="5">
                  <c:v>32.74111675126904</c:v>
                </c:pt>
                <c:pt idx="6">
                  <c:v>39.127423822714675</c:v>
                </c:pt>
                <c:pt idx="8">
                  <c:v>49.562450278440743</c:v>
                </c:pt>
                <c:pt idx="9">
                  <c:v>49.791144527986624</c:v>
                </c:pt>
                <c:pt idx="10">
                  <c:v>49.696561024949432</c:v>
                </c:pt>
                <c:pt idx="12">
                  <c:v>60.886777513855904</c:v>
                </c:pt>
                <c:pt idx="13">
                  <c:v>65.546218487394967</c:v>
                </c:pt>
                <c:pt idx="14">
                  <c:v>73.07692307692308</c:v>
                </c:pt>
                <c:pt idx="16">
                  <c:v>62.166405023547881</c:v>
                </c:pt>
                <c:pt idx="17">
                  <c:v>63.202011735121559</c:v>
                </c:pt>
                <c:pt idx="18">
                  <c:v>70.659488559892296</c:v>
                </c:pt>
              </c:numCache>
            </c:numRef>
          </c:val>
        </c:ser>
        <c:ser>
          <c:idx val="5"/>
          <c:order val="5"/>
          <c:tx>
            <c:strRef>
              <c:f>'Ark1'!$H$1</c:f>
              <c:strCache>
                <c:ptCount val="1"/>
                <c:pt idx="0">
                  <c:v>Vet ikke/ Har ikke erfaring</c:v>
                </c:pt>
              </c:strCache>
            </c:strRef>
          </c:tx>
          <c:spPr>
            <a:solidFill>
              <a:srgbClr val="5F6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'Ark1'!$B$2:$B$20</c:f>
              <c:strCache>
                <c:ptCount val="19"/>
                <c:pt idx="0">
                  <c:v>2015 (n=1257)</c:v>
                </c:pt>
                <c:pt idx="1">
                  <c:v>2013 (n=1193)</c:v>
                </c:pt>
                <c:pt idx="4">
                  <c:v>2015 (n=1241)</c:v>
                </c:pt>
                <c:pt idx="5">
                  <c:v>2013 (n=1182)</c:v>
                </c:pt>
                <c:pt idx="6">
                  <c:v>2010 (n=1444)</c:v>
                </c:pt>
                <c:pt idx="8">
                  <c:v>2015 (n=1257)</c:v>
                </c:pt>
                <c:pt idx="9">
                  <c:v>2013 (n=1197)</c:v>
                </c:pt>
                <c:pt idx="10">
                  <c:v>2010 (n=1483)</c:v>
                </c:pt>
                <c:pt idx="12">
                  <c:v>2015 (n=1263)</c:v>
                </c:pt>
                <c:pt idx="13">
                  <c:v>2013 (n=1190)</c:v>
                </c:pt>
                <c:pt idx="14">
                  <c:v>2010 (n=1482)</c:v>
                </c:pt>
                <c:pt idx="16">
                  <c:v>2015 (n=1274)</c:v>
                </c:pt>
                <c:pt idx="17">
                  <c:v>2013 (n=1193)</c:v>
                </c:pt>
                <c:pt idx="18">
                  <c:v>2010 (n=1486)</c:v>
                </c:pt>
              </c:strCache>
            </c:strRef>
          </c:cat>
          <c:val>
            <c:numRef>
              <c:f>'Ark1'!$H$2:$H$20</c:f>
              <c:numCache>
                <c:formatCode>0</c:formatCode>
                <c:ptCount val="19"/>
                <c:pt idx="0">
                  <c:v>64.120922832139996</c:v>
                </c:pt>
                <c:pt idx="1">
                  <c:v>69.740150880134124</c:v>
                </c:pt>
                <c:pt idx="4">
                  <c:v>51.007252215954885</c:v>
                </c:pt>
                <c:pt idx="5">
                  <c:v>55.245346869712343</c:v>
                </c:pt>
                <c:pt idx="6">
                  <c:v>43.005540166204987</c:v>
                </c:pt>
                <c:pt idx="8">
                  <c:v>39.061256961018294</c:v>
                </c:pt>
                <c:pt idx="9">
                  <c:v>39.682539682539691</c:v>
                </c:pt>
                <c:pt idx="10">
                  <c:v>32.164531355360758</c:v>
                </c:pt>
                <c:pt idx="12">
                  <c:v>28.10768012668251</c:v>
                </c:pt>
                <c:pt idx="13">
                  <c:v>24.201680672268903</c:v>
                </c:pt>
                <c:pt idx="14">
                  <c:v>12.078272604588394</c:v>
                </c:pt>
                <c:pt idx="16">
                  <c:v>28.806907378335946</c:v>
                </c:pt>
                <c:pt idx="17">
                  <c:v>29.673093042749372</c:v>
                </c:pt>
                <c:pt idx="18">
                  <c:v>17.227456258411841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74358648"/>
        <c:axId val="274355904"/>
      </c:barChart>
      <c:catAx>
        <c:axId val="2743586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274355904"/>
        <c:crosses val="autoZero"/>
        <c:auto val="1"/>
        <c:lblAlgn val="ctr"/>
        <c:lblOffset val="100"/>
        <c:noMultiLvlLbl val="0"/>
      </c:catAx>
      <c:valAx>
        <c:axId val="274355904"/>
        <c:scaling>
          <c:orientation val="minMax"/>
          <c:max val="100"/>
          <c:min val="0"/>
        </c:scaling>
        <c:delete val="0"/>
        <c:axPos val="t"/>
        <c:numFmt formatCode="0\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274358648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24000000000000002"/>
          <c:y val="0.93552534448818914"/>
          <c:w val="0.68739982502187236"/>
          <c:h val="6.447465551181103E-2"/>
        </c:manualLayout>
      </c:layout>
      <c:overlay val="0"/>
      <c:txPr>
        <a:bodyPr/>
        <a:lstStyle/>
        <a:p>
          <a:pPr>
            <a:defRPr sz="9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nb-NO" sz="1400" b="0" i="0" u="none" strike="noStrike" baseline="0" dirty="0" smtClean="0">
                <a:effectLst/>
              </a:rPr>
              <a:t>Hvor fornøyd eller misfornøyd er du med de følgende forholdene ved Den norske kirke? </a:t>
            </a:r>
            <a:r>
              <a:rPr lang="nb-NO" sz="1400" b="0" i="0" baseline="0" dirty="0" smtClean="0">
                <a:effectLst/>
              </a:rPr>
              <a:t>(skår 0-100)</a:t>
            </a:r>
            <a:endParaRPr lang="nb-NO" sz="1400" dirty="0" smtClean="0">
              <a:effectLst/>
            </a:endParaRPr>
          </a:p>
        </c:rich>
      </c:tx>
      <c:layout>
        <c:manualLayout>
          <c:xMode val="edge"/>
          <c:yMode val="edge"/>
          <c:x val="1.1206765820939051E-3"/>
          <c:y val="1.257253087526995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33829104693"/>
          <c:y val="0.17582396406794046"/>
          <c:w val="0.47093045958454871"/>
          <c:h val="0.69790317736739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'Ark1'!$A$2:$A$9</c:f>
              <c:strCache>
                <c:ptCount val="8"/>
                <c:pt idx="0">
                  <c:v>Gjennomføringen av gudstjenester (n=981)</c:v>
                </c:pt>
                <c:pt idx="1">
                  <c:v>Gjennomføringen av dåp (n=812)</c:v>
                </c:pt>
                <c:pt idx="2">
                  <c:v>Gjennomføringen av konfirmasjoner (n=764)</c:v>
                </c:pt>
                <c:pt idx="3">
                  <c:v>Gjennomføringen av vielser (n=636)</c:v>
                </c:pt>
                <c:pt idx="4">
                  <c:v>Gjennomføringen av begravelser (n=885)</c:v>
                </c:pt>
                <c:pt idx="5">
                  <c:v>Kirkens kulturtilbud (n=737)</c:v>
                </c:pt>
                <c:pt idx="6">
                  <c:v>Tilbudet til barn og unge (n=702)</c:v>
                </c:pt>
                <c:pt idx="7">
                  <c:v>Menighetsbladet (n=863)</c:v>
                </c:pt>
              </c:strCache>
            </c:strRef>
          </c:cat>
          <c:val>
            <c:numRef>
              <c:f>'Ark1'!$B$2:$B$9</c:f>
              <c:numCache>
                <c:formatCode>#,##0</c:formatCode>
                <c:ptCount val="8"/>
                <c:pt idx="0">
                  <c:v>82.636765204954202</c:v>
                </c:pt>
                <c:pt idx="1">
                  <c:v>85.960591132192022</c:v>
                </c:pt>
                <c:pt idx="2">
                  <c:v>86.125654449581035</c:v>
                </c:pt>
                <c:pt idx="3">
                  <c:v>86.713836477169878</c:v>
                </c:pt>
                <c:pt idx="4">
                  <c:v>87.419962334406762</c:v>
                </c:pt>
                <c:pt idx="5">
                  <c:v>79.466304838819539</c:v>
                </c:pt>
                <c:pt idx="6">
                  <c:v>79.748338080968651</c:v>
                </c:pt>
                <c:pt idx="7">
                  <c:v>80.880648898540116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5F6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'Ark1'!$A$2:$A$9</c:f>
              <c:strCache>
                <c:ptCount val="8"/>
                <c:pt idx="0">
                  <c:v>Gjennomføringen av gudstjenester (n=981)</c:v>
                </c:pt>
                <c:pt idx="1">
                  <c:v>Gjennomføringen av dåp (n=812)</c:v>
                </c:pt>
                <c:pt idx="2">
                  <c:v>Gjennomføringen av konfirmasjoner (n=764)</c:v>
                </c:pt>
                <c:pt idx="3">
                  <c:v>Gjennomføringen av vielser (n=636)</c:v>
                </c:pt>
                <c:pt idx="4">
                  <c:v>Gjennomføringen av begravelser (n=885)</c:v>
                </c:pt>
                <c:pt idx="5">
                  <c:v>Kirkens kulturtilbud (n=737)</c:v>
                </c:pt>
                <c:pt idx="6">
                  <c:v>Tilbudet til barn og unge (n=702)</c:v>
                </c:pt>
                <c:pt idx="7">
                  <c:v>Menighetsbladet (n=863)</c:v>
                </c:pt>
              </c:strCache>
            </c:strRef>
          </c:cat>
          <c:val>
            <c:numRef>
              <c:f>'Ark1'!$C$2:$C$9</c:f>
              <c:numCache>
                <c:formatCode>#,##0</c:formatCode>
                <c:ptCount val="8"/>
                <c:pt idx="0">
                  <c:v>82.668104997464994</c:v>
                </c:pt>
                <c:pt idx="1">
                  <c:v>85.313315925939918</c:v>
                </c:pt>
                <c:pt idx="2">
                  <c:v>86.661911554065725</c:v>
                </c:pt>
                <c:pt idx="3">
                  <c:v>86.804407712644519</c:v>
                </c:pt>
                <c:pt idx="4">
                  <c:v>88.032128513204896</c:v>
                </c:pt>
                <c:pt idx="5">
                  <c:v>80.36870951614344</c:v>
                </c:pt>
                <c:pt idx="6">
                  <c:v>80.225988699907546</c:v>
                </c:pt>
                <c:pt idx="7">
                  <c:v>81.773399014125644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C198C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'Ark1'!$A$2:$A$9</c:f>
              <c:strCache>
                <c:ptCount val="8"/>
                <c:pt idx="0">
                  <c:v>Gjennomføringen av gudstjenester (n=981)</c:v>
                </c:pt>
                <c:pt idx="1">
                  <c:v>Gjennomføringen av dåp (n=812)</c:v>
                </c:pt>
                <c:pt idx="2">
                  <c:v>Gjennomføringen av konfirmasjoner (n=764)</c:v>
                </c:pt>
                <c:pt idx="3">
                  <c:v>Gjennomføringen av vielser (n=636)</c:v>
                </c:pt>
                <c:pt idx="4">
                  <c:v>Gjennomføringen av begravelser (n=885)</c:v>
                </c:pt>
                <c:pt idx="5">
                  <c:v>Kirkens kulturtilbud (n=737)</c:v>
                </c:pt>
                <c:pt idx="6">
                  <c:v>Tilbudet til barn og unge (n=702)</c:v>
                </c:pt>
                <c:pt idx="7">
                  <c:v>Menighetsbladet (n=863)</c:v>
                </c:pt>
              </c:strCache>
            </c:strRef>
          </c:cat>
          <c:val>
            <c:numRef>
              <c:f>'Ark1'!$D$2:$D$9</c:f>
              <c:numCache>
                <c:formatCode>#,##0</c:formatCode>
                <c:ptCount val="8"/>
                <c:pt idx="0">
                  <c:v>81.118881118181832</c:v>
                </c:pt>
                <c:pt idx="1">
                  <c:v>84.777881328834994</c:v>
                </c:pt>
                <c:pt idx="2">
                  <c:v>85.622529643468425</c:v>
                </c:pt>
                <c:pt idx="3">
                  <c:v>86.056286548881687</c:v>
                </c:pt>
                <c:pt idx="4">
                  <c:v>87.393350984774941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74356296"/>
        <c:axId val="274352376"/>
      </c:barChart>
      <c:catAx>
        <c:axId val="2743562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274352376"/>
        <c:crosses val="autoZero"/>
        <c:auto val="1"/>
        <c:lblAlgn val="ctr"/>
        <c:lblOffset val="100"/>
        <c:noMultiLvlLbl val="0"/>
      </c:catAx>
      <c:valAx>
        <c:axId val="274352376"/>
        <c:scaling>
          <c:orientation val="minMax"/>
          <c:max val="100"/>
          <c:min val="0"/>
        </c:scaling>
        <c:delete val="0"/>
        <c:axPos val="t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274356296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49333333333333335"/>
          <c:y val="0.9251086778215224"/>
          <c:w val="0.40349582968795578"/>
          <c:h val="7.4891338582677172E-2"/>
        </c:manualLayout>
      </c:layout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400" b="0">
                <a:solidFill>
                  <a:srgbClr val="333333"/>
                </a:solidFill>
              </a:defRPr>
            </a:pPr>
            <a:r>
              <a:rPr lang="nb-NO" sz="1400" b="0" i="0" u="none" strike="noStrike" baseline="0" dirty="0" smtClean="0">
                <a:effectLst/>
              </a:rPr>
              <a:t>Hvor fornøyd eller misfornøyd er du med de følgende forholdene ved Den norske kirke? </a:t>
            </a:r>
            <a:r>
              <a:rPr lang="nb-NO" sz="1400" b="0" dirty="0" smtClean="0">
                <a:solidFill>
                  <a:srgbClr val="333333"/>
                </a:solidFill>
              </a:rPr>
              <a:t>(frekvensfordeling i prosent)</a:t>
            </a:r>
            <a:endParaRPr lang="nb-NO" sz="1400" b="0" dirty="0">
              <a:solidFill>
                <a:srgbClr val="333333"/>
              </a:solidFill>
            </a:endParaRPr>
          </a:p>
        </c:rich>
      </c:tx>
      <c:layout>
        <c:manualLayout>
          <c:xMode val="edge"/>
          <c:yMode val="edge"/>
          <c:x val="1.1206765820939051E-3"/>
          <c:y val="1.257176837270341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36574523184601926"/>
          <c:h val="0.734351829068241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'Ark1'!$C$1</c:f>
              <c:strCache>
                <c:ptCount val="1"/>
                <c:pt idx="0">
                  <c:v>-3 til -2 Svært misfornøyd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'Ark1'!$B$2:$B$32</c:f>
              <c:strCache>
                <c:ptCount val="30"/>
                <c:pt idx="0">
                  <c:v>2015 (n=1265)</c:v>
                </c:pt>
                <c:pt idx="1">
                  <c:v>2013 (n=1192)</c:v>
                </c:pt>
                <c:pt idx="2">
                  <c:v>2010 (n=1459)</c:v>
                </c:pt>
                <c:pt idx="4">
                  <c:v>2015 (n=1254)</c:v>
                </c:pt>
                <c:pt idx="5">
                  <c:v>2013 (n=1184)</c:v>
                </c:pt>
                <c:pt idx="6">
                  <c:v>2010 (n=1464)</c:v>
                </c:pt>
                <c:pt idx="8">
                  <c:v>2015 (n=1256)</c:v>
                </c:pt>
                <c:pt idx="9">
                  <c:v>2013 (n=1190)</c:v>
                </c:pt>
                <c:pt idx="10">
                  <c:v>2010 (n=1464)</c:v>
                </c:pt>
                <c:pt idx="12">
                  <c:v>2015 (n=1236)</c:v>
                </c:pt>
                <c:pt idx="13">
                  <c:v>2013 (n=1185)</c:v>
                </c:pt>
                <c:pt idx="14">
                  <c:v>2010 (n=1454)</c:v>
                </c:pt>
                <c:pt idx="16">
                  <c:v>2015 (n=1269)</c:v>
                </c:pt>
                <c:pt idx="17">
                  <c:v>2013 (n=1196)</c:v>
                </c:pt>
                <c:pt idx="18">
                  <c:v>2010 (n=1481)</c:v>
                </c:pt>
                <c:pt idx="20">
                  <c:v>2015 (n=1237)</c:v>
                </c:pt>
                <c:pt idx="21">
                  <c:v>2013 (n=1189)</c:v>
                </c:pt>
                <c:pt idx="24">
                  <c:v>2015 (n=1253)</c:v>
                </c:pt>
                <c:pt idx="25">
                  <c:v>2013 (n=1191)</c:v>
                </c:pt>
                <c:pt idx="28">
                  <c:v>2015 (n=1257)</c:v>
                </c:pt>
                <c:pt idx="29">
                  <c:v>2013 (n=1195)</c:v>
                </c:pt>
              </c:strCache>
            </c:strRef>
          </c:cat>
          <c:val>
            <c:numRef>
              <c:f>'Ark1'!$C$2:$C$32</c:f>
              <c:numCache>
                <c:formatCode>0</c:formatCode>
                <c:ptCount val="31"/>
                <c:pt idx="0">
                  <c:v>1.3438735177865613</c:v>
                </c:pt>
                <c:pt idx="1">
                  <c:v>0.83892617449664431</c:v>
                </c:pt>
                <c:pt idx="2">
                  <c:v>0.95956134338588073</c:v>
                </c:pt>
                <c:pt idx="4">
                  <c:v>0.9569377990430622</c:v>
                </c:pt>
                <c:pt idx="5">
                  <c:v>0.59121621621621612</c:v>
                </c:pt>
                <c:pt idx="6">
                  <c:v>0.7513661202185794</c:v>
                </c:pt>
                <c:pt idx="8">
                  <c:v>0.87579617834394907</c:v>
                </c:pt>
                <c:pt idx="9">
                  <c:v>0.33613445378151269</c:v>
                </c:pt>
                <c:pt idx="10">
                  <c:v>0.7513661202185794</c:v>
                </c:pt>
                <c:pt idx="12">
                  <c:v>0.40453074433656955</c:v>
                </c:pt>
                <c:pt idx="13">
                  <c:v>0.25316455696202533</c:v>
                </c:pt>
                <c:pt idx="14">
                  <c:v>0.41265474552957365</c:v>
                </c:pt>
                <c:pt idx="16">
                  <c:v>0.39401103230890472</c:v>
                </c:pt>
                <c:pt idx="17">
                  <c:v>0.33444816053511711</c:v>
                </c:pt>
                <c:pt idx="18">
                  <c:v>0.47265361242403775</c:v>
                </c:pt>
                <c:pt idx="20">
                  <c:v>0.56588520614389681</c:v>
                </c:pt>
                <c:pt idx="21">
                  <c:v>0.5887300252312867</c:v>
                </c:pt>
                <c:pt idx="24">
                  <c:v>0.79808459696727851</c:v>
                </c:pt>
                <c:pt idx="25">
                  <c:v>1.0075566750629719</c:v>
                </c:pt>
                <c:pt idx="28">
                  <c:v>1.5115354017501985</c:v>
                </c:pt>
                <c:pt idx="29">
                  <c:v>1.0878661087866108</c:v>
                </c:pt>
              </c:numCache>
            </c:numRef>
          </c:val>
        </c:ser>
        <c:ser>
          <c:idx val="1"/>
          <c:order val="1"/>
          <c:tx>
            <c:strRef>
              <c:f>'Ark1'!$D$1</c:f>
              <c:strCache>
                <c:ptCount val="1"/>
                <c:pt idx="0">
                  <c:v>-1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'Ark1'!$B$2:$B$32</c:f>
              <c:strCache>
                <c:ptCount val="30"/>
                <c:pt idx="0">
                  <c:v>2015 (n=1265)</c:v>
                </c:pt>
                <c:pt idx="1">
                  <c:v>2013 (n=1192)</c:v>
                </c:pt>
                <c:pt idx="2">
                  <c:v>2010 (n=1459)</c:v>
                </c:pt>
                <c:pt idx="4">
                  <c:v>2015 (n=1254)</c:v>
                </c:pt>
                <c:pt idx="5">
                  <c:v>2013 (n=1184)</c:v>
                </c:pt>
                <c:pt idx="6">
                  <c:v>2010 (n=1464)</c:v>
                </c:pt>
                <c:pt idx="8">
                  <c:v>2015 (n=1256)</c:v>
                </c:pt>
                <c:pt idx="9">
                  <c:v>2013 (n=1190)</c:v>
                </c:pt>
                <c:pt idx="10">
                  <c:v>2010 (n=1464)</c:v>
                </c:pt>
                <c:pt idx="12">
                  <c:v>2015 (n=1236)</c:v>
                </c:pt>
                <c:pt idx="13">
                  <c:v>2013 (n=1185)</c:v>
                </c:pt>
                <c:pt idx="14">
                  <c:v>2010 (n=1454)</c:v>
                </c:pt>
                <c:pt idx="16">
                  <c:v>2015 (n=1269)</c:v>
                </c:pt>
                <c:pt idx="17">
                  <c:v>2013 (n=1196)</c:v>
                </c:pt>
                <c:pt idx="18">
                  <c:v>2010 (n=1481)</c:v>
                </c:pt>
                <c:pt idx="20">
                  <c:v>2015 (n=1237)</c:v>
                </c:pt>
                <c:pt idx="21">
                  <c:v>2013 (n=1189)</c:v>
                </c:pt>
                <c:pt idx="24">
                  <c:v>2015 (n=1253)</c:v>
                </c:pt>
                <c:pt idx="25">
                  <c:v>2013 (n=1191)</c:v>
                </c:pt>
                <c:pt idx="28">
                  <c:v>2015 (n=1257)</c:v>
                </c:pt>
                <c:pt idx="29">
                  <c:v>2013 (n=1195)</c:v>
                </c:pt>
              </c:strCache>
            </c:strRef>
          </c:cat>
          <c:val>
            <c:numRef>
              <c:f>'Ark1'!$D$2:$D$32</c:f>
              <c:numCache>
                <c:formatCode>0</c:formatCode>
                <c:ptCount val="31"/>
                <c:pt idx="0">
                  <c:v>1.4229249011857708</c:v>
                </c:pt>
                <c:pt idx="1">
                  <c:v>1.3422818791946309</c:v>
                </c:pt>
                <c:pt idx="2">
                  <c:v>1.57642220699109</c:v>
                </c:pt>
                <c:pt idx="4">
                  <c:v>0.79744816586921841</c:v>
                </c:pt>
                <c:pt idx="5">
                  <c:v>0.7601351351351352</c:v>
                </c:pt>
                <c:pt idx="6">
                  <c:v>0.68306010928961747</c:v>
                </c:pt>
                <c:pt idx="8">
                  <c:v>0.71656050955414008</c:v>
                </c:pt>
                <c:pt idx="9">
                  <c:v>0.33613445378151269</c:v>
                </c:pt>
                <c:pt idx="10">
                  <c:v>0.47814207650273222</c:v>
                </c:pt>
                <c:pt idx="12">
                  <c:v>0.32362459546925582</c:v>
                </c:pt>
                <c:pt idx="13">
                  <c:v>8.4388185654008435E-2</c:v>
                </c:pt>
                <c:pt idx="14">
                  <c:v>0.41265474552957365</c:v>
                </c:pt>
                <c:pt idx="16">
                  <c:v>0.39401103230890472</c:v>
                </c:pt>
                <c:pt idx="17">
                  <c:v>0.50167224080267558</c:v>
                </c:pt>
                <c:pt idx="18">
                  <c:v>0.40513166779203241</c:v>
                </c:pt>
                <c:pt idx="20">
                  <c:v>0.97008892481810849</c:v>
                </c:pt>
                <c:pt idx="21">
                  <c:v>0.84104289318755265</c:v>
                </c:pt>
                <c:pt idx="24">
                  <c:v>1.5163607342378291</c:v>
                </c:pt>
                <c:pt idx="25">
                  <c:v>1.2594458438287155</c:v>
                </c:pt>
                <c:pt idx="28">
                  <c:v>1.2728719172633254</c:v>
                </c:pt>
                <c:pt idx="29">
                  <c:v>1.5899581589958161</c:v>
                </c:pt>
              </c:numCache>
            </c:numRef>
          </c:val>
        </c:ser>
        <c:ser>
          <c:idx val="2"/>
          <c:order val="2"/>
          <c:tx>
            <c:strRef>
              <c:f>'Ark1'!$E$1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'Ark1'!$B$2:$B$32</c:f>
              <c:strCache>
                <c:ptCount val="30"/>
                <c:pt idx="0">
                  <c:v>2015 (n=1265)</c:v>
                </c:pt>
                <c:pt idx="1">
                  <c:v>2013 (n=1192)</c:v>
                </c:pt>
                <c:pt idx="2">
                  <c:v>2010 (n=1459)</c:v>
                </c:pt>
                <c:pt idx="4">
                  <c:v>2015 (n=1254)</c:v>
                </c:pt>
                <c:pt idx="5">
                  <c:v>2013 (n=1184)</c:v>
                </c:pt>
                <c:pt idx="6">
                  <c:v>2010 (n=1464)</c:v>
                </c:pt>
                <c:pt idx="8">
                  <c:v>2015 (n=1256)</c:v>
                </c:pt>
                <c:pt idx="9">
                  <c:v>2013 (n=1190)</c:v>
                </c:pt>
                <c:pt idx="10">
                  <c:v>2010 (n=1464)</c:v>
                </c:pt>
                <c:pt idx="12">
                  <c:v>2015 (n=1236)</c:v>
                </c:pt>
                <c:pt idx="13">
                  <c:v>2013 (n=1185)</c:v>
                </c:pt>
                <c:pt idx="14">
                  <c:v>2010 (n=1454)</c:v>
                </c:pt>
                <c:pt idx="16">
                  <c:v>2015 (n=1269)</c:v>
                </c:pt>
                <c:pt idx="17">
                  <c:v>2013 (n=1196)</c:v>
                </c:pt>
                <c:pt idx="18">
                  <c:v>2010 (n=1481)</c:v>
                </c:pt>
                <c:pt idx="20">
                  <c:v>2015 (n=1237)</c:v>
                </c:pt>
                <c:pt idx="21">
                  <c:v>2013 (n=1189)</c:v>
                </c:pt>
                <c:pt idx="24">
                  <c:v>2015 (n=1253)</c:v>
                </c:pt>
                <c:pt idx="25">
                  <c:v>2013 (n=1191)</c:v>
                </c:pt>
                <c:pt idx="28">
                  <c:v>2015 (n=1257)</c:v>
                </c:pt>
                <c:pt idx="29">
                  <c:v>2013 (n=1195)</c:v>
                </c:pt>
              </c:strCache>
            </c:strRef>
          </c:cat>
          <c:val>
            <c:numRef>
              <c:f>'Ark1'!$E$2:$E$32</c:f>
              <c:numCache>
                <c:formatCode>0</c:formatCode>
                <c:ptCount val="31"/>
                <c:pt idx="0">
                  <c:v>4.9011857707509874</c:v>
                </c:pt>
                <c:pt idx="1">
                  <c:v>5.453020134228189</c:v>
                </c:pt>
                <c:pt idx="2">
                  <c:v>8.3618917066483895</c:v>
                </c:pt>
                <c:pt idx="4">
                  <c:v>2.7113237639553436</c:v>
                </c:pt>
                <c:pt idx="5">
                  <c:v>3.5472972972972983</c:v>
                </c:pt>
                <c:pt idx="6">
                  <c:v>5.464480874316938</c:v>
                </c:pt>
                <c:pt idx="8">
                  <c:v>2.9458598726114649</c:v>
                </c:pt>
                <c:pt idx="9">
                  <c:v>3.7815126050420176</c:v>
                </c:pt>
                <c:pt idx="10">
                  <c:v>5.054644808743169</c:v>
                </c:pt>
                <c:pt idx="12">
                  <c:v>2.5080906148867315</c:v>
                </c:pt>
                <c:pt idx="13">
                  <c:v>3.206751054852321</c:v>
                </c:pt>
                <c:pt idx="14">
                  <c:v>5.0206327372764781</c:v>
                </c:pt>
                <c:pt idx="16">
                  <c:v>2.9944838455476752</c:v>
                </c:pt>
                <c:pt idx="17">
                  <c:v>3.0936454849498323</c:v>
                </c:pt>
                <c:pt idx="18">
                  <c:v>4.4564483457123583</c:v>
                </c:pt>
                <c:pt idx="20">
                  <c:v>5.8205335489086485</c:v>
                </c:pt>
                <c:pt idx="21">
                  <c:v>5.046257359125315</c:v>
                </c:pt>
                <c:pt idx="24">
                  <c:v>3.9904229848363926</c:v>
                </c:pt>
                <c:pt idx="25">
                  <c:v>4.3660789252728804</c:v>
                </c:pt>
                <c:pt idx="28">
                  <c:v>6.3643595863166267</c:v>
                </c:pt>
                <c:pt idx="29">
                  <c:v>5.6903765690376558</c:v>
                </c:pt>
              </c:numCache>
            </c:numRef>
          </c:val>
        </c:ser>
        <c:ser>
          <c:idx val="3"/>
          <c:order val="3"/>
          <c:tx>
            <c:strRef>
              <c:f>'Ark1'!$F$1</c:f>
              <c:strCache>
                <c:ptCount val="1"/>
                <c:pt idx="0">
                  <c:v>+1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'Ark1'!$B$2:$B$32</c:f>
              <c:strCache>
                <c:ptCount val="30"/>
                <c:pt idx="0">
                  <c:v>2015 (n=1265)</c:v>
                </c:pt>
                <c:pt idx="1">
                  <c:v>2013 (n=1192)</c:v>
                </c:pt>
                <c:pt idx="2">
                  <c:v>2010 (n=1459)</c:v>
                </c:pt>
                <c:pt idx="4">
                  <c:v>2015 (n=1254)</c:v>
                </c:pt>
                <c:pt idx="5">
                  <c:v>2013 (n=1184)</c:v>
                </c:pt>
                <c:pt idx="6">
                  <c:v>2010 (n=1464)</c:v>
                </c:pt>
                <c:pt idx="8">
                  <c:v>2015 (n=1256)</c:v>
                </c:pt>
                <c:pt idx="9">
                  <c:v>2013 (n=1190)</c:v>
                </c:pt>
                <c:pt idx="10">
                  <c:v>2010 (n=1464)</c:v>
                </c:pt>
                <c:pt idx="12">
                  <c:v>2015 (n=1236)</c:v>
                </c:pt>
                <c:pt idx="13">
                  <c:v>2013 (n=1185)</c:v>
                </c:pt>
                <c:pt idx="14">
                  <c:v>2010 (n=1454)</c:v>
                </c:pt>
                <c:pt idx="16">
                  <c:v>2015 (n=1269)</c:v>
                </c:pt>
                <c:pt idx="17">
                  <c:v>2013 (n=1196)</c:v>
                </c:pt>
                <c:pt idx="18">
                  <c:v>2010 (n=1481)</c:v>
                </c:pt>
                <c:pt idx="20">
                  <c:v>2015 (n=1237)</c:v>
                </c:pt>
                <c:pt idx="21">
                  <c:v>2013 (n=1189)</c:v>
                </c:pt>
                <c:pt idx="24">
                  <c:v>2015 (n=1253)</c:v>
                </c:pt>
                <c:pt idx="25">
                  <c:v>2013 (n=1191)</c:v>
                </c:pt>
                <c:pt idx="28">
                  <c:v>2015 (n=1257)</c:v>
                </c:pt>
                <c:pt idx="29">
                  <c:v>2013 (n=1195)</c:v>
                </c:pt>
              </c:strCache>
            </c:strRef>
          </c:cat>
          <c:val>
            <c:numRef>
              <c:f>'Ark1'!$F$2:$F$32</c:f>
              <c:numCache>
                <c:formatCode>0</c:formatCode>
                <c:ptCount val="31"/>
                <c:pt idx="0">
                  <c:v>13.122529644268775</c:v>
                </c:pt>
                <c:pt idx="1">
                  <c:v>12.751677852348996</c:v>
                </c:pt>
                <c:pt idx="2">
                  <c:v>12.268677176148046</c:v>
                </c:pt>
                <c:pt idx="4">
                  <c:v>7.4960127591706538</c:v>
                </c:pt>
                <c:pt idx="5">
                  <c:v>7.3479729729729719</c:v>
                </c:pt>
                <c:pt idx="6">
                  <c:v>9.0163934426229488</c:v>
                </c:pt>
                <c:pt idx="8">
                  <c:v>7.324840764331209</c:v>
                </c:pt>
                <c:pt idx="9">
                  <c:v>5.8823529411764701</c:v>
                </c:pt>
                <c:pt idx="10">
                  <c:v>7.3087431693989071</c:v>
                </c:pt>
                <c:pt idx="12">
                  <c:v>5.825242718446602</c:v>
                </c:pt>
                <c:pt idx="13">
                  <c:v>5.3164556962025316</c:v>
                </c:pt>
                <c:pt idx="14">
                  <c:v>6.0522696011004129</c:v>
                </c:pt>
                <c:pt idx="16">
                  <c:v>7.7226162332545307</c:v>
                </c:pt>
                <c:pt idx="17">
                  <c:v>6.4381270903010046</c:v>
                </c:pt>
                <c:pt idx="18">
                  <c:v>7.2923700202565822</c:v>
                </c:pt>
                <c:pt idx="20">
                  <c:v>12.853678253839938</c:v>
                </c:pt>
                <c:pt idx="21">
                  <c:v>11.942809083263247</c:v>
                </c:pt>
                <c:pt idx="24">
                  <c:v>11.652035115722271</c:v>
                </c:pt>
                <c:pt idx="25">
                  <c:v>10.327455919395467</c:v>
                </c:pt>
                <c:pt idx="28">
                  <c:v>11.137629276054097</c:v>
                </c:pt>
                <c:pt idx="29">
                  <c:v>10.878661087866108</c:v>
                </c:pt>
              </c:numCache>
            </c:numRef>
          </c:val>
        </c:ser>
        <c:ser>
          <c:idx val="4"/>
          <c:order val="4"/>
          <c:tx>
            <c:strRef>
              <c:f>'Ark1'!$G$1</c:f>
              <c:strCache>
                <c:ptCount val="1"/>
                <c:pt idx="0">
                  <c:v>+2 til +3 Svært fornøyd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'Ark1'!$B$2:$B$32</c:f>
              <c:strCache>
                <c:ptCount val="30"/>
                <c:pt idx="0">
                  <c:v>2015 (n=1265)</c:v>
                </c:pt>
                <c:pt idx="1">
                  <c:v>2013 (n=1192)</c:v>
                </c:pt>
                <c:pt idx="2">
                  <c:v>2010 (n=1459)</c:v>
                </c:pt>
                <c:pt idx="4">
                  <c:v>2015 (n=1254)</c:v>
                </c:pt>
                <c:pt idx="5">
                  <c:v>2013 (n=1184)</c:v>
                </c:pt>
                <c:pt idx="6">
                  <c:v>2010 (n=1464)</c:v>
                </c:pt>
                <c:pt idx="8">
                  <c:v>2015 (n=1256)</c:v>
                </c:pt>
                <c:pt idx="9">
                  <c:v>2013 (n=1190)</c:v>
                </c:pt>
                <c:pt idx="10">
                  <c:v>2010 (n=1464)</c:v>
                </c:pt>
                <c:pt idx="12">
                  <c:v>2015 (n=1236)</c:v>
                </c:pt>
                <c:pt idx="13">
                  <c:v>2013 (n=1185)</c:v>
                </c:pt>
                <c:pt idx="14">
                  <c:v>2010 (n=1454)</c:v>
                </c:pt>
                <c:pt idx="16">
                  <c:v>2015 (n=1269)</c:v>
                </c:pt>
                <c:pt idx="17">
                  <c:v>2013 (n=1196)</c:v>
                </c:pt>
                <c:pt idx="18">
                  <c:v>2010 (n=1481)</c:v>
                </c:pt>
                <c:pt idx="20">
                  <c:v>2015 (n=1237)</c:v>
                </c:pt>
                <c:pt idx="21">
                  <c:v>2013 (n=1189)</c:v>
                </c:pt>
                <c:pt idx="24">
                  <c:v>2015 (n=1253)</c:v>
                </c:pt>
                <c:pt idx="25">
                  <c:v>2013 (n=1191)</c:v>
                </c:pt>
                <c:pt idx="28">
                  <c:v>2015 (n=1257)</c:v>
                </c:pt>
                <c:pt idx="29">
                  <c:v>2013 (n=1195)</c:v>
                </c:pt>
              </c:strCache>
            </c:strRef>
          </c:cat>
          <c:val>
            <c:numRef>
              <c:f>'Ark1'!$G$2:$G$32</c:f>
              <c:numCache>
                <c:formatCode>0</c:formatCode>
                <c:ptCount val="31"/>
                <c:pt idx="0">
                  <c:v>56.758893280632407</c:v>
                </c:pt>
                <c:pt idx="1">
                  <c:v>57.382550335570478</c:v>
                </c:pt>
                <c:pt idx="2">
                  <c:v>55.243317340644282</c:v>
                </c:pt>
                <c:pt idx="4">
                  <c:v>52.791068580542259</c:v>
                </c:pt>
                <c:pt idx="5">
                  <c:v>52.449324324324323</c:v>
                </c:pt>
                <c:pt idx="6">
                  <c:v>57.377049180327866</c:v>
                </c:pt>
                <c:pt idx="8">
                  <c:v>48.964968152866234</c:v>
                </c:pt>
                <c:pt idx="9">
                  <c:v>48.571428571428555</c:v>
                </c:pt>
                <c:pt idx="10">
                  <c:v>55.532786885245905</c:v>
                </c:pt>
                <c:pt idx="12">
                  <c:v>42.394822006472495</c:v>
                </c:pt>
                <c:pt idx="13">
                  <c:v>42.194092827004219</c:v>
                </c:pt>
                <c:pt idx="14">
                  <c:v>50.825309491059151</c:v>
                </c:pt>
                <c:pt idx="16">
                  <c:v>58.234830575256098</c:v>
                </c:pt>
                <c:pt idx="17">
                  <c:v>59.030100334448171</c:v>
                </c:pt>
                <c:pt idx="18">
                  <c:v>63.875759621877108</c:v>
                </c:pt>
                <c:pt idx="20">
                  <c:v>39.369442198868228</c:v>
                </c:pt>
                <c:pt idx="21">
                  <c:v>37.846930193439867</c:v>
                </c:pt>
                <c:pt idx="24">
                  <c:v>38.068635275339183</c:v>
                </c:pt>
                <c:pt idx="25">
                  <c:v>37.531486146095716</c:v>
                </c:pt>
                <c:pt idx="28">
                  <c:v>48.36913285600636</c:v>
                </c:pt>
                <c:pt idx="29">
                  <c:v>48.702928870292901</c:v>
                </c:pt>
              </c:numCache>
            </c:numRef>
          </c:val>
        </c:ser>
        <c:ser>
          <c:idx val="5"/>
          <c:order val="5"/>
          <c:tx>
            <c:strRef>
              <c:f>'Ark1'!$H$1</c:f>
              <c:strCache>
                <c:ptCount val="1"/>
                <c:pt idx="0">
                  <c:v>Vet ikke/ Har ikke erfaring</c:v>
                </c:pt>
              </c:strCache>
            </c:strRef>
          </c:tx>
          <c:spPr>
            <a:solidFill>
              <a:srgbClr val="5F6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'Ark1'!$B$2:$B$32</c:f>
              <c:strCache>
                <c:ptCount val="30"/>
                <c:pt idx="0">
                  <c:v>2015 (n=1265)</c:v>
                </c:pt>
                <c:pt idx="1">
                  <c:v>2013 (n=1192)</c:v>
                </c:pt>
                <c:pt idx="2">
                  <c:v>2010 (n=1459)</c:v>
                </c:pt>
                <c:pt idx="4">
                  <c:v>2015 (n=1254)</c:v>
                </c:pt>
                <c:pt idx="5">
                  <c:v>2013 (n=1184)</c:v>
                </c:pt>
                <c:pt idx="6">
                  <c:v>2010 (n=1464)</c:v>
                </c:pt>
                <c:pt idx="8">
                  <c:v>2015 (n=1256)</c:v>
                </c:pt>
                <c:pt idx="9">
                  <c:v>2013 (n=1190)</c:v>
                </c:pt>
                <c:pt idx="10">
                  <c:v>2010 (n=1464)</c:v>
                </c:pt>
                <c:pt idx="12">
                  <c:v>2015 (n=1236)</c:v>
                </c:pt>
                <c:pt idx="13">
                  <c:v>2013 (n=1185)</c:v>
                </c:pt>
                <c:pt idx="14">
                  <c:v>2010 (n=1454)</c:v>
                </c:pt>
                <c:pt idx="16">
                  <c:v>2015 (n=1269)</c:v>
                </c:pt>
                <c:pt idx="17">
                  <c:v>2013 (n=1196)</c:v>
                </c:pt>
                <c:pt idx="18">
                  <c:v>2010 (n=1481)</c:v>
                </c:pt>
                <c:pt idx="20">
                  <c:v>2015 (n=1237)</c:v>
                </c:pt>
                <c:pt idx="21">
                  <c:v>2013 (n=1189)</c:v>
                </c:pt>
                <c:pt idx="24">
                  <c:v>2015 (n=1253)</c:v>
                </c:pt>
                <c:pt idx="25">
                  <c:v>2013 (n=1191)</c:v>
                </c:pt>
                <c:pt idx="28">
                  <c:v>2015 (n=1257)</c:v>
                </c:pt>
                <c:pt idx="29">
                  <c:v>2013 (n=1195)</c:v>
                </c:pt>
              </c:strCache>
            </c:strRef>
          </c:cat>
          <c:val>
            <c:numRef>
              <c:f>'Ark1'!$H$2:$H$32</c:f>
              <c:numCache>
                <c:formatCode>0</c:formatCode>
                <c:ptCount val="31"/>
                <c:pt idx="0">
                  <c:v>22.450592885375485</c:v>
                </c:pt>
                <c:pt idx="1">
                  <c:v>22.23154362416107</c:v>
                </c:pt>
                <c:pt idx="2">
                  <c:v>21.590130226182314</c:v>
                </c:pt>
                <c:pt idx="4">
                  <c:v>35.247208931419458</c:v>
                </c:pt>
                <c:pt idx="5">
                  <c:v>35.304054054054049</c:v>
                </c:pt>
                <c:pt idx="6">
                  <c:v>26.70765027322404</c:v>
                </c:pt>
                <c:pt idx="8">
                  <c:v>39.171974522292984</c:v>
                </c:pt>
                <c:pt idx="9">
                  <c:v>41.092436974789926</c:v>
                </c:pt>
                <c:pt idx="10">
                  <c:v>30.874316939890711</c:v>
                </c:pt>
                <c:pt idx="12">
                  <c:v>48.543689320388346</c:v>
                </c:pt>
                <c:pt idx="13">
                  <c:v>48.945147679324897</c:v>
                </c:pt>
                <c:pt idx="14">
                  <c:v>37.276478679504812</c:v>
                </c:pt>
                <c:pt idx="16">
                  <c:v>30.260047281323867</c:v>
                </c:pt>
                <c:pt idx="17">
                  <c:v>30.602006688963204</c:v>
                </c:pt>
                <c:pt idx="18">
                  <c:v>23.497636731937874</c:v>
                </c:pt>
                <c:pt idx="20">
                  <c:v>40.420371867421181</c:v>
                </c:pt>
                <c:pt idx="21">
                  <c:v>43.734230445752736</c:v>
                </c:pt>
                <c:pt idx="24">
                  <c:v>43.97446129289704</c:v>
                </c:pt>
                <c:pt idx="25">
                  <c:v>45.507976490344241</c:v>
                </c:pt>
                <c:pt idx="28">
                  <c:v>31.344470962609392</c:v>
                </c:pt>
                <c:pt idx="29">
                  <c:v>32.05020920502092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74357472"/>
        <c:axId val="274351592"/>
      </c:barChart>
      <c:catAx>
        <c:axId val="2743574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nb-NO"/>
          </a:p>
        </c:txPr>
        <c:crossAx val="274351592"/>
        <c:crosses val="autoZero"/>
        <c:auto val="1"/>
        <c:lblAlgn val="ctr"/>
        <c:lblOffset val="100"/>
        <c:noMultiLvlLbl val="0"/>
      </c:catAx>
      <c:valAx>
        <c:axId val="274351592"/>
        <c:scaling>
          <c:orientation val="minMax"/>
          <c:max val="100"/>
          <c:min val="0"/>
        </c:scaling>
        <c:delete val="0"/>
        <c:axPos val="t"/>
        <c:numFmt formatCode="0\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274357472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24888888888888891"/>
          <c:y val="0.93552534448818914"/>
          <c:w val="0.67851093613298352"/>
          <c:h val="6.447465551181103E-2"/>
        </c:manualLayout>
      </c:layout>
      <c:overlay val="0"/>
      <c:txPr>
        <a:bodyPr/>
        <a:lstStyle/>
        <a:p>
          <a:pPr>
            <a:defRPr sz="9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nb-NO" sz="1400" b="0" i="0" u="none" strike="noStrike" baseline="0" dirty="0" smtClean="0">
                <a:effectLst/>
              </a:rPr>
              <a:t>Hvor fornøyd eller misfornøyd er du med de følgende forholdene ved Den norske kirke? </a:t>
            </a:r>
            <a:r>
              <a:rPr lang="nb-NO" sz="1400" b="0" i="0" baseline="0" dirty="0" smtClean="0">
                <a:effectLst/>
              </a:rPr>
              <a:t>(skår 0-100)</a:t>
            </a:r>
            <a:endParaRPr lang="nb-NO" sz="1400" dirty="0" smtClean="0">
              <a:effectLst/>
            </a:endParaRPr>
          </a:p>
        </c:rich>
      </c:tx>
      <c:layout>
        <c:manualLayout>
          <c:xMode val="edge"/>
          <c:yMode val="edge"/>
          <c:x val="1.1206765820939051E-3"/>
          <c:y val="1.257253087526995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47093045958454871"/>
          <c:h val="0.69790317736739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Kirkens internettsider (n=388)</c:v>
                </c:pt>
                <c:pt idx="1">
                  <c:v>Muligheten til å bruke sosiale medier for å gi innspill eller kommentere tjenesten (Facebook, Twitter o.l.) (n=181)</c:v>
                </c:pt>
                <c:pt idx="2">
                  <c:v>Muligheten til selv å utføre oppgaver over internett (selvbetjeningsløsninger, sende søknader, registrere informasjon o.l.) (n=224)</c:v>
                </c:pt>
              </c:strCache>
            </c:strRef>
          </c:cat>
          <c:val>
            <c:numRef>
              <c:f>'Ark1'!$B$2:$B$4</c:f>
              <c:numCache>
                <c:formatCode>#,##0</c:formatCode>
                <c:ptCount val="3"/>
                <c:pt idx="0">
                  <c:v>69.759450171701005</c:v>
                </c:pt>
                <c:pt idx="1">
                  <c:v>65.653775322209924</c:v>
                </c:pt>
                <c:pt idx="2">
                  <c:v>66.592261904776819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5F6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Kirkens internettsider (n=388)</c:v>
                </c:pt>
                <c:pt idx="1">
                  <c:v>Muligheten til å bruke sosiale medier for å gi innspill eller kommentere tjenesten (Facebook, Twitter o.l.) (n=181)</c:v>
                </c:pt>
                <c:pt idx="2">
                  <c:v>Muligheten til selv å utføre oppgaver over internett (selvbetjeningsløsninger, sende søknader, registrere informasjon o.l.) (n=224)</c:v>
                </c:pt>
              </c:strCache>
            </c:strRef>
          </c:cat>
          <c:val>
            <c:numRef>
              <c:f>'Ark1'!$C$2:$C$4</c:f>
              <c:numCache>
                <c:formatCode>#,##0</c:formatCode>
                <c:ptCount val="3"/>
                <c:pt idx="0">
                  <c:v>71.628910463818698</c:v>
                </c:pt>
                <c:pt idx="1">
                  <c:v>65.960451977372884</c:v>
                </c:pt>
                <c:pt idx="2">
                  <c:v>66.999999999866702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C198C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'Ark1'!$A$2:$A$4</c:f>
              <c:strCache>
                <c:ptCount val="3"/>
                <c:pt idx="0">
                  <c:v>Kirkens internettsider (n=388)</c:v>
                </c:pt>
                <c:pt idx="1">
                  <c:v>Muligheten til å bruke sosiale medier for å gi innspill eller kommentere tjenesten (Facebook, Twitter o.l.) (n=181)</c:v>
                </c:pt>
                <c:pt idx="2">
                  <c:v>Muligheten til selv å utføre oppgaver over internett (selvbetjeningsløsninger, sende søknader, registrere informasjon o.l.) (n=224)</c:v>
                </c:pt>
              </c:strCache>
            </c:strRef>
          </c:cat>
          <c:val>
            <c:numRef>
              <c:f>'Ark1'!$D$2:$D$4</c:f>
              <c:numCache>
                <c:formatCode>General</c:formatCode>
                <c:ptCount val="3"/>
                <c:pt idx="0" formatCode="#,##0">
                  <c:v>68.61184792188331</c:v>
                </c:pt>
                <c:pt idx="2" formatCode="#,##0">
                  <c:v>63.878080414824844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61780024"/>
        <c:axId val="361781592"/>
      </c:barChart>
      <c:catAx>
        <c:axId val="3617800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361781592"/>
        <c:crosses val="autoZero"/>
        <c:auto val="1"/>
        <c:lblAlgn val="ctr"/>
        <c:lblOffset val="100"/>
        <c:noMultiLvlLbl val="0"/>
      </c:catAx>
      <c:valAx>
        <c:axId val="361781592"/>
        <c:scaling>
          <c:orientation val="minMax"/>
          <c:max val="100"/>
          <c:min val="0"/>
        </c:scaling>
        <c:delete val="0"/>
        <c:axPos val="t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361780024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49333333333333335"/>
          <c:y val="0.9251086778215224"/>
          <c:w val="0.40349582968795578"/>
          <c:h val="7.4891338582677172E-2"/>
        </c:manualLayout>
      </c:layout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400" b="0">
                <a:solidFill>
                  <a:srgbClr val="333333"/>
                </a:solidFill>
              </a:defRPr>
            </a:pPr>
            <a:r>
              <a:rPr lang="nb-NO" sz="1400" b="0" i="0" u="none" strike="noStrike" baseline="0" dirty="0" smtClean="0">
                <a:effectLst/>
              </a:rPr>
              <a:t>Hvor fornøyd eller misfornøyd er du med de følgende forholdene ved Den norske kirke? </a:t>
            </a:r>
            <a:r>
              <a:rPr lang="nb-NO" sz="1400" b="0" dirty="0" smtClean="0">
                <a:solidFill>
                  <a:srgbClr val="333333"/>
                </a:solidFill>
              </a:rPr>
              <a:t>(frekvensfordeling i prosent)</a:t>
            </a:r>
            <a:endParaRPr lang="nb-NO" sz="1400" b="0" dirty="0">
              <a:solidFill>
                <a:srgbClr val="333333"/>
              </a:solidFill>
            </a:endParaRPr>
          </a:p>
        </c:rich>
      </c:tx>
      <c:layout>
        <c:manualLayout>
          <c:xMode val="edge"/>
          <c:yMode val="edge"/>
          <c:x val="1.1206765820939051E-3"/>
          <c:y val="1.257176837270341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36574523184601926"/>
          <c:h val="0.734351829068241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'Ark1'!$C$14</c:f>
              <c:strCache>
                <c:ptCount val="1"/>
                <c:pt idx="0">
                  <c:v>-3 til -2 Svært misfornøyd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'Ark1'!$B$15:$B$25</c:f>
              <c:strCache>
                <c:ptCount val="11"/>
                <c:pt idx="0">
                  <c:v>2015 (n=1240)</c:v>
                </c:pt>
                <c:pt idx="1">
                  <c:v>2013 (n=1177)</c:v>
                </c:pt>
                <c:pt idx="2">
                  <c:v>2010 (n=1455)</c:v>
                </c:pt>
                <c:pt idx="4">
                  <c:v>2015 (n=1263)</c:v>
                </c:pt>
                <c:pt idx="5">
                  <c:v>2013 (n=1183)</c:v>
                </c:pt>
                <c:pt idx="8">
                  <c:v>2015 (n=1268)</c:v>
                </c:pt>
                <c:pt idx="9">
                  <c:v>2013 (n=1184)</c:v>
                </c:pt>
                <c:pt idx="10">
                  <c:v>2010 (n=1460)</c:v>
                </c:pt>
              </c:strCache>
            </c:strRef>
          </c:cat>
          <c:val>
            <c:numRef>
              <c:f>'Ark1'!$C$15:$C$25</c:f>
              <c:numCache>
                <c:formatCode>0</c:formatCode>
                <c:ptCount val="11"/>
                <c:pt idx="0">
                  <c:v>1.2096774193548385</c:v>
                </c:pt>
                <c:pt idx="1">
                  <c:v>0.76465590484282087</c:v>
                </c:pt>
                <c:pt idx="2">
                  <c:v>1.1683848797250862</c:v>
                </c:pt>
                <c:pt idx="4">
                  <c:v>1.0292953285827395</c:v>
                </c:pt>
                <c:pt idx="5">
                  <c:v>0.84530853761622993</c:v>
                </c:pt>
                <c:pt idx="8">
                  <c:v>1.7350157728706626</c:v>
                </c:pt>
                <c:pt idx="9">
                  <c:v>0.92905405405405428</c:v>
                </c:pt>
                <c:pt idx="10">
                  <c:v>1.2328767123287672</c:v>
                </c:pt>
              </c:numCache>
            </c:numRef>
          </c:val>
        </c:ser>
        <c:ser>
          <c:idx val="1"/>
          <c:order val="1"/>
          <c:tx>
            <c:strRef>
              <c:f>'Ark1'!$D$14</c:f>
              <c:strCache>
                <c:ptCount val="1"/>
                <c:pt idx="0">
                  <c:v>-1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'Ark1'!$B$15:$B$25</c:f>
              <c:strCache>
                <c:ptCount val="11"/>
                <c:pt idx="0">
                  <c:v>2015 (n=1240)</c:v>
                </c:pt>
                <c:pt idx="1">
                  <c:v>2013 (n=1177)</c:v>
                </c:pt>
                <c:pt idx="2">
                  <c:v>2010 (n=1455)</c:v>
                </c:pt>
                <c:pt idx="4">
                  <c:v>2015 (n=1263)</c:v>
                </c:pt>
                <c:pt idx="5">
                  <c:v>2013 (n=1183)</c:v>
                </c:pt>
                <c:pt idx="8">
                  <c:v>2015 (n=1268)</c:v>
                </c:pt>
                <c:pt idx="9">
                  <c:v>2013 (n=1184)</c:v>
                </c:pt>
                <c:pt idx="10">
                  <c:v>2010 (n=1460)</c:v>
                </c:pt>
              </c:strCache>
            </c:strRef>
          </c:cat>
          <c:val>
            <c:numRef>
              <c:f>'Ark1'!$D$15:$D$25</c:f>
              <c:numCache>
                <c:formatCode>0</c:formatCode>
                <c:ptCount val="11"/>
                <c:pt idx="0">
                  <c:v>1.9354838709677422</c:v>
                </c:pt>
                <c:pt idx="1">
                  <c:v>0.93457943925233644</c:v>
                </c:pt>
                <c:pt idx="2">
                  <c:v>1.3058419243986257</c:v>
                </c:pt>
                <c:pt idx="4">
                  <c:v>1.1084718923198731</c:v>
                </c:pt>
                <c:pt idx="5">
                  <c:v>0.25359256128486907</c:v>
                </c:pt>
                <c:pt idx="8">
                  <c:v>0.70977917981072569</c:v>
                </c:pt>
                <c:pt idx="9">
                  <c:v>0.50675675675675669</c:v>
                </c:pt>
                <c:pt idx="10">
                  <c:v>0.54794520547945214</c:v>
                </c:pt>
              </c:numCache>
            </c:numRef>
          </c:val>
        </c:ser>
        <c:ser>
          <c:idx val="2"/>
          <c:order val="2"/>
          <c:tx>
            <c:strRef>
              <c:f>'Ark1'!$E$14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'Ark1'!$B$15:$B$25</c:f>
              <c:strCache>
                <c:ptCount val="11"/>
                <c:pt idx="0">
                  <c:v>2015 (n=1240)</c:v>
                </c:pt>
                <c:pt idx="1">
                  <c:v>2013 (n=1177)</c:v>
                </c:pt>
                <c:pt idx="2">
                  <c:v>2010 (n=1455)</c:v>
                </c:pt>
                <c:pt idx="4">
                  <c:v>2015 (n=1263)</c:v>
                </c:pt>
                <c:pt idx="5">
                  <c:v>2013 (n=1183)</c:v>
                </c:pt>
                <c:pt idx="8">
                  <c:v>2015 (n=1268)</c:v>
                </c:pt>
                <c:pt idx="9">
                  <c:v>2013 (n=1184)</c:v>
                </c:pt>
                <c:pt idx="10">
                  <c:v>2010 (n=1460)</c:v>
                </c:pt>
              </c:strCache>
            </c:strRef>
          </c:cat>
          <c:val>
            <c:numRef>
              <c:f>'Ark1'!$E$15:$E$25</c:f>
              <c:numCache>
                <c:formatCode>0</c:formatCode>
                <c:ptCount val="11"/>
                <c:pt idx="0">
                  <c:v>4.919354838709677</c:v>
                </c:pt>
                <c:pt idx="1">
                  <c:v>4.248088360237892</c:v>
                </c:pt>
                <c:pt idx="2">
                  <c:v>6.1855670103092786</c:v>
                </c:pt>
                <c:pt idx="4">
                  <c:v>2.9295328582739515</c:v>
                </c:pt>
                <c:pt idx="5">
                  <c:v>2.6204564666103134</c:v>
                </c:pt>
                <c:pt idx="8">
                  <c:v>3.3123028391167182</c:v>
                </c:pt>
                <c:pt idx="9">
                  <c:v>3.125</c:v>
                </c:pt>
                <c:pt idx="10">
                  <c:v>6.095890410958904</c:v>
                </c:pt>
              </c:numCache>
            </c:numRef>
          </c:val>
        </c:ser>
        <c:ser>
          <c:idx val="3"/>
          <c:order val="3"/>
          <c:tx>
            <c:strRef>
              <c:f>'Ark1'!$F$14</c:f>
              <c:strCache>
                <c:ptCount val="1"/>
                <c:pt idx="0">
                  <c:v>+1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'Ark1'!$B$15:$B$25</c:f>
              <c:strCache>
                <c:ptCount val="11"/>
                <c:pt idx="0">
                  <c:v>2015 (n=1240)</c:v>
                </c:pt>
                <c:pt idx="1">
                  <c:v>2013 (n=1177)</c:v>
                </c:pt>
                <c:pt idx="2">
                  <c:v>2010 (n=1455)</c:v>
                </c:pt>
                <c:pt idx="4">
                  <c:v>2015 (n=1263)</c:v>
                </c:pt>
                <c:pt idx="5">
                  <c:v>2013 (n=1183)</c:v>
                </c:pt>
                <c:pt idx="8">
                  <c:v>2015 (n=1268)</c:v>
                </c:pt>
                <c:pt idx="9">
                  <c:v>2013 (n=1184)</c:v>
                </c:pt>
                <c:pt idx="10">
                  <c:v>2010 (n=1460)</c:v>
                </c:pt>
              </c:strCache>
            </c:strRef>
          </c:cat>
          <c:val>
            <c:numRef>
              <c:f>'Ark1'!$F$15:$F$25</c:f>
              <c:numCache>
                <c:formatCode>0</c:formatCode>
                <c:ptCount val="11"/>
                <c:pt idx="0">
                  <c:v>9.2741935483870961</c:v>
                </c:pt>
                <c:pt idx="1">
                  <c:v>8.0713678844519947</c:v>
                </c:pt>
                <c:pt idx="2">
                  <c:v>5.6357388316151207</c:v>
                </c:pt>
                <c:pt idx="4">
                  <c:v>3.642121931908155</c:v>
                </c:pt>
                <c:pt idx="5">
                  <c:v>2.197802197802198</c:v>
                </c:pt>
                <c:pt idx="8">
                  <c:v>4.3375394321766558</c:v>
                </c:pt>
                <c:pt idx="9">
                  <c:v>2.7027027027027031</c:v>
                </c:pt>
                <c:pt idx="10">
                  <c:v>3.2191780821917808</c:v>
                </c:pt>
              </c:numCache>
            </c:numRef>
          </c:val>
        </c:ser>
        <c:ser>
          <c:idx val="4"/>
          <c:order val="4"/>
          <c:tx>
            <c:strRef>
              <c:f>'Ark1'!$G$14</c:f>
              <c:strCache>
                <c:ptCount val="1"/>
                <c:pt idx="0">
                  <c:v>+2 til +3 Svært fornøyd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'Ark1'!$B$15:$B$25</c:f>
              <c:strCache>
                <c:ptCount val="11"/>
                <c:pt idx="0">
                  <c:v>2015 (n=1240)</c:v>
                </c:pt>
                <c:pt idx="1">
                  <c:v>2013 (n=1177)</c:v>
                </c:pt>
                <c:pt idx="2">
                  <c:v>2010 (n=1455)</c:v>
                </c:pt>
                <c:pt idx="4">
                  <c:v>2015 (n=1263)</c:v>
                </c:pt>
                <c:pt idx="5">
                  <c:v>2013 (n=1183)</c:v>
                </c:pt>
                <c:pt idx="8">
                  <c:v>2015 (n=1268)</c:v>
                </c:pt>
                <c:pt idx="9">
                  <c:v>2013 (n=1184)</c:v>
                </c:pt>
                <c:pt idx="10">
                  <c:v>2010 (n=1460)</c:v>
                </c:pt>
              </c:strCache>
            </c:strRef>
          </c:cat>
          <c:val>
            <c:numRef>
              <c:f>'Ark1'!$G$15:$G$25</c:f>
              <c:numCache>
                <c:formatCode>0</c:formatCode>
                <c:ptCount val="11"/>
                <c:pt idx="0">
                  <c:v>13.95161290322581</c:v>
                </c:pt>
                <c:pt idx="1">
                  <c:v>12.234494477485132</c:v>
                </c:pt>
                <c:pt idx="2">
                  <c:v>11.615120274914089</c:v>
                </c:pt>
                <c:pt idx="4">
                  <c:v>5.6215360253364981</c:v>
                </c:pt>
                <c:pt idx="5">
                  <c:v>4.0574809805579015</c:v>
                </c:pt>
                <c:pt idx="8">
                  <c:v>7.5709779179810726</c:v>
                </c:pt>
                <c:pt idx="9">
                  <c:v>5.4054054054054053</c:v>
                </c:pt>
                <c:pt idx="10">
                  <c:v>6.506849315068493</c:v>
                </c:pt>
              </c:numCache>
            </c:numRef>
          </c:val>
        </c:ser>
        <c:ser>
          <c:idx val="5"/>
          <c:order val="5"/>
          <c:tx>
            <c:strRef>
              <c:f>'Ark1'!$H$14</c:f>
              <c:strCache>
                <c:ptCount val="1"/>
                <c:pt idx="0">
                  <c:v>Vet ikke/ Har ikke erfaring</c:v>
                </c:pt>
              </c:strCache>
            </c:strRef>
          </c:tx>
          <c:spPr>
            <a:solidFill>
              <a:srgbClr val="5F6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'Ark1'!$B$15:$B$25</c:f>
              <c:strCache>
                <c:ptCount val="11"/>
                <c:pt idx="0">
                  <c:v>2015 (n=1240)</c:v>
                </c:pt>
                <c:pt idx="1">
                  <c:v>2013 (n=1177)</c:v>
                </c:pt>
                <c:pt idx="2">
                  <c:v>2010 (n=1455)</c:v>
                </c:pt>
                <c:pt idx="4">
                  <c:v>2015 (n=1263)</c:v>
                </c:pt>
                <c:pt idx="5">
                  <c:v>2013 (n=1183)</c:v>
                </c:pt>
                <c:pt idx="8">
                  <c:v>2015 (n=1268)</c:v>
                </c:pt>
                <c:pt idx="9">
                  <c:v>2013 (n=1184)</c:v>
                </c:pt>
                <c:pt idx="10">
                  <c:v>2010 (n=1460)</c:v>
                </c:pt>
              </c:strCache>
            </c:strRef>
          </c:cat>
          <c:val>
            <c:numRef>
              <c:f>'Ark1'!$H$15:$H$25</c:f>
              <c:numCache>
                <c:formatCode>0</c:formatCode>
                <c:ptCount val="11"/>
                <c:pt idx="0">
                  <c:v>68.709677419354819</c:v>
                </c:pt>
                <c:pt idx="1">
                  <c:v>73.746813933729811</c:v>
                </c:pt>
                <c:pt idx="2">
                  <c:v>74.089347079037793</c:v>
                </c:pt>
                <c:pt idx="4">
                  <c:v>85.669041963578778</c:v>
                </c:pt>
                <c:pt idx="5">
                  <c:v>90.025359256128468</c:v>
                </c:pt>
                <c:pt idx="8">
                  <c:v>82.334384858044146</c:v>
                </c:pt>
                <c:pt idx="9">
                  <c:v>87.331081081081081</c:v>
                </c:pt>
                <c:pt idx="10">
                  <c:v>82.39726027397262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62047240"/>
        <c:axId val="362046064"/>
      </c:barChart>
      <c:catAx>
        <c:axId val="3620472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362046064"/>
        <c:crosses val="autoZero"/>
        <c:auto val="1"/>
        <c:lblAlgn val="ctr"/>
        <c:lblOffset val="100"/>
        <c:noMultiLvlLbl val="0"/>
      </c:catAx>
      <c:valAx>
        <c:axId val="362046064"/>
        <c:scaling>
          <c:orientation val="minMax"/>
          <c:max val="100"/>
          <c:min val="0"/>
        </c:scaling>
        <c:delete val="0"/>
        <c:axPos val="t"/>
        <c:numFmt formatCode="0\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362047240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2622222222222223"/>
          <c:y val="0.93552534448818914"/>
          <c:w val="0.6651776027996501"/>
          <c:h val="6.447465551181103E-2"/>
        </c:manualLayout>
      </c:layout>
      <c:overlay val="0"/>
      <c:txPr>
        <a:bodyPr/>
        <a:lstStyle/>
        <a:p>
          <a:pPr>
            <a:defRPr sz="9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nb-NO" sz="1400" b="0" i="0" baseline="0" dirty="0" smtClean="0">
                <a:effectLst/>
              </a:rPr>
              <a:t>Hvor lett eller vanskelig mener du det er å gjøre følgende? (skår 0-100)</a:t>
            </a:r>
            <a:endParaRPr lang="nb-NO" sz="1400" dirty="0" smtClean="0">
              <a:effectLst/>
            </a:endParaRPr>
          </a:p>
        </c:rich>
      </c:tx>
      <c:layout>
        <c:manualLayout>
          <c:xMode val="edge"/>
          <c:yMode val="edge"/>
          <c:x val="1.1206765820939051E-3"/>
          <c:y val="1.257253087526995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47093045958454871"/>
          <c:h val="0.69790317736739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'Ark1'!$A$2:$A$3</c:f>
              <c:strCache>
                <c:ptCount val="2"/>
                <c:pt idx="0">
                  <c:v>Å finne fram til informasjon om kirken (åpningstider, kontaktinformasjon o.l.) (n=823)</c:v>
                </c:pt>
                <c:pt idx="1">
                  <c:v>Å finne informasjon om kirkens tilbud på kirkens internettsider (n=525)</c:v>
                </c:pt>
              </c:strCache>
            </c:strRef>
          </c:cat>
          <c:val>
            <c:numRef>
              <c:f>'Ark1'!$B$2:$B$3</c:f>
              <c:numCache>
                <c:formatCode>#,##0</c:formatCode>
                <c:ptCount val="2"/>
                <c:pt idx="0">
                  <c:v>79.060348318651293</c:v>
                </c:pt>
                <c:pt idx="1">
                  <c:v>75.968253967733304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5F6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'Ark1'!$A$2:$A$3</c:f>
              <c:strCache>
                <c:ptCount val="2"/>
                <c:pt idx="0">
                  <c:v>Å finne fram til informasjon om kirken (åpningstider, kontaktinformasjon o.l.) (n=823)</c:v>
                </c:pt>
                <c:pt idx="1">
                  <c:v>Å finne informasjon om kirkens tilbud på kirkens internettsider (n=525)</c:v>
                </c:pt>
              </c:strCache>
            </c:strRef>
          </c:cat>
          <c:val>
            <c:numRef>
              <c:f>'Ark1'!$C$2:$C$3</c:f>
              <c:numCache>
                <c:formatCode>#,##0</c:formatCode>
                <c:ptCount val="2"/>
                <c:pt idx="0">
                  <c:v>79.396511079151352</c:v>
                </c:pt>
                <c:pt idx="1">
                  <c:v>76.836158191767566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C198C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'Ark1'!$A$2:$A$3</c:f>
              <c:strCache>
                <c:ptCount val="2"/>
                <c:pt idx="0">
                  <c:v>Å finne fram til informasjon om kirken (åpningstider, kontaktinformasjon o.l.) (n=823)</c:v>
                </c:pt>
                <c:pt idx="1">
                  <c:v>Å finne informasjon om kirkens tilbud på kirkens internettsider (n=525)</c:v>
                </c:pt>
              </c:strCache>
            </c:strRef>
          </c:cat>
          <c:val>
            <c:numRef>
              <c:f>'Ark1'!$D$2:$D$3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62050376"/>
        <c:axId val="362048808"/>
      </c:barChart>
      <c:catAx>
        <c:axId val="36205037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362048808"/>
        <c:crosses val="autoZero"/>
        <c:auto val="1"/>
        <c:lblAlgn val="ctr"/>
        <c:lblOffset val="100"/>
        <c:noMultiLvlLbl val="0"/>
      </c:catAx>
      <c:valAx>
        <c:axId val="362048808"/>
        <c:scaling>
          <c:orientation val="minMax"/>
          <c:max val="100"/>
          <c:min val="0"/>
        </c:scaling>
        <c:delete val="0"/>
        <c:axPos val="t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362050376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49333333333333335"/>
          <c:y val="0.9251086778215224"/>
          <c:w val="0.40349582968795578"/>
          <c:h val="7.4891338582677172E-2"/>
        </c:manualLayout>
      </c:layout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400" b="0">
                <a:solidFill>
                  <a:srgbClr val="333333"/>
                </a:solidFill>
              </a:defRPr>
            </a:pPr>
            <a:r>
              <a:rPr lang="nb-NO" sz="1400" b="0" dirty="0" smtClean="0">
                <a:solidFill>
                  <a:srgbClr val="333333"/>
                </a:solidFill>
              </a:rPr>
              <a:t>Hvor lett eller vanskelig mener du det er å gjøre følgende? (frekvensfordeling i prosent)</a:t>
            </a:r>
            <a:endParaRPr lang="nb-NO" sz="1400" b="0" dirty="0">
              <a:solidFill>
                <a:srgbClr val="333333"/>
              </a:solidFill>
            </a:endParaRPr>
          </a:p>
        </c:rich>
      </c:tx>
      <c:layout>
        <c:manualLayout>
          <c:xMode val="edge"/>
          <c:yMode val="edge"/>
          <c:x val="1.1206765820939051E-3"/>
          <c:y val="1.257176837270341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36574523184601926"/>
          <c:h val="0.734351829068241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'Ark1'!$C$1</c:f>
              <c:strCache>
                <c:ptCount val="1"/>
                <c:pt idx="0">
                  <c:v>-3 til -2 Svært vanskelig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'Ark1'!$B$2:$B$8</c:f>
              <c:strCache>
                <c:ptCount val="6"/>
                <c:pt idx="0">
                  <c:v>2015 (n=1285)</c:v>
                </c:pt>
                <c:pt idx="1">
                  <c:v>2013 (n=1198)</c:v>
                </c:pt>
                <c:pt idx="4">
                  <c:v>2015 (n=1275)</c:v>
                </c:pt>
                <c:pt idx="5">
                  <c:v>2013 (n=1189)</c:v>
                </c:pt>
              </c:strCache>
            </c:strRef>
          </c:cat>
          <c:val>
            <c:numRef>
              <c:f>'Ark1'!$C$2:$C$8</c:f>
              <c:numCache>
                <c:formatCode>0</c:formatCode>
                <c:ptCount val="7"/>
                <c:pt idx="0">
                  <c:v>1.0894941634241242</c:v>
                </c:pt>
                <c:pt idx="1">
                  <c:v>1.0851419031719536</c:v>
                </c:pt>
                <c:pt idx="4">
                  <c:v>1.4117647058823524</c:v>
                </c:pt>
                <c:pt idx="5">
                  <c:v>0.67283431455004228</c:v>
                </c:pt>
              </c:numCache>
            </c:numRef>
          </c:val>
        </c:ser>
        <c:ser>
          <c:idx val="1"/>
          <c:order val="1"/>
          <c:tx>
            <c:strRef>
              <c:f>'Ark1'!$D$1</c:f>
              <c:strCache>
                <c:ptCount val="1"/>
                <c:pt idx="0">
                  <c:v>-1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'Ark1'!$B$2:$B$8</c:f>
              <c:strCache>
                <c:ptCount val="6"/>
                <c:pt idx="0">
                  <c:v>2015 (n=1285)</c:v>
                </c:pt>
                <c:pt idx="1">
                  <c:v>2013 (n=1198)</c:v>
                </c:pt>
                <c:pt idx="4">
                  <c:v>2015 (n=1275)</c:v>
                </c:pt>
                <c:pt idx="5">
                  <c:v>2013 (n=1189)</c:v>
                </c:pt>
              </c:strCache>
            </c:strRef>
          </c:cat>
          <c:val>
            <c:numRef>
              <c:f>'Ark1'!$D$2:$D$8</c:f>
              <c:numCache>
                <c:formatCode>0</c:formatCode>
                <c:ptCount val="7"/>
                <c:pt idx="0">
                  <c:v>1.9455252918287937</c:v>
                </c:pt>
                <c:pt idx="1">
                  <c:v>1.2520868113522541</c:v>
                </c:pt>
                <c:pt idx="4">
                  <c:v>1.8039215686274508</c:v>
                </c:pt>
                <c:pt idx="5">
                  <c:v>0.67283431455004228</c:v>
                </c:pt>
              </c:numCache>
            </c:numRef>
          </c:val>
        </c:ser>
        <c:ser>
          <c:idx val="2"/>
          <c:order val="2"/>
          <c:tx>
            <c:strRef>
              <c:f>'Ark1'!$E$1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'Ark1'!$B$2:$B$8</c:f>
              <c:strCache>
                <c:ptCount val="6"/>
                <c:pt idx="0">
                  <c:v>2015 (n=1285)</c:v>
                </c:pt>
                <c:pt idx="1">
                  <c:v>2013 (n=1198)</c:v>
                </c:pt>
                <c:pt idx="4">
                  <c:v>2015 (n=1275)</c:v>
                </c:pt>
                <c:pt idx="5">
                  <c:v>2013 (n=1189)</c:v>
                </c:pt>
              </c:strCache>
            </c:strRef>
          </c:cat>
          <c:val>
            <c:numRef>
              <c:f>'Ark1'!$E$2:$E$8</c:f>
              <c:numCache>
                <c:formatCode>0</c:formatCode>
                <c:ptCount val="7"/>
                <c:pt idx="0">
                  <c:v>5.3696498054474704</c:v>
                </c:pt>
                <c:pt idx="1">
                  <c:v>6.7612687813021726</c:v>
                </c:pt>
                <c:pt idx="4">
                  <c:v>4.6274509803921564</c:v>
                </c:pt>
                <c:pt idx="5">
                  <c:v>5.046257359125315</c:v>
                </c:pt>
              </c:numCache>
            </c:numRef>
          </c:val>
        </c:ser>
        <c:ser>
          <c:idx val="3"/>
          <c:order val="3"/>
          <c:tx>
            <c:strRef>
              <c:f>'Ark1'!$F$1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'Ark1'!$B$2:$B$8</c:f>
              <c:strCache>
                <c:ptCount val="6"/>
                <c:pt idx="0">
                  <c:v>2015 (n=1285)</c:v>
                </c:pt>
                <c:pt idx="1">
                  <c:v>2013 (n=1198)</c:v>
                </c:pt>
                <c:pt idx="4">
                  <c:v>2015 (n=1275)</c:v>
                </c:pt>
                <c:pt idx="5">
                  <c:v>2013 (n=1189)</c:v>
                </c:pt>
              </c:strCache>
            </c:strRef>
          </c:cat>
          <c:val>
            <c:numRef>
              <c:f>'Ark1'!$F$2:$F$8</c:f>
              <c:numCache>
                <c:formatCode>0</c:formatCode>
                <c:ptCount val="7"/>
                <c:pt idx="0">
                  <c:v>14.085603112840468</c:v>
                </c:pt>
                <c:pt idx="1">
                  <c:v>11.018363939899832</c:v>
                </c:pt>
                <c:pt idx="4">
                  <c:v>8.392156862745102</c:v>
                </c:pt>
                <c:pt idx="5">
                  <c:v>7.9058031959629957</c:v>
                </c:pt>
              </c:numCache>
            </c:numRef>
          </c:val>
        </c:ser>
        <c:ser>
          <c:idx val="4"/>
          <c:order val="4"/>
          <c:tx>
            <c:strRef>
              <c:f>'Ark1'!$G$1</c:f>
              <c:strCache>
                <c:ptCount val="1"/>
                <c:pt idx="0">
                  <c:v>+2 til +3 Svært lett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'Ark1'!$B$2:$B$8</c:f>
              <c:strCache>
                <c:ptCount val="6"/>
                <c:pt idx="0">
                  <c:v>2015 (n=1285)</c:v>
                </c:pt>
                <c:pt idx="1">
                  <c:v>2013 (n=1198)</c:v>
                </c:pt>
                <c:pt idx="4">
                  <c:v>2015 (n=1275)</c:v>
                </c:pt>
                <c:pt idx="5">
                  <c:v>2013 (n=1189)</c:v>
                </c:pt>
              </c:strCache>
            </c:strRef>
          </c:cat>
          <c:val>
            <c:numRef>
              <c:f>'Ark1'!$G$2:$G$8</c:f>
              <c:numCache>
                <c:formatCode>0</c:formatCode>
                <c:ptCount val="7"/>
                <c:pt idx="0">
                  <c:v>41.556420233463022</c:v>
                </c:pt>
                <c:pt idx="1">
                  <c:v>38.898163606010016</c:v>
                </c:pt>
                <c:pt idx="4">
                  <c:v>24.941176470588232</c:v>
                </c:pt>
                <c:pt idx="5">
                  <c:v>20.437342304457527</c:v>
                </c:pt>
              </c:numCache>
            </c:numRef>
          </c:val>
        </c:ser>
        <c:ser>
          <c:idx val="5"/>
          <c:order val="5"/>
          <c:tx>
            <c:strRef>
              <c:f>'Ark1'!$H$1</c:f>
              <c:strCache>
                <c:ptCount val="1"/>
                <c:pt idx="0">
                  <c:v>Vet ikke/ Har ikke erfaring</c:v>
                </c:pt>
              </c:strCache>
            </c:strRef>
          </c:tx>
          <c:spPr>
            <a:solidFill>
              <a:srgbClr val="5F6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'Ark1'!$B$2:$B$8</c:f>
              <c:strCache>
                <c:ptCount val="6"/>
                <c:pt idx="0">
                  <c:v>2015 (n=1285)</c:v>
                </c:pt>
                <c:pt idx="1">
                  <c:v>2013 (n=1198)</c:v>
                </c:pt>
                <c:pt idx="4">
                  <c:v>2015 (n=1275)</c:v>
                </c:pt>
                <c:pt idx="5">
                  <c:v>2013 (n=1189)</c:v>
                </c:pt>
              </c:strCache>
            </c:strRef>
          </c:cat>
          <c:val>
            <c:numRef>
              <c:f>'Ark1'!$H$2:$H$8</c:f>
              <c:numCache>
                <c:formatCode>0</c:formatCode>
                <c:ptCount val="7"/>
                <c:pt idx="0">
                  <c:v>35.953307392996102</c:v>
                </c:pt>
                <c:pt idx="1">
                  <c:v>40.984974958263763</c:v>
                </c:pt>
                <c:pt idx="4">
                  <c:v>58.823529411764696</c:v>
                </c:pt>
                <c:pt idx="5">
                  <c:v>65.264928511354086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62049200"/>
        <c:axId val="362049984"/>
      </c:barChart>
      <c:catAx>
        <c:axId val="3620492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362049984"/>
        <c:crosses val="autoZero"/>
        <c:auto val="1"/>
        <c:lblAlgn val="ctr"/>
        <c:lblOffset val="100"/>
        <c:noMultiLvlLbl val="0"/>
      </c:catAx>
      <c:valAx>
        <c:axId val="362049984"/>
        <c:scaling>
          <c:orientation val="minMax"/>
          <c:max val="100"/>
          <c:min val="0"/>
        </c:scaling>
        <c:delete val="0"/>
        <c:axPos val="t"/>
        <c:numFmt formatCode="0\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362049200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32592592592592606"/>
          <c:y val="0.93552534448818914"/>
          <c:w val="0.60147389909594628"/>
          <c:h val="6.447465551181103E-2"/>
        </c:manualLayout>
      </c:layout>
      <c:overlay val="0"/>
      <c:txPr>
        <a:bodyPr/>
        <a:lstStyle/>
        <a:p>
          <a:pPr>
            <a:defRPr sz="9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nb-NO" sz="1400" b="0" i="0" baseline="0" dirty="0" smtClean="0">
                <a:effectLst/>
              </a:rPr>
              <a:t>Hvor lett eller vanskelig mener du det er å gjøre følgende? (skår 0-100)</a:t>
            </a:r>
            <a:endParaRPr lang="nb-NO" sz="1400" dirty="0" smtClean="0">
              <a:effectLst/>
            </a:endParaRPr>
          </a:p>
        </c:rich>
      </c:tx>
      <c:layout>
        <c:manualLayout>
          <c:xMode val="edge"/>
          <c:yMode val="edge"/>
          <c:x val="1.1206765820939051E-3"/>
          <c:y val="1.257253087526995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47093045958454871"/>
          <c:h val="0.69790317736739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'Ark1'!$A$2:$A$3</c:f>
              <c:strCache>
                <c:ptCount val="2"/>
                <c:pt idx="0">
                  <c:v>Å finne informasjon om deg/dine forhold knyttet til kirken på internett (n=297)</c:v>
                </c:pt>
                <c:pt idx="1">
                  <c:v>Å finne fram til veiledende informasjon om dåp, konfirmasjon osv. (n=496)</c:v>
                </c:pt>
              </c:strCache>
            </c:strRef>
          </c:cat>
          <c:val>
            <c:numRef>
              <c:f>'Ark1'!$B$2:$B$3</c:f>
              <c:numCache>
                <c:formatCode>#,##0</c:formatCode>
                <c:ptCount val="2"/>
                <c:pt idx="0">
                  <c:v>66.442199775016761</c:v>
                </c:pt>
                <c:pt idx="1">
                  <c:v>76.108870967258085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5F6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'Ark1'!$A$2:$A$3</c:f>
              <c:strCache>
                <c:ptCount val="2"/>
                <c:pt idx="0">
                  <c:v>Å finne informasjon om deg/dine forhold knyttet til kirken på internett (n=297)</c:v>
                </c:pt>
                <c:pt idx="1">
                  <c:v>Å finne fram til veiledende informasjon om dåp, konfirmasjon osv. (n=496)</c:v>
                </c:pt>
              </c:strCache>
            </c:strRef>
          </c:cat>
          <c:val>
            <c:numRef>
              <c:f>'Ark1'!$C$2:$C$3</c:f>
              <c:numCache>
                <c:formatCode>#,##0</c:formatCode>
                <c:ptCount val="2"/>
                <c:pt idx="0">
                  <c:v>66.955266955108257</c:v>
                </c:pt>
                <c:pt idx="1">
                  <c:v>77.503736920403668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C198C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'Ark1'!$A$2:$A$3</c:f>
              <c:strCache>
                <c:ptCount val="2"/>
                <c:pt idx="0">
                  <c:v>Å finne informasjon om deg/dine forhold knyttet til kirken på internett (n=297)</c:v>
                </c:pt>
                <c:pt idx="1">
                  <c:v>Å finne fram til veiledende informasjon om dåp, konfirmasjon osv. (n=496)</c:v>
                </c:pt>
              </c:strCache>
            </c:strRef>
          </c:cat>
          <c:val>
            <c:numRef>
              <c:f>'Ark1'!$D$2:$D$3</c:f>
              <c:numCache>
                <c:formatCode>#,##0</c:formatCode>
                <c:ptCount val="2"/>
                <c:pt idx="1">
                  <c:v>76.20558375595175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62051944"/>
        <c:axId val="362045280"/>
      </c:barChart>
      <c:catAx>
        <c:axId val="36205194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362045280"/>
        <c:crosses val="autoZero"/>
        <c:auto val="1"/>
        <c:lblAlgn val="ctr"/>
        <c:lblOffset val="100"/>
        <c:noMultiLvlLbl val="0"/>
      </c:catAx>
      <c:valAx>
        <c:axId val="362045280"/>
        <c:scaling>
          <c:orientation val="minMax"/>
          <c:max val="100"/>
          <c:min val="0"/>
        </c:scaling>
        <c:delete val="0"/>
        <c:axPos val="t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362051944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49333333333333335"/>
          <c:y val="0.9251086778215224"/>
          <c:w val="0.40349582968795578"/>
          <c:h val="7.4891338582677172E-2"/>
        </c:manualLayout>
      </c:layout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400" b="0">
                <a:solidFill>
                  <a:srgbClr val="333333"/>
                </a:solidFill>
              </a:defRPr>
            </a:pPr>
            <a:r>
              <a:rPr lang="nb-NO" sz="1400" b="0" dirty="0" smtClean="0">
                <a:solidFill>
                  <a:srgbClr val="333333"/>
                </a:solidFill>
              </a:rPr>
              <a:t>Hvor lett eller vanskelig mener du det er å gjøre følgende? (frekvensfordeling i prosent)</a:t>
            </a:r>
            <a:endParaRPr lang="nb-NO" sz="1400" b="0" dirty="0">
              <a:solidFill>
                <a:srgbClr val="333333"/>
              </a:solidFill>
            </a:endParaRPr>
          </a:p>
        </c:rich>
      </c:tx>
      <c:layout>
        <c:manualLayout>
          <c:xMode val="edge"/>
          <c:yMode val="edge"/>
          <c:x val="1.1206765820939051E-3"/>
          <c:y val="1.257176837270341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36574523184601926"/>
          <c:h val="0.734351829068241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'Ark1'!$C$1</c:f>
              <c:strCache>
                <c:ptCount val="1"/>
                <c:pt idx="0">
                  <c:v>-3 til -2 Svært vanskelig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'Ark1'!$B$2:$B$8</c:f>
              <c:strCache>
                <c:ptCount val="7"/>
                <c:pt idx="0">
                  <c:v>2015 (n=1270)</c:v>
                </c:pt>
                <c:pt idx="1">
                  <c:v>2013 (n=1187)</c:v>
                </c:pt>
                <c:pt idx="4">
                  <c:v>2015 (n=1273)</c:v>
                </c:pt>
                <c:pt idx="5">
                  <c:v>2013 (n=1187)</c:v>
                </c:pt>
                <c:pt idx="6">
                  <c:v>2010 (n=1482)</c:v>
                </c:pt>
              </c:strCache>
            </c:strRef>
          </c:cat>
          <c:val>
            <c:numRef>
              <c:f>'Ark1'!$C$2:$C$8</c:f>
              <c:numCache>
                <c:formatCode>0</c:formatCode>
                <c:ptCount val="7"/>
                <c:pt idx="0">
                  <c:v>2.0472440944881884</c:v>
                </c:pt>
                <c:pt idx="1">
                  <c:v>1.4321819713563608</c:v>
                </c:pt>
                <c:pt idx="4">
                  <c:v>1.0997643362136682</c:v>
                </c:pt>
                <c:pt idx="5">
                  <c:v>0.67396798652064038</c:v>
                </c:pt>
                <c:pt idx="6">
                  <c:v>0.94466936572199722</c:v>
                </c:pt>
              </c:numCache>
            </c:numRef>
          </c:val>
        </c:ser>
        <c:ser>
          <c:idx val="1"/>
          <c:order val="1"/>
          <c:tx>
            <c:strRef>
              <c:f>'Ark1'!$D$1</c:f>
              <c:strCache>
                <c:ptCount val="1"/>
                <c:pt idx="0">
                  <c:v>-1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'Ark1'!$B$2:$B$8</c:f>
              <c:strCache>
                <c:ptCount val="7"/>
                <c:pt idx="0">
                  <c:v>2015 (n=1270)</c:v>
                </c:pt>
                <c:pt idx="1">
                  <c:v>2013 (n=1187)</c:v>
                </c:pt>
                <c:pt idx="4">
                  <c:v>2015 (n=1273)</c:v>
                </c:pt>
                <c:pt idx="5">
                  <c:v>2013 (n=1187)</c:v>
                </c:pt>
                <c:pt idx="6">
                  <c:v>2010 (n=1482)</c:v>
                </c:pt>
              </c:strCache>
            </c:strRef>
          </c:cat>
          <c:val>
            <c:numRef>
              <c:f>'Ark1'!$D$2:$D$8</c:f>
              <c:numCache>
                <c:formatCode>0</c:formatCode>
                <c:ptCount val="7"/>
                <c:pt idx="0">
                  <c:v>1.8110236220472438</c:v>
                </c:pt>
                <c:pt idx="1">
                  <c:v>1.0109519797809603</c:v>
                </c:pt>
                <c:pt idx="4">
                  <c:v>1.4139827179890019</c:v>
                </c:pt>
                <c:pt idx="5">
                  <c:v>0.92670598146588046</c:v>
                </c:pt>
                <c:pt idx="6">
                  <c:v>1.754385964912281</c:v>
                </c:pt>
              </c:numCache>
            </c:numRef>
          </c:val>
        </c:ser>
        <c:ser>
          <c:idx val="2"/>
          <c:order val="2"/>
          <c:tx>
            <c:strRef>
              <c:f>'Ark1'!$E$1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'Ark1'!$B$2:$B$8</c:f>
              <c:strCache>
                <c:ptCount val="7"/>
                <c:pt idx="0">
                  <c:v>2015 (n=1270)</c:v>
                </c:pt>
                <c:pt idx="1">
                  <c:v>2013 (n=1187)</c:v>
                </c:pt>
                <c:pt idx="4">
                  <c:v>2015 (n=1273)</c:v>
                </c:pt>
                <c:pt idx="5">
                  <c:v>2013 (n=1187)</c:v>
                </c:pt>
                <c:pt idx="6">
                  <c:v>2010 (n=1482)</c:v>
                </c:pt>
              </c:strCache>
            </c:strRef>
          </c:cat>
          <c:val>
            <c:numRef>
              <c:f>'Ark1'!$E$2:$E$8</c:f>
              <c:numCache>
                <c:formatCode>0</c:formatCode>
                <c:ptCount val="7"/>
                <c:pt idx="0">
                  <c:v>4.6456692913385824</c:v>
                </c:pt>
                <c:pt idx="1">
                  <c:v>4.0438079191238412</c:v>
                </c:pt>
                <c:pt idx="4">
                  <c:v>4.6347211311861756</c:v>
                </c:pt>
                <c:pt idx="5">
                  <c:v>4.7177759056444817</c:v>
                </c:pt>
                <c:pt idx="6">
                  <c:v>7.759784075573549</c:v>
                </c:pt>
              </c:numCache>
            </c:numRef>
          </c:val>
        </c:ser>
        <c:ser>
          <c:idx val="3"/>
          <c:order val="3"/>
          <c:tx>
            <c:strRef>
              <c:f>'Ark1'!$F$1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'Ark1'!$B$2:$B$8</c:f>
              <c:strCache>
                <c:ptCount val="7"/>
                <c:pt idx="0">
                  <c:v>2015 (n=1270)</c:v>
                </c:pt>
                <c:pt idx="1">
                  <c:v>2013 (n=1187)</c:v>
                </c:pt>
                <c:pt idx="4">
                  <c:v>2015 (n=1273)</c:v>
                </c:pt>
                <c:pt idx="5">
                  <c:v>2013 (n=1187)</c:v>
                </c:pt>
                <c:pt idx="6">
                  <c:v>2010 (n=1482)</c:v>
                </c:pt>
              </c:strCache>
            </c:strRef>
          </c:cat>
          <c:val>
            <c:numRef>
              <c:f>'Ark1'!$F$2:$F$8</c:f>
              <c:numCache>
                <c:formatCode>0</c:formatCode>
                <c:ptCount val="7"/>
                <c:pt idx="0">
                  <c:v>3.9370078740157477</c:v>
                </c:pt>
                <c:pt idx="1">
                  <c:v>4.6335299073294012</c:v>
                </c:pt>
                <c:pt idx="4">
                  <c:v>8.4838963079340175</c:v>
                </c:pt>
                <c:pt idx="5">
                  <c:v>8.508845829823084</c:v>
                </c:pt>
                <c:pt idx="6">
                  <c:v>11.808367071524966</c:v>
                </c:pt>
              </c:numCache>
            </c:numRef>
          </c:val>
        </c:ser>
        <c:ser>
          <c:idx val="4"/>
          <c:order val="4"/>
          <c:tx>
            <c:strRef>
              <c:f>'Ark1'!$G$1</c:f>
              <c:strCache>
                <c:ptCount val="1"/>
                <c:pt idx="0">
                  <c:v>+2 til +3 Svært lett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'Ark1'!$B$2:$B$8</c:f>
              <c:strCache>
                <c:ptCount val="7"/>
                <c:pt idx="0">
                  <c:v>2015 (n=1270)</c:v>
                </c:pt>
                <c:pt idx="1">
                  <c:v>2013 (n=1187)</c:v>
                </c:pt>
                <c:pt idx="4">
                  <c:v>2015 (n=1273)</c:v>
                </c:pt>
                <c:pt idx="5">
                  <c:v>2013 (n=1187)</c:v>
                </c:pt>
                <c:pt idx="6">
                  <c:v>2010 (n=1482)</c:v>
                </c:pt>
              </c:strCache>
            </c:strRef>
          </c:cat>
          <c:val>
            <c:numRef>
              <c:f>'Ark1'!$G$2:$G$8</c:f>
              <c:numCache>
                <c:formatCode>0</c:formatCode>
                <c:ptCount val="7"/>
                <c:pt idx="0">
                  <c:v>10.94488188976378</c:v>
                </c:pt>
                <c:pt idx="1">
                  <c:v>8.340353833192923</c:v>
                </c:pt>
                <c:pt idx="4">
                  <c:v>23.330714846818537</c:v>
                </c:pt>
                <c:pt idx="5">
                  <c:v>22.746419545071603</c:v>
                </c:pt>
                <c:pt idx="6">
                  <c:v>30.904183535762478</c:v>
                </c:pt>
              </c:numCache>
            </c:numRef>
          </c:val>
        </c:ser>
        <c:ser>
          <c:idx val="5"/>
          <c:order val="5"/>
          <c:tx>
            <c:strRef>
              <c:f>'Ark1'!$H$1</c:f>
              <c:strCache>
                <c:ptCount val="1"/>
                <c:pt idx="0">
                  <c:v>Vet ikke/ Har ikke erfaring</c:v>
                </c:pt>
              </c:strCache>
            </c:strRef>
          </c:tx>
          <c:spPr>
            <a:solidFill>
              <a:srgbClr val="5F6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'Ark1'!$B$2:$B$8</c:f>
              <c:strCache>
                <c:ptCount val="7"/>
                <c:pt idx="0">
                  <c:v>2015 (n=1270)</c:v>
                </c:pt>
                <c:pt idx="1">
                  <c:v>2013 (n=1187)</c:v>
                </c:pt>
                <c:pt idx="4">
                  <c:v>2015 (n=1273)</c:v>
                </c:pt>
                <c:pt idx="5">
                  <c:v>2013 (n=1187)</c:v>
                </c:pt>
                <c:pt idx="6">
                  <c:v>2010 (n=1482)</c:v>
                </c:pt>
              </c:strCache>
            </c:strRef>
          </c:cat>
          <c:val>
            <c:numRef>
              <c:f>'Ark1'!$H$2:$H$8</c:f>
              <c:numCache>
                <c:formatCode>0</c:formatCode>
                <c:ptCount val="7"/>
                <c:pt idx="0">
                  <c:v>76.614173228346488</c:v>
                </c:pt>
                <c:pt idx="1">
                  <c:v>80.539174389216527</c:v>
                </c:pt>
                <c:pt idx="4">
                  <c:v>61.036920659858595</c:v>
                </c:pt>
                <c:pt idx="5">
                  <c:v>62.426284751474299</c:v>
                </c:pt>
                <c:pt idx="6">
                  <c:v>46.828609986504731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62050768"/>
        <c:axId val="362046456"/>
      </c:barChart>
      <c:catAx>
        <c:axId val="3620507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362046456"/>
        <c:crosses val="autoZero"/>
        <c:auto val="1"/>
        <c:lblAlgn val="ctr"/>
        <c:lblOffset val="100"/>
        <c:noMultiLvlLbl val="0"/>
      </c:catAx>
      <c:valAx>
        <c:axId val="362046456"/>
        <c:scaling>
          <c:orientation val="minMax"/>
          <c:max val="100"/>
          <c:min val="0"/>
        </c:scaling>
        <c:delete val="0"/>
        <c:axPos val="t"/>
        <c:numFmt formatCode="0\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362050768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32592592592592606"/>
          <c:y val="0.93552534448818914"/>
          <c:w val="0.60147389909594628"/>
          <c:h val="6.447465551181103E-2"/>
        </c:manualLayout>
      </c:layout>
      <c:overlay val="0"/>
      <c:txPr>
        <a:bodyPr/>
        <a:lstStyle/>
        <a:p>
          <a:pPr>
            <a:defRPr sz="9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nb-NO" sz="1400" b="0" i="0" baseline="0" dirty="0" smtClean="0">
                <a:effectLst/>
              </a:rPr>
              <a:t>Hvor lett eller vanskelig mener du det er å gjøre følgende? (skår 0-100)</a:t>
            </a:r>
            <a:endParaRPr lang="nb-NO" sz="1400" dirty="0" smtClean="0">
              <a:effectLst/>
            </a:endParaRPr>
          </a:p>
        </c:rich>
      </c:tx>
      <c:layout>
        <c:manualLayout>
          <c:xMode val="edge"/>
          <c:yMode val="edge"/>
          <c:x val="1.1206765820939051E-3"/>
          <c:y val="1.257253087526995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47093045958454871"/>
          <c:h val="0.69790317736739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'Ark1'!$A$2:$A$7</c:f>
              <c:strCache>
                <c:ptCount val="6"/>
                <c:pt idx="0">
                  <c:v>Å komme i kontakt med en ansatt (prest, diakon eller kateket) som kan svare på ditt spørsmål (n=734)</c:v>
                </c:pt>
                <c:pt idx="1">
                  <c:v>Å legge frem din sak uforstyrret (n=510)</c:v>
                </c:pt>
                <c:pt idx="2">
                  <c:v>Å forstå informasjonen på nettsiden kirken.no (n=472)</c:v>
                </c:pt>
                <c:pt idx="3">
                  <c:v>Å forstå hva som blir sagt på telefonen/i møter med de ansatte (n=531)</c:v>
                </c:pt>
                <c:pt idx="4">
                  <c:v>Å forstå brev/e-post fra kirken (n=474)</c:v>
                </c:pt>
                <c:pt idx="5">
                  <c:v>Å forstå hvordan skjemaer skal fylles ut (n=413)</c:v>
                </c:pt>
              </c:strCache>
            </c:strRef>
          </c:cat>
          <c:val>
            <c:numRef>
              <c:f>'Ark1'!$B$2:$B$7</c:f>
              <c:numCache>
                <c:formatCode>#,##0</c:formatCode>
                <c:ptCount val="6"/>
                <c:pt idx="0">
                  <c:v>85.6267029967984</c:v>
                </c:pt>
                <c:pt idx="1">
                  <c:v>85.947712417568582</c:v>
                </c:pt>
                <c:pt idx="2">
                  <c:v>79.802259886377115</c:v>
                </c:pt>
                <c:pt idx="3">
                  <c:v>85.310734462485854</c:v>
                </c:pt>
                <c:pt idx="4">
                  <c:v>84.071729956983063</c:v>
                </c:pt>
                <c:pt idx="5">
                  <c:v>81.638418078208389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5F6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'Ark1'!$A$2:$A$7</c:f>
              <c:strCache>
                <c:ptCount val="6"/>
                <c:pt idx="0">
                  <c:v>Å komme i kontakt med en ansatt (prest, diakon eller kateket) som kan svare på ditt spørsmål (n=734)</c:v>
                </c:pt>
                <c:pt idx="1">
                  <c:v>Å legge frem din sak uforstyrret (n=510)</c:v>
                </c:pt>
                <c:pt idx="2">
                  <c:v>Å forstå informasjonen på nettsiden kirken.no (n=472)</c:v>
                </c:pt>
                <c:pt idx="3">
                  <c:v>Å forstå hva som blir sagt på telefonen/i møter med de ansatte (n=531)</c:v>
                </c:pt>
                <c:pt idx="4">
                  <c:v>Å forstå brev/e-post fra kirken (n=474)</c:v>
                </c:pt>
                <c:pt idx="5">
                  <c:v>Å forstå hvordan skjemaer skal fylles ut (n=413)</c:v>
                </c:pt>
              </c:strCache>
            </c:strRef>
          </c:cat>
          <c:val>
            <c:numRef>
              <c:f>'Ark1'!$C$2:$C$7</c:f>
              <c:numCache>
                <c:formatCode>#,##0</c:formatCode>
                <c:ptCount val="6"/>
                <c:pt idx="0">
                  <c:v>85.216572504011438</c:v>
                </c:pt>
                <c:pt idx="1">
                  <c:v>85.93749999921873</c:v>
                </c:pt>
                <c:pt idx="3">
                  <c:v>85.357368753111928</c:v>
                </c:pt>
                <c:pt idx="4">
                  <c:v>85.375375374594697</c:v>
                </c:pt>
                <c:pt idx="5">
                  <c:v>82.688172042129054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C198C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'Ark1'!$A$2:$A$7</c:f>
              <c:strCache>
                <c:ptCount val="6"/>
                <c:pt idx="0">
                  <c:v>Å komme i kontakt med en ansatt (prest, diakon eller kateket) som kan svare på ditt spørsmål (n=734)</c:v>
                </c:pt>
                <c:pt idx="1">
                  <c:v>Å legge frem din sak uforstyrret (n=510)</c:v>
                </c:pt>
                <c:pt idx="2">
                  <c:v>Å forstå informasjonen på nettsiden kirken.no (n=472)</c:v>
                </c:pt>
                <c:pt idx="3">
                  <c:v>Å forstå hva som blir sagt på telefonen/i møter med de ansatte (n=531)</c:v>
                </c:pt>
                <c:pt idx="4">
                  <c:v>Å forstå brev/e-post fra kirken (n=474)</c:v>
                </c:pt>
                <c:pt idx="5">
                  <c:v>Å forstå hvordan skjemaer skal fylles ut (n=413)</c:v>
                </c:pt>
              </c:strCache>
            </c:strRef>
          </c:cat>
          <c:val>
            <c:numRef>
              <c:f>'Ark1'!$D$2:$D$7</c:f>
              <c:numCache>
                <c:formatCode>General</c:formatCode>
                <c:ptCount val="6"/>
                <c:pt idx="3" formatCode="#,##0">
                  <c:v>83.534864973228494</c:v>
                </c:pt>
                <c:pt idx="5" formatCode="#,##0">
                  <c:v>77.699198490749652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60199656"/>
        <c:axId val="360198088"/>
      </c:barChart>
      <c:catAx>
        <c:axId val="36019965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360198088"/>
        <c:crosses val="autoZero"/>
        <c:auto val="1"/>
        <c:lblAlgn val="ctr"/>
        <c:lblOffset val="100"/>
        <c:noMultiLvlLbl val="0"/>
      </c:catAx>
      <c:valAx>
        <c:axId val="360198088"/>
        <c:scaling>
          <c:orientation val="minMax"/>
          <c:max val="100"/>
          <c:min val="0"/>
        </c:scaling>
        <c:delete val="0"/>
        <c:axPos val="t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360199656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49333333333333335"/>
          <c:y val="0.9251086778215224"/>
          <c:w val="0.40349582968795578"/>
          <c:h val="7.4891338582677172E-2"/>
        </c:manualLayout>
      </c:layout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400" b="0">
                <a:solidFill>
                  <a:srgbClr val="333333"/>
                </a:solidFill>
              </a:defRPr>
            </a:pPr>
            <a:r>
              <a:rPr lang="nb-NO" sz="1400" b="0" dirty="0" smtClean="0">
                <a:solidFill>
                  <a:srgbClr val="333333"/>
                </a:solidFill>
              </a:rPr>
              <a:t>(frekvensfordeling i prosent)</a:t>
            </a:r>
            <a:endParaRPr lang="nb-NO" sz="1400" b="0" dirty="0">
              <a:solidFill>
                <a:srgbClr val="333333"/>
              </a:solidFill>
            </a:endParaRPr>
          </a:p>
        </c:rich>
      </c:tx>
      <c:layout>
        <c:manualLayout>
          <c:xMode val="edge"/>
          <c:yMode val="edge"/>
          <c:x val="1.1206765820939051E-3"/>
          <c:y val="1.257176837270341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36574523184601926"/>
          <c:h val="0.734351829068241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'Ark1'!$C$14</c:f>
              <c:strCache>
                <c:ptCount val="1"/>
                <c:pt idx="0">
                  <c:v>-3 til -2 Svært misfornøyd / Svært liten grad / Svært langt fra idealet 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'Ark1'!$B$15:$B$25</c:f>
              <c:strCache>
                <c:ptCount val="11"/>
                <c:pt idx="0">
                  <c:v>2015 (n=1298)</c:v>
                </c:pt>
                <c:pt idx="1">
                  <c:v>2013 (n=1204)</c:v>
                </c:pt>
                <c:pt idx="2">
                  <c:v>2010 (n=1498)</c:v>
                </c:pt>
                <c:pt idx="4">
                  <c:v>2015 (n=1296)</c:v>
                </c:pt>
                <c:pt idx="5">
                  <c:v>2013 (n=1203)</c:v>
                </c:pt>
                <c:pt idx="6">
                  <c:v>2010 (n=1496)</c:v>
                </c:pt>
                <c:pt idx="8">
                  <c:v>2015 (n=1299)</c:v>
                </c:pt>
                <c:pt idx="9">
                  <c:v>2013 (n=1203)</c:v>
                </c:pt>
                <c:pt idx="10">
                  <c:v>2010 (n=1502)</c:v>
                </c:pt>
              </c:strCache>
            </c:strRef>
          </c:cat>
          <c:val>
            <c:numRef>
              <c:f>'Ark1'!$C$15:$C$25</c:f>
              <c:numCache>
                <c:formatCode>0</c:formatCode>
                <c:ptCount val="11"/>
                <c:pt idx="0">
                  <c:v>1.1556240369799691</c:v>
                </c:pt>
                <c:pt idx="1">
                  <c:v>1.0797342192691026</c:v>
                </c:pt>
                <c:pt idx="2">
                  <c:v>0.93457943925233644</c:v>
                </c:pt>
                <c:pt idx="4">
                  <c:v>1.1574074074074074</c:v>
                </c:pt>
                <c:pt idx="5">
                  <c:v>0.83125519534497094</c:v>
                </c:pt>
                <c:pt idx="6">
                  <c:v>1.2032085561497323</c:v>
                </c:pt>
                <c:pt idx="8">
                  <c:v>3.0792917628945347</c:v>
                </c:pt>
                <c:pt idx="9">
                  <c:v>2.1612635078969249</c:v>
                </c:pt>
                <c:pt idx="10">
                  <c:v>2.463382157123835</c:v>
                </c:pt>
              </c:numCache>
            </c:numRef>
          </c:val>
        </c:ser>
        <c:ser>
          <c:idx val="1"/>
          <c:order val="1"/>
          <c:tx>
            <c:strRef>
              <c:f>'Ark1'!$D$14</c:f>
              <c:strCache>
                <c:ptCount val="1"/>
                <c:pt idx="0">
                  <c:v>-1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'Ark1'!$B$15:$B$25</c:f>
              <c:strCache>
                <c:ptCount val="11"/>
                <c:pt idx="0">
                  <c:v>2015 (n=1298)</c:v>
                </c:pt>
                <c:pt idx="1">
                  <c:v>2013 (n=1204)</c:v>
                </c:pt>
                <c:pt idx="2">
                  <c:v>2010 (n=1498)</c:v>
                </c:pt>
                <c:pt idx="4">
                  <c:v>2015 (n=1296)</c:v>
                </c:pt>
                <c:pt idx="5">
                  <c:v>2013 (n=1203)</c:v>
                </c:pt>
                <c:pt idx="6">
                  <c:v>2010 (n=1496)</c:v>
                </c:pt>
                <c:pt idx="8">
                  <c:v>2015 (n=1299)</c:v>
                </c:pt>
                <c:pt idx="9">
                  <c:v>2013 (n=1203)</c:v>
                </c:pt>
                <c:pt idx="10">
                  <c:v>2010 (n=1502)</c:v>
                </c:pt>
              </c:strCache>
            </c:strRef>
          </c:cat>
          <c:val>
            <c:numRef>
              <c:f>'Ark1'!$D$15:$D$25</c:f>
              <c:numCache>
                <c:formatCode>0</c:formatCode>
                <c:ptCount val="11"/>
                <c:pt idx="0">
                  <c:v>1.1556240369799691</c:v>
                </c:pt>
                <c:pt idx="1">
                  <c:v>0.49833887043189373</c:v>
                </c:pt>
                <c:pt idx="2">
                  <c:v>0.6675567423230977</c:v>
                </c:pt>
                <c:pt idx="4">
                  <c:v>0.92592592592592582</c:v>
                </c:pt>
                <c:pt idx="5">
                  <c:v>0.83125519534497094</c:v>
                </c:pt>
                <c:pt idx="6">
                  <c:v>0.60160427807486649</c:v>
                </c:pt>
                <c:pt idx="8">
                  <c:v>2.6943802925327183</c:v>
                </c:pt>
                <c:pt idx="9">
                  <c:v>2.0781379883624282</c:v>
                </c:pt>
                <c:pt idx="10">
                  <c:v>1.7310252996005324</c:v>
                </c:pt>
              </c:numCache>
            </c:numRef>
          </c:val>
        </c:ser>
        <c:ser>
          <c:idx val="2"/>
          <c:order val="2"/>
          <c:tx>
            <c:strRef>
              <c:f>'Ark1'!$E$14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'Ark1'!$B$15:$B$25</c:f>
              <c:strCache>
                <c:ptCount val="11"/>
                <c:pt idx="0">
                  <c:v>2015 (n=1298)</c:v>
                </c:pt>
                <c:pt idx="1">
                  <c:v>2013 (n=1204)</c:v>
                </c:pt>
                <c:pt idx="2">
                  <c:v>2010 (n=1498)</c:v>
                </c:pt>
                <c:pt idx="4">
                  <c:v>2015 (n=1296)</c:v>
                </c:pt>
                <c:pt idx="5">
                  <c:v>2013 (n=1203)</c:v>
                </c:pt>
                <c:pt idx="6">
                  <c:v>2010 (n=1496)</c:v>
                </c:pt>
                <c:pt idx="8">
                  <c:v>2015 (n=1299)</c:v>
                </c:pt>
                <c:pt idx="9">
                  <c:v>2013 (n=1203)</c:v>
                </c:pt>
                <c:pt idx="10">
                  <c:v>2010 (n=1502)</c:v>
                </c:pt>
              </c:strCache>
            </c:strRef>
          </c:cat>
          <c:val>
            <c:numRef>
              <c:f>'Ark1'!$E$15:$E$25</c:f>
              <c:numCache>
                <c:formatCode>0</c:formatCode>
                <c:ptCount val="11"/>
                <c:pt idx="0">
                  <c:v>5.3158705701078564</c:v>
                </c:pt>
                <c:pt idx="1">
                  <c:v>5.232558139534885</c:v>
                </c:pt>
                <c:pt idx="2">
                  <c:v>7.3431241655540722</c:v>
                </c:pt>
                <c:pt idx="4">
                  <c:v>6.4814814814814827</c:v>
                </c:pt>
                <c:pt idx="5">
                  <c:v>5.6525353283457997</c:v>
                </c:pt>
                <c:pt idx="6">
                  <c:v>9.1577540106951876</c:v>
                </c:pt>
                <c:pt idx="8">
                  <c:v>7.2363356428021568</c:v>
                </c:pt>
                <c:pt idx="9">
                  <c:v>7.5644222776392347</c:v>
                </c:pt>
                <c:pt idx="10">
                  <c:v>10.319573901464716</c:v>
                </c:pt>
              </c:numCache>
            </c:numRef>
          </c:val>
        </c:ser>
        <c:ser>
          <c:idx val="3"/>
          <c:order val="3"/>
          <c:tx>
            <c:strRef>
              <c:f>'Ark1'!$F$14</c:f>
              <c:strCache>
                <c:ptCount val="1"/>
                <c:pt idx="0">
                  <c:v>+1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'Ark1'!$B$15:$B$25</c:f>
              <c:strCache>
                <c:ptCount val="11"/>
                <c:pt idx="0">
                  <c:v>2015 (n=1298)</c:v>
                </c:pt>
                <c:pt idx="1">
                  <c:v>2013 (n=1204)</c:v>
                </c:pt>
                <c:pt idx="2">
                  <c:v>2010 (n=1498)</c:v>
                </c:pt>
                <c:pt idx="4">
                  <c:v>2015 (n=1296)</c:v>
                </c:pt>
                <c:pt idx="5">
                  <c:v>2013 (n=1203)</c:v>
                </c:pt>
                <c:pt idx="6">
                  <c:v>2010 (n=1496)</c:v>
                </c:pt>
                <c:pt idx="8">
                  <c:v>2015 (n=1299)</c:v>
                </c:pt>
                <c:pt idx="9">
                  <c:v>2013 (n=1203)</c:v>
                </c:pt>
                <c:pt idx="10">
                  <c:v>2010 (n=1502)</c:v>
                </c:pt>
              </c:strCache>
            </c:strRef>
          </c:cat>
          <c:val>
            <c:numRef>
              <c:f>'Ark1'!$F$15:$F$25</c:f>
              <c:numCache>
                <c:formatCode>0</c:formatCode>
                <c:ptCount val="11"/>
                <c:pt idx="0">
                  <c:v>11.093990755007704</c:v>
                </c:pt>
                <c:pt idx="1">
                  <c:v>13.372093023255816</c:v>
                </c:pt>
                <c:pt idx="2">
                  <c:v>16.021361815754339</c:v>
                </c:pt>
                <c:pt idx="4">
                  <c:v>11.959876543209878</c:v>
                </c:pt>
                <c:pt idx="5">
                  <c:v>14.131338320864502</c:v>
                </c:pt>
                <c:pt idx="6">
                  <c:v>16.377005347593588</c:v>
                </c:pt>
                <c:pt idx="8">
                  <c:v>18.321785989222484</c:v>
                </c:pt>
                <c:pt idx="9">
                  <c:v>18.620116375727342</c:v>
                </c:pt>
                <c:pt idx="10">
                  <c:v>19.04127829560586</c:v>
                </c:pt>
              </c:numCache>
            </c:numRef>
          </c:val>
        </c:ser>
        <c:ser>
          <c:idx val="4"/>
          <c:order val="4"/>
          <c:tx>
            <c:strRef>
              <c:f>'Ark1'!$G$14</c:f>
              <c:strCache>
                <c:ptCount val="1"/>
                <c:pt idx="0">
                  <c:v>+2 til +3 Svært fornøyd / Svært stor grad / Svært tæt på idealet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'Ark1'!$B$15:$B$25</c:f>
              <c:strCache>
                <c:ptCount val="11"/>
                <c:pt idx="0">
                  <c:v>2015 (n=1298)</c:v>
                </c:pt>
                <c:pt idx="1">
                  <c:v>2013 (n=1204)</c:v>
                </c:pt>
                <c:pt idx="2">
                  <c:v>2010 (n=1498)</c:v>
                </c:pt>
                <c:pt idx="4">
                  <c:v>2015 (n=1296)</c:v>
                </c:pt>
                <c:pt idx="5">
                  <c:v>2013 (n=1203)</c:v>
                </c:pt>
                <c:pt idx="6">
                  <c:v>2010 (n=1496)</c:v>
                </c:pt>
                <c:pt idx="8">
                  <c:v>2015 (n=1299)</c:v>
                </c:pt>
                <c:pt idx="9">
                  <c:v>2013 (n=1203)</c:v>
                </c:pt>
                <c:pt idx="10">
                  <c:v>2010 (n=1502)</c:v>
                </c:pt>
              </c:strCache>
            </c:strRef>
          </c:cat>
          <c:val>
            <c:numRef>
              <c:f>'Ark1'!$G$15:$G$25</c:f>
              <c:numCache>
                <c:formatCode>0</c:formatCode>
                <c:ptCount val="11"/>
                <c:pt idx="0">
                  <c:v>74.807395993836678</c:v>
                </c:pt>
                <c:pt idx="1">
                  <c:v>74.916943521594675</c:v>
                </c:pt>
                <c:pt idx="2">
                  <c:v>68.291054739652864</c:v>
                </c:pt>
                <c:pt idx="4">
                  <c:v>64.274691358024668</c:v>
                </c:pt>
                <c:pt idx="5">
                  <c:v>64.588528678304243</c:v>
                </c:pt>
                <c:pt idx="6">
                  <c:v>58.021390374331553</c:v>
                </c:pt>
                <c:pt idx="8">
                  <c:v>53.348729792147807</c:v>
                </c:pt>
                <c:pt idx="9">
                  <c:v>55.361596009975059</c:v>
                </c:pt>
                <c:pt idx="10">
                  <c:v>49.93342210386151</c:v>
                </c:pt>
              </c:numCache>
            </c:numRef>
          </c:val>
        </c:ser>
        <c:ser>
          <c:idx val="5"/>
          <c:order val="5"/>
          <c:tx>
            <c:strRef>
              <c:f>'Ark1'!$H$14</c:f>
              <c:strCache>
                <c:ptCount val="1"/>
                <c:pt idx="0">
                  <c:v>Vet ikke</c:v>
                </c:pt>
              </c:strCache>
            </c:strRef>
          </c:tx>
          <c:spPr>
            <a:solidFill>
              <a:srgbClr val="5F6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'Ark1'!$B$15:$B$25</c:f>
              <c:strCache>
                <c:ptCount val="11"/>
                <c:pt idx="0">
                  <c:v>2015 (n=1298)</c:v>
                </c:pt>
                <c:pt idx="1">
                  <c:v>2013 (n=1204)</c:v>
                </c:pt>
                <c:pt idx="2">
                  <c:v>2010 (n=1498)</c:v>
                </c:pt>
                <c:pt idx="4">
                  <c:v>2015 (n=1296)</c:v>
                </c:pt>
                <c:pt idx="5">
                  <c:v>2013 (n=1203)</c:v>
                </c:pt>
                <c:pt idx="6">
                  <c:v>2010 (n=1496)</c:v>
                </c:pt>
                <c:pt idx="8">
                  <c:v>2015 (n=1299)</c:v>
                </c:pt>
                <c:pt idx="9">
                  <c:v>2013 (n=1203)</c:v>
                </c:pt>
                <c:pt idx="10">
                  <c:v>2010 (n=1502)</c:v>
                </c:pt>
              </c:strCache>
            </c:strRef>
          </c:cat>
          <c:val>
            <c:numRef>
              <c:f>'Ark1'!$H$15:$H$25</c:f>
              <c:numCache>
                <c:formatCode>0</c:formatCode>
                <c:ptCount val="11"/>
                <c:pt idx="0">
                  <c:v>6.4714946070878288</c:v>
                </c:pt>
                <c:pt idx="1">
                  <c:v>4.9003322259136226</c:v>
                </c:pt>
                <c:pt idx="2">
                  <c:v>6.7423230974632853</c:v>
                </c:pt>
                <c:pt idx="4">
                  <c:v>15.200617283950617</c:v>
                </c:pt>
                <c:pt idx="5">
                  <c:v>13.965087281795514</c:v>
                </c:pt>
                <c:pt idx="6">
                  <c:v>14.63903743315508</c:v>
                </c:pt>
                <c:pt idx="8">
                  <c:v>15.319476520400311</c:v>
                </c:pt>
                <c:pt idx="9">
                  <c:v>14.214463840399</c:v>
                </c:pt>
                <c:pt idx="10">
                  <c:v>16.511318242343542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72591008"/>
        <c:axId val="272591400"/>
      </c:barChart>
      <c:catAx>
        <c:axId val="2725910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272591400"/>
        <c:crosses val="autoZero"/>
        <c:auto val="1"/>
        <c:lblAlgn val="ctr"/>
        <c:lblOffset val="100"/>
        <c:noMultiLvlLbl val="0"/>
      </c:catAx>
      <c:valAx>
        <c:axId val="272591400"/>
        <c:scaling>
          <c:orientation val="minMax"/>
          <c:max val="100"/>
          <c:min val="0"/>
        </c:scaling>
        <c:delete val="0"/>
        <c:axPos val="t"/>
        <c:numFmt formatCode="0\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272591008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2.3703703703703709E-2"/>
          <c:y val="0.93552534448818914"/>
          <c:w val="0.90369612131816868"/>
          <c:h val="6.447465551181103E-2"/>
        </c:manualLayout>
      </c:layout>
      <c:overlay val="0"/>
      <c:txPr>
        <a:bodyPr/>
        <a:lstStyle/>
        <a:p>
          <a:pPr>
            <a:defRPr sz="7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400" b="0">
                <a:solidFill>
                  <a:srgbClr val="333333"/>
                </a:solidFill>
              </a:defRPr>
            </a:pPr>
            <a:r>
              <a:rPr lang="nb-NO" sz="1400" b="0" dirty="0" smtClean="0">
                <a:solidFill>
                  <a:srgbClr val="333333"/>
                </a:solidFill>
              </a:rPr>
              <a:t>Hvor lett eller vanskelig mener du det er å gjøre følgende? (frekvensfordeling i prosent)</a:t>
            </a:r>
            <a:endParaRPr lang="nb-NO" sz="1400" b="0" dirty="0">
              <a:solidFill>
                <a:srgbClr val="333333"/>
              </a:solidFill>
            </a:endParaRPr>
          </a:p>
        </c:rich>
      </c:tx>
      <c:layout>
        <c:manualLayout>
          <c:xMode val="edge"/>
          <c:yMode val="edge"/>
          <c:x val="1.1206765820939051E-3"/>
          <c:y val="1.257176837270341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36574523184601926"/>
          <c:h val="0.734351829068241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'Ark1'!$C$1</c:f>
              <c:strCache>
                <c:ptCount val="1"/>
                <c:pt idx="0">
                  <c:v>-3 til -2 Svært vanskelig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'Ark1'!$B$2:$B$24</c:f>
              <c:strCache>
                <c:ptCount val="23"/>
                <c:pt idx="0">
                  <c:v>2015 (n=1278)</c:v>
                </c:pt>
                <c:pt idx="1">
                  <c:v>2013 (n=1189)</c:v>
                </c:pt>
                <c:pt idx="4">
                  <c:v>2015 (n=1261)</c:v>
                </c:pt>
                <c:pt idx="5">
                  <c:v>2013 (n=1190)</c:v>
                </c:pt>
                <c:pt idx="8">
                  <c:v>2015 (n=1270)</c:v>
                </c:pt>
                <c:pt idx="12">
                  <c:v>2015 (n=1269)</c:v>
                </c:pt>
                <c:pt idx="13">
                  <c:v>2013 (n=1187)</c:v>
                </c:pt>
                <c:pt idx="14">
                  <c:v>2010 (n=1487)</c:v>
                </c:pt>
                <c:pt idx="16">
                  <c:v>2015 (n=1265)</c:v>
                </c:pt>
                <c:pt idx="17">
                  <c:v>2013 (n=1191)</c:v>
                </c:pt>
                <c:pt idx="20">
                  <c:v>2015 (n=1272)</c:v>
                </c:pt>
                <c:pt idx="21">
                  <c:v>2013 (n=1178)</c:v>
                </c:pt>
                <c:pt idx="22">
                  <c:v>2010 (n=1480)</c:v>
                </c:pt>
              </c:strCache>
            </c:strRef>
          </c:cat>
          <c:val>
            <c:numRef>
              <c:f>'Ark1'!$C$2:$C$24</c:f>
              <c:numCache>
                <c:formatCode>0</c:formatCode>
                <c:ptCount val="23"/>
                <c:pt idx="0">
                  <c:v>0.86071987480438195</c:v>
                </c:pt>
                <c:pt idx="1">
                  <c:v>0.50462573591253168</c:v>
                </c:pt>
                <c:pt idx="4">
                  <c:v>0.39651070578905645</c:v>
                </c:pt>
                <c:pt idx="5">
                  <c:v>0.42016806722689087</c:v>
                </c:pt>
                <c:pt idx="8">
                  <c:v>0.39370078740157488</c:v>
                </c:pt>
                <c:pt idx="12">
                  <c:v>0.39401103230890472</c:v>
                </c:pt>
                <c:pt idx="13">
                  <c:v>0.3369839932603203</c:v>
                </c:pt>
                <c:pt idx="14">
                  <c:v>0.40349697377269678</c:v>
                </c:pt>
                <c:pt idx="16">
                  <c:v>0.2371541501976285</c:v>
                </c:pt>
                <c:pt idx="17">
                  <c:v>0.16792611251049544</c:v>
                </c:pt>
                <c:pt idx="20">
                  <c:v>0.15723270440251574</c:v>
                </c:pt>
                <c:pt idx="21">
                  <c:v>0.25466893039049232</c:v>
                </c:pt>
                <c:pt idx="22">
                  <c:v>0.87837837837837862</c:v>
                </c:pt>
              </c:numCache>
            </c:numRef>
          </c:val>
        </c:ser>
        <c:ser>
          <c:idx val="1"/>
          <c:order val="1"/>
          <c:tx>
            <c:strRef>
              <c:f>'Ark1'!$D$1</c:f>
              <c:strCache>
                <c:ptCount val="1"/>
                <c:pt idx="0">
                  <c:v>-1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'Ark1'!$B$2:$B$24</c:f>
              <c:strCache>
                <c:ptCount val="23"/>
                <c:pt idx="0">
                  <c:v>2015 (n=1278)</c:v>
                </c:pt>
                <c:pt idx="1">
                  <c:v>2013 (n=1189)</c:v>
                </c:pt>
                <c:pt idx="4">
                  <c:v>2015 (n=1261)</c:v>
                </c:pt>
                <c:pt idx="5">
                  <c:v>2013 (n=1190)</c:v>
                </c:pt>
                <c:pt idx="8">
                  <c:v>2015 (n=1270)</c:v>
                </c:pt>
                <c:pt idx="12">
                  <c:v>2015 (n=1269)</c:v>
                </c:pt>
                <c:pt idx="13">
                  <c:v>2013 (n=1187)</c:v>
                </c:pt>
                <c:pt idx="14">
                  <c:v>2010 (n=1487)</c:v>
                </c:pt>
                <c:pt idx="16">
                  <c:v>2015 (n=1265)</c:v>
                </c:pt>
                <c:pt idx="17">
                  <c:v>2013 (n=1191)</c:v>
                </c:pt>
                <c:pt idx="20">
                  <c:v>2015 (n=1272)</c:v>
                </c:pt>
                <c:pt idx="21">
                  <c:v>2013 (n=1178)</c:v>
                </c:pt>
                <c:pt idx="22">
                  <c:v>2010 (n=1480)</c:v>
                </c:pt>
              </c:strCache>
            </c:strRef>
          </c:cat>
          <c:val>
            <c:numRef>
              <c:f>'Ark1'!$D$2:$D$24</c:f>
              <c:numCache>
                <c:formatCode>0</c:formatCode>
                <c:ptCount val="23"/>
                <c:pt idx="0">
                  <c:v>0.23474178403755872</c:v>
                </c:pt>
                <c:pt idx="1">
                  <c:v>0.33641715727502114</c:v>
                </c:pt>
                <c:pt idx="4">
                  <c:v>0.39651070578905645</c:v>
                </c:pt>
                <c:pt idx="5">
                  <c:v>0.16806722689075634</c:v>
                </c:pt>
                <c:pt idx="8">
                  <c:v>0.86614173228346492</c:v>
                </c:pt>
                <c:pt idx="12">
                  <c:v>0.31520882584712384</c:v>
                </c:pt>
                <c:pt idx="13">
                  <c:v>0.3369839932603203</c:v>
                </c:pt>
                <c:pt idx="14">
                  <c:v>0.26899798251513113</c:v>
                </c:pt>
                <c:pt idx="16">
                  <c:v>0.63241106719367601</c:v>
                </c:pt>
                <c:pt idx="17">
                  <c:v>0.50377833753148626</c:v>
                </c:pt>
                <c:pt idx="20">
                  <c:v>0.62893081761006309</c:v>
                </c:pt>
                <c:pt idx="21">
                  <c:v>0.33955857385398991</c:v>
                </c:pt>
                <c:pt idx="22">
                  <c:v>0.60810810810810823</c:v>
                </c:pt>
              </c:numCache>
            </c:numRef>
          </c:val>
        </c:ser>
        <c:ser>
          <c:idx val="2"/>
          <c:order val="2"/>
          <c:tx>
            <c:strRef>
              <c:f>'Ark1'!$E$1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'Ark1'!$B$2:$B$24</c:f>
              <c:strCache>
                <c:ptCount val="23"/>
                <c:pt idx="0">
                  <c:v>2015 (n=1278)</c:v>
                </c:pt>
                <c:pt idx="1">
                  <c:v>2013 (n=1189)</c:v>
                </c:pt>
                <c:pt idx="4">
                  <c:v>2015 (n=1261)</c:v>
                </c:pt>
                <c:pt idx="5">
                  <c:v>2013 (n=1190)</c:v>
                </c:pt>
                <c:pt idx="8">
                  <c:v>2015 (n=1270)</c:v>
                </c:pt>
                <c:pt idx="12">
                  <c:v>2015 (n=1269)</c:v>
                </c:pt>
                <c:pt idx="13">
                  <c:v>2013 (n=1187)</c:v>
                </c:pt>
                <c:pt idx="14">
                  <c:v>2010 (n=1487)</c:v>
                </c:pt>
                <c:pt idx="16">
                  <c:v>2015 (n=1265)</c:v>
                </c:pt>
                <c:pt idx="17">
                  <c:v>2013 (n=1191)</c:v>
                </c:pt>
                <c:pt idx="20">
                  <c:v>2015 (n=1272)</c:v>
                </c:pt>
                <c:pt idx="21">
                  <c:v>2013 (n=1178)</c:v>
                </c:pt>
                <c:pt idx="22">
                  <c:v>2010 (n=1480)</c:v>
                </c:pt>
              </c:strCache>
            </c:strRef>
          </c:cat>
          <c:val>
            <c:numRef>
              <c:f>'Ark1'!$E$2:$E$24</c:f>
              <c:numCache>
                <c:formatCode>0</c:formatCode>
                <c:ptCount val="23"/>
                <c:pt idx="0">
                  <c:v>2.3474178403755874</c:v>
                </c:pt>
                <c:pt idx="1">
                  <c:v>3.3641715727502106</c:v>
                </c:pt>
                <c:pt idx="4">
                  <c:v>2.2204599524187154</c:v>
                </c:pt>
                <c:pt idx="5">
                  <c:v>2.4369747899159662</c:v>
                </c:pt>
                <c:pt idx="8">
                  <c:v>2.9133858267716541</c:v>
                </c:pt>
                <c:pt idx="12">
                  <c:v>1.9700551615445239</c:v>
                </c:pt>
                <c:pt idx="13">
                  <c:v>2.6958719460825611</c:v>
                </c:pt>
                <c:pt idx="14">
                  <c:v>5.3799596503026237</c:v>
                </c:pt>
                <c:pt idx="16">
                  <c:v>2.6877470355731226</c:v>
                </c:pt>
                <c:pt idx="17">
                  <c:v>2.4349286314021827</c:v>
                </c:pt>
                <c:pt idx="20">
                  <c:v>2.9874213836477992</c:v>
                </c:pt>
                <c:pt idx="21">
                  <c:v>3.0560271646859083</c:v>
                </c:pt>
                <c:pt idx="22">
                  <c:v>6.9594594594594597</c:v>
                </c:pt>
              </c:numCache>
            </c:numRef>
          </c:val>
        </c:ser>
        <c:ser>
          <c:idx val="3"/>
          <c:order val="3"/>
          <c:tx>
            <c:strRef>
              <c:f>'Ark1'!$F$1</c:f>
              <c:strCache>
                <c:ptCount val="1"/>
                <c:pt idx="0">
                  <c:v>+1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'Ark1'!$B$2:$B$24</c:f>
              <c:strCache>
                <c:ptCount val="23"/>
                <c:pt idx="0">
                  <c:v>2015 (n=1278)</c:v>
                </c:pt>
                <c:pt idx="1">
                  <c:v>2013 (n=1189)</c:v>
                </c:pt>
                <c:pt idx="4">
                  <c:v>2015 (n=1261)</c:v>
                </c:pt>
                <c:pt idx="5">
                  <c:v>2013 (n=1190)</c:v>
                </c:pt>
                <c:pt idx="8">
                  <c:v>2015 (n=1270)</c:v>
                </c:pt>
                <c:pt idx="12">
                  <c:v>2015 (n=1269)</c:v>
                </c:pt>
                <c:pt idx="13">
                  <c:v>2013 (n=1187)</c:v>
                </c:pt>
                <c:pt idx="14">
                  <c:v>2010 (n=1487)</c:v>
                </c:pt>
                <c:pt idx="16">
                  <c:v>2015 (n=1265)</c:v>
                </c:pt>
                <c:pt idx="17">
                  <c:v>2013 (n=1191)</c:v>
                </c:pt>
                <c:pt idx="20">
                  <c:v>2015 (n=1272)</c:v>
                </c:pt>
                <c:pt idx="21">
                  <c:v>2013 (n=1178)</c:v>
                </c:pt>
                <c:pt idx="22">
                  <c:v>2010 (n=1480)</c:v>
                </c:pt>
              </c:strCache>
            </c:strRef>
          </c:cat>
          <c:val>
            <c:numRef>
              <c:f>'Ark1'!$F$2:$F$24</c:f>
              <c:numCache>
                <c:formatCode>0</c:formatCode>
                <c:ptCount val="23"/>
                <c:pt idx="0">
                  <c:v>9.4679186228482006</c:v>
                </c:pt>
                <c:pt idx="1">
                  <c:v>8.7468460891505444</c:v>
                </c:pt>
                <c:pt idx="4">
                  <c:v>4.9960348929421103</c:v>
                </c:pt>
                <c:pt idx="5">
                  <c:v>5.2941176470588216</c:v>
                </c:pt>
                <c:pt idx="8">
                  <c:v>8.1102362204724407</c:v>
                </c:pt>
                <c:pt idx="12">
                  <c:v>5.9101654846335716</c:v>
                </c:pt>
                <c:pt idx="13">
                  <c:v>5.5602358887952805</c:v>
                </c:pt>
                <c:pt idx="14">
                  <c:v>8.6751849361129825</c:v>
                </c:pt>
                <c:pt idx="16">
                  <c:v>5.0592885375494063</c:v>
                </c:pt>
                <c:pt idx="17">
                  <c:v>6.7170445004198145</c:v>
                </c:pt>
                <c:pt idx="20">
                  <c:v>5.1100628930817615</c:v>
                </c:pt>
                <c:pt idx="21">
                  <c:v>6.2818336162988118</c:v>
                </c:pt>
                <c:pt idx="22">
                  <c:v>9.4594594594594614</c:v>
                </c:pt>
              </c:numCache>
            </c:numRef>
          </c:val>
        </c:ser>
        <c:ser>
          <c:idx val="4"/>
          <c:order val="4"/>
          <c:tx>
            <c:strRef>
              <c:f>'Ark1'!$G$1</c:f>
              <c:strCache>
                <c:ptCount val="1"/>
                <c:pt idx="0">
                  <c:v>+2 til +3 Svært lett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'Ark1'!$B$2:$B$24</c:f>
              <c:strCache>
                <c:ptCount val="23"/>
                <c:pt idx="0">
                  <c:v>2015 (n=1278)</c:v>
                </c:pt>
                <c:pt idx="1">
                  <c:v>2013 (n=1189)</c:v>
                </c:pt>
                <c:pt idx="4">
                  <c:v>2015 (n=1261)</c:v>
                </c:pt>
                <c:pt idx="5">
                  <c:v>2013 (n=1190)</c:v>
                </c:pt>
                <c:pt idx="8">
                  <c:v>2015 (n=1270)</c:v>
                </c:pt>
                <c:pt idx="12">
                  <c:v>2015 (n=1269)</c:v>
                </c:pt>
                <c:pt idx="13">
                  <c:v>2013 (n=1187)</c:v>
                </c:pt>
                <c:pt idx="14">
                  <c:v>2010 (n=1487)</c:v>
                </c:pt>
                <c:pt idx="16">
                  <c:v>2015 (n=1265)</c:v>
                </c:pt>
                <c:pt idx="17">
                  <c:v>2013 (n=1191)</c:v>
                </c:pt>
                <c:pt idx="20">
                  <c:v>2015 (n=1272)</c:v>
                </c:pt>
                <c:pt idx="21">
                  <c:v>2013 (n=1178)</c:v>
                </c:pt>
                <c:pt idx="22">
                  <c:v>2010 (n=1480)</c:v>
                </c:pt>
              </c:strCache>
            </c:strRef>
          </c:cat>
          <c:val>
            <c:numRef>
              <c:f>'Ark1'!$G$2:$G$24</c:f>
              <c:numCache>
                <c:formatCode>0</c:formatCode>
                <c:ptCount val="23"/>
                <c:pt idx="0">
                  <c:v>44.522691705790294</c:v>
                </c:pt>
                <c:pt idx="1">
                  <c:v>46.593776282590412</c:v>
                </c:pt>
                <c:pt idx="4">
                  <c:v>32.434575733544811</c:v>
                </c:pt>
                <c:pt idx="5">
                  <c:v>34.705882352941181</c:v>
                </c:pt>
                <c:pt idx="8">
                  <c:v>24.88188976377953</c:v>
                </c:pt>
                <c:pt idx="12">
                  <c:v>33.254531126871562</c:v>
                </c:pt>
                <c:pt idx="13">
                  <c:v>35.467565290648686</c:v>
                </c:pt>
                <c:pt idx="14">
                  <c:v>40.887693342299926</c:v>
                </c:pt>
                <c:pt idx="16">
                  <c:v>28.853754940711461</c:v>
                </c:pt>
                <c:pt idx="17">
                  <c:v>36.775818639798487</c:v>
                </c:pt>
                <c:pt idx="20">
                  <c:v>23.584905660377359</c:v>
                </c:pt>
                <c:pt idx="21">
                  <c:v>29.541595925297116</c:v>
                </c:pt>
                <c:pt idx="22">
                  <c:v>29.864864864864867</c:v>
                </c:pt>
              </c:numCache>
            </c:numRef>
          </c:val>
        </c:ser>
        <c:ser>
          <c:idx val="5"/>
          <c:order val="5"/>
          <c:tx>
            <c:strRef>
              <c:f>'Ark1'!$H$1</c:f>
              <c:strCache>
                <c:ptCount val="1"/>
                <c:pt idx="0">
                  <c:v>Vet ikke/ Har ikke erfaring</c:v>
                </c:pt>
              </c:strCache>
            </c:strRef>
          </c:tx>
          <c:spPr>
            <a:solidFill>
              <a:srgbClr val="5F6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'Ark1'!$B$2:$B$24</c:f>
              <c:strCache>
                <c:ptCount val="23"/>
                <c:pt idx="0">
                  <c:v>2015 (n=1278)</c:v>
                </c:pt>
                <c:pt idx="1">
                  <c:v>2013 (n=1189)</c:v>
                </c:pt>
                <c:pt idx="4">
                  <c:v>2015 (n=1261)</c:v>
                </c:pt>
                <c:pt idx="5">
                  <c:v>2013 (n=1190)</c:v>
                </c:pt>
                <c:pt idx="8">
                  <c:v>2015 (n=1270)</c:v>
                </c:pt>
                <c:pt idx="12">
                  <c:v>2015 (n=1269)</c:v>
                </c:pt>
                <c:pt idx="13">
                  <c:v>2013 (n=1187)</c:v>
                </c:pt>
                <c:pt idx="14">
                  <c:v>2010 (n=1487)</c:v>
                </c:pt>
                <c:pt idx="16">
                  <c:v>2015 (n=1265)</c:v>
                </c:pt>
                <c:pt idx="17">
                  <c:v>2013 (n=1191)</c:v>
                </c:pt>
                <c:pt idx="20">
                  <c:v>2015 (n=1272)</c:v>
                </c:pt>
                <c:pt idx="21">
                  <c:v>2013 (n=1178)</c:v>
                </c:pt>
                <c:pt idx="22">
                  <c:v>2010 (n=1480)</c:v>
                </c:pt>
              </c:strCache>
            </c:strRef>
          </c:cat>
          <c:val>
            <c:numRef>
              <c:f>'Ark1'!$H$2:$H$24</c:f>
              <c:numCache>
                <c:formatCode>0</c:formatCode>
                <c:ptCount val="23"/>
                <c:pt idx="0">
                  <c:v>42.566510172143985</c:v>
                </c:pt>
                <c:pt idx="1">
                  <c:v>40.454163162321272</c:v>
                </c:pt>
                <c:pt idx="4">
                  <c:v>59.555908009516251</c:v>
                </c:pt>
                <c:pt idx="5">
                  <c:v>56.974789915966369</c:v>
                </c:pt>
                <c:pt idx="8">
                  <c:v>62.834645669291326</c:v>
                </c:pt>
                <c:pt idx="12">
                  <c:v>58.156028368794324</c:v>
                </c:pt>
                <c:pt idx="13">
                  <c:v>55.602358887952839</c:v>
                </c:pt>
                <c:pt idx="14">
                  <c:v>44.384667114996617</c:v>
                </c:pt>
                <c:pt idx="16">
                  <c:v>62.529644268774703</c:v>
                </c:pt>
                <c:pt idx="17">
                  <c:v>53.400503778337523</c:v>
                </c:pt>
                <c:pt idx="20">
                  <c:v>67.531446540880509</c:v>
                </c:pt>
                <c:pt idx="21">
                  <c:v>60.526315789473692</c:v>
                </c:pt>
                <c:pt idx="22">
                  <c:v>52.22972972972974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60196912"/>
        <c:axId val="360198480"/>
      </c:barChart>
      <c:catAx>
        <c:axId val="3601969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360198480"/>
        <c:crosses val="autoZero"/>
        <c:auto val="1"/>
        <c:lblAlgn val="ctr"/>
        <c:lblOffset val="100"/>
        <c:noMultiLvlLbl val="0"/>
      </c:catAx>
      <c:valAx>
        <c:axId val="360198480"/>
        <c:scaling>
          <c:orientation val="minMax"/>
          <c:max val="100"/>
          <c:min val="0"/>
        </c:scaling>
        <c:delete val="0"/>
        <c:axPos val="t"/>
        <c:numFmt formatCode="0\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360196912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25185185185185188"/>
          <c:y val="0.93552534448818914"/>
          <c:w val="0.67554797317002069"/>
          <c:h val="6.447465551181103E-2"/>
        </c:manualLayout>
      </c:layout>
      <c:overlay val="0"/>
      <c:txPr>
        <a:bodyPr/>
        <a:lstStyle/>
        <a:p>
          <a:pPr>
            <a:defRPr sz="9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nb-NO" sz="1400" b="0" i="0" baseline="0" dirty="0" smtClean="0">
                <a:effectLst/>
              </a:rPr>
              <a:t>Hvor lett eller vanskelig mener du det er å gjøre følgende? (skår 0-100)</a:t>
            </a:r>
            <a:endParaRPr lang="nb-NO" sz="1400" dirty="0" smtClean="0">
              <a:effectLst/>
            </a:endParaRPr>
          </a:p>
        </c:rich>
      </c:tx>
      <c:layout>
        <c:manualLayout>
          <c:xMode val="edge"/>
          <c:yMode val="edge"/>
          <c:x val="1.1206765820939051E-3"/>
          <c:y val="1.257253087526995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47093045958454871"/>
          <c:h val="0.69790317736739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'Ark1'!$A$2:$A$3</c:f>
              <c:strCache>
                <c:ptCount val="2"/>
                <c:pt idx="0">
                  <c:v>Å utføre oppgaver over internett (selvbetjeningsløsninger, registrere informasjon, sende søknader o.l.) (n=202)</c:v>
                </c:pt>
                <c:pt idx="1">
                  <c:v>Å fremføre en klage til/på kirken (n=131)</c:v>
                </c:pt>
              </c:strCache>
            </c:strRef>
          </c:cat>
          <c:val>
            <c:numRef>
              <c:f>'Ark1'!$B$2:$B$3</c:f>
              <c:numCache>
                <c:formatCode>#,##0</c:formatCode>
                <c:ptCount val="2"/>
                <c:pt idx="0">
                  <c:v>73.349834983069272</c:v>
                </c:pt>
                <c:pt idx="1">
                  <c:v>68.193384223587771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5F6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'Ark1'!$A$2:$A$3</c:f>
              <c:strCache>
                <c:ptCount val="2"/>
                <c:pt idx="0">
                  <c:v>Å utføre oppgaver over internett (selvbetjeningsløsninger, registrere informasjon, sende søknader o.l.) (n=202)</c:v>
                </c:pt>
                <c:pt idx="1">
                  <c:v>Å fremføre en klage til/på kirken (n=131)</c:v>
                </c:pt>
              </c:strCache>
            </c:strRef>
          </c:cat>
          <c:val>
            <c:numRef>
              <c:f>'Ark1'!$C$2:$C$3</c:f>
              <c:numCache>
                <c:formatCode>#,##0</c:formatCode>
                <c:ptCount val="2"/>
                <c:pt idx="0">
                  <c:v>70.915032679673232</c:v>
                </c:pt>
                <c:pt idx="1">
                  <c:v>68.589743589711517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C198C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'Ark1'!$A$2:$A$3</c:f>
              <c:strCache>
                <c:ptCount val="2"/>
                <c:pt idx="0">
                  <c:v>Å utføre oppgaver over internett (selvbetjeningsløsninger, registrere informasjon, sende søknader o.l.) (n=202)</c:v>
                </c:pt>
                <c:pt idx="1">
                  <c:v>Å fremføre en klage til/på kirken (n=131)</c:v>
                </c:pt>
              </c:strCache>
            </c:strRef>
          </c:cat>
          <c:val>
            <c:numRef>
              <c:f>'Ark1'!$D$2:$D$3</c:f>
              <c:numCache>
                <c:formatCode>#,##0</c:formatCode>
                <c:ptCount val="2"/>
                <c:pt idx="1">
                  <c:v>72.661870503345327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60197696"/>
        <c:axId val="360195736"/>
      </c:barChart>
      <c:catAx>
        <c:axId val="3601976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360195736"/>
        <c:crosses val="autoZero"/>
        <c:auto val="1"/>
        <c:lblAlgn val="ctr"/>
        <c:lblOffset val="100"/>
        <c:noMultiLvlLbl val="0"/>
      </c:catAx>
      <c:valAx>
        <c:axId val="360195736"/>
        <c:scaling>
          <c:orientation val="minMax"/>
          <c:max val="100"/>
          <c:min val="0"/>
        </c:scaling>
        <c:delete val="0"/>
        <c:axPos val="t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360197696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49333333333333335"/>
          <c:y val="0.9251086778215224"/>
          <c:w val="0.40349582968795578"/>
          <c:h val="7.4891338582677172E-2"/>
        </c:manualLayout>
      </c:layout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400" b="0">
                <a:solidFill>
                  <a:srgbClr val="333333"/>
                </a:solidFill>
              </a:defRPr>
            </a:pPr>
            <a:r>
              <a:rPr lang="nb-NO" sz="1400" b="0" dirty="0" smtClean="0">
                <a:solidFill>
                  <a:srgbClr val="333333"/>
                </a:solidFill>
              </a:rPr>
              <a:t>Hvor lett eller vanskelig mener du det er å gjøre følgende? (frekvensfordeling i prosent)</a:t>
            </a:r>
            <a:endParaRPr lang="nb-NO" sz="1400" b="0" dirty="0">
              <a:solidFill>
                <a:srgbClr val="333333"/>
              </a:solidFill>
            </a:endParaRPr>
          </a:p>
        </c:rich>
      </c:tx>
      <c:layout>
        <c:manualLayout>
          <c:xMode val="edge"/>
          <c:yMode val="edge"/>
          <c:x val="1.1206765820939051E-3"/>
          <c:y val="1.257176837270341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36574523184601926"/>
          <c:h val="0.734351829068241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'Ark1'!$C$1</c:f>
              <c:strCache>
                <c:ptCount val="1"/>
                <c:pt idx="0">
                  <c:v>-3 til -2 Svært vanskelig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'Ark1'!$B$2:$B$8</c:f>
              <c:strCache>
                <c:ptCount val="7"/>
                <c:pt idx="0">
                  <c:v>2015 (n=1266)</c:v>
                </c:pt>
                <c:pt idx="1">
                  <c:v>2013 (n=1180)</c:v>
                </c:pt>
                <c:pt idx="4">
                  <c:v>2015 (n=1262)</c:v>
                </c:pt>
                <c:pt idx="5">
                  <c:v>2013 (n=1187)</c:v>
                </c:pt>
                <c:pt idx="6">
                  <c:v>2010 (n=1487)</c:v>
                </c:pt>
              </c:strCache>
            </c:strRef>
          </c:cat>
          <c:val>
            <c:numRef>
              <c:f>'Ark1'!$C$2:$C$8</c:f>
              <c:numCache>
                <c:formatCode>0</c:formatCode>
                <c:ptCount val="7"/>
                <c:pt idx="0">
                  <c:v>0.94786729857819929</c:v>
                </c:pt>
                <c:pt idx="1">
                  <c:v>0.59322033898305071</c:v>
                </c:pt>
                <c:pt idx="4">
                  <c:v>0.79239302694136271</c:v>
                </c:pt>
                <c:pt idx="5">
                  <c:v>0.67396798652064038</c:v>
                </c:pt>
                <c:pt idx="6">
                  <c:v>0.87424344317417635</c:v>
                </c:pt>
              </c:numCache>
            </c:numRef>
          </c:val>
        </c:ser>
        <c:ser>
          <c:idx val="1"/>
          <c:order val="1"/>
          <c:tx>
            <c:strRef>
              <c:f>'Ark1'!$D$1</c:f>
              <c:strCache>
                <c:ptCount val="1"/>
                <c:pt idx="0">
                  <c:v>-1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'Ark1'!$B$2:$B$8</c:f>
              <c:strCache>
                <c:ptCount val="7"/>
                <c:pt idx="0">
                  <c:v>2015 (n=1266)</c:v>
                </c:pt>
                <c:pt idx="1">
                  <c:v>2013 (n=1180)</c:v>
                </c:pt>
                <c:pt idx="4">
                  <c:v>2015 (n=1262)</c:v>
                </c:pt>
                <c:pt idx="5">
                  <c:v>2013 (n=1187)</c:v>
                </c:pt>
                <c:pt idx="6">
                  <c:v>2010 (n=1487)</c:v>
                </c:pt>
              </c:strCache>
            </c:strRef>
          </c:cat>
          <c:val>
            <c:numRef>
              <c:f>'Ark1'!$D$2:$D$8</c:f>
              <c:numCache>
                <c:formatCode>0</c:formatCode>
                <c:ptCount val="7"/>
                <c:pt idx="0">
                  <c:v>0.55292259083728268</c:v>
                </c:pt>
                <c:pt idx="1">
                  <c:v>0.42372881355932207</c:v>
                </c:pt>
                <c:pt idx="4">
                  <c:v>0.31695721077654521</c:v>
                </c:pt>
                <c:pt idx="5">
                  <c:v>0.25273799494524007</c:v>
                </c:pt>
                <c:pt idx="6">
                  <c:v>0.26899798251513113</c:v>
                </c:pt>
              </c:numCache>
            </c:numRef>
          </c:val>
        </c:ser>
        <c:ser>
          <c:idx val="2"/>
          <c:order val="2"/>
          <c:tx>
            <c:strRef>
              <c:f>'Ark1'!$E$1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'Ark1'!$B$2:$B$8</c:f>
              <c:strCache>
                <c:ptCount val="7"/>
                <c:pt idx="0">
                  <c:v>2015 (n=1266)</c:v>
                </c:pt>
                <c:pt idx="1">
                  <c:v>2013 (n=1180)</c:v>
                </c:pt>
                <c:pt idx="4">
                  <c:v>2015 (n=1262)</c:v>
                </c:pt>
                <c:pt idx="5">
                  <c:v>2013 (n=1187)</c:v>
                </c:pt>
                <c:pt idx="6">
                  <c:v>2010 (n=1487)</c:v>
                </c:pt>
              </c:strCache>
            </c:strRef>
          </c:cat>
          <c:val>
            <c:numRef>
              <c:f>'Ark1'!$E$2:$E$8</c:f>
              <c:numCache>
                <c:formatCode>0</c:formatCode>
                <c:ptCount val="7"/>
                <c:pt idx="0">
                  <c:v>1.9747235387045816</c:v>
                </c:pt>
                <c:pt idx="1">
                  <c:v>3.0508474576271185</c:v>
                </c:pt>
                <c:pt idx="4">
                  <c:v>2.5356576862123608</c:v>
                </c:pt>
                <c:pt idx="5">
                  <c:v>2.4431339511373218</c:v>
                </c:pt>
                <c:pt idx="6">
                  <c:v>4.909213180901145</c:v>
                </c:pt>
              </c:numCache>
            </c:numRef>
          </c:val>
        </c:ser>
        <c:ser>
          <c:idx val="3"/>
          <c:order val="3"/>
          <c:tx>
            <c:strRef>
              <c:f>'Ark1'!$F$1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'Ark1'!$B$2:$B$8</c:f>
              <c:strCache>
                <c:ptCount val="7"/>
                <c:pt idx="0">
                  <c:v>2015 (n=1266)</c:v>
                </c:pt>
                <c:pt idx="1">
                  <c:v>2013 (n=1180)</c:v>
                </c:pt>
                <c:pt idx="4">
                  <c:v>2015 (n=1262)</c:v>
                </c:pt>
                <c:pt idx="5">
                  <c:v>2013 (n=1187)</c:v>
                </c:pt>
                <c:pt idx="6">
                  <c:v>2010 (n=1487)</c:v>
                </c:pt>
              </c:strCache>
            </c:strRef>
          </c:cat>
          <c:val>
            <c:numRef>
              <c:f>'Ark1'!$F$2:$F$8</c:f>
              <c:numCache>
                <c:formatCode>0</c:formatCode>
                <c:ptCount val="7"/>
                <c:pt idx="0">
                  <c:v>3.3965244865718796</c:v>
                </c:pt>
                <c:pt idx="1">
                  <c:v>2.7966101694915251</c:v>
                </c:pt>
                <c:pt idx="4">
                  <c:v>1.8225039619651349</c:v>
                </c:pt>
                <c:pt idx="5">
                  <c:v>1.4321819713563608</c:v>
                </c:pt>
                <c:pt idx="6">
                  <c:v>2.8244788164088765</c:v>
                </c:pt>
              </c:numCache>
            </c:numRef>
          </c:val>
        </c:ser>
        <c:ser>
          <c:idx val="4"/>
          <c:order val="4"/>
          <c:tx>
            <c:strRef>
              <c:f>'Ark1'!$G$1</c:f>
              <c:strCache>
                <c:ptCount val="1"/>
                <c:pt idx="0">
                  <c:v>+2 til +3 Svært lett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'Ark1'!$B$2:$B$8</c:f>
              <c:strCache>
                <c:ptCount val="7"/>
                <c:pt idx="0">
                  <c:v>2015 (n=1266)</c:v>
                </c:pt>
                <c:pt idx="1">
                  <c:v>2013 (n=1180)</c:v>
                </c:pt>
                <c:pt idx="4">
                  <c:v>2015 (n=1262)</c:v>
                </c:pt>
                <c:pt idx="5">
                  <c:v>2013 (n=1187)</c:v>
                </c:pt>
                <c:pt idx="6">
                  <c:v>2010 (n=1487)</c:v>
                </c:pt>
              </c:strCache>
            </c:strRef>
          </c:cat>
          <c:val>
            <c:numRef>
              <c:f>'Ark1'!$G$2:$G$8</c:f>
              <c:numCache>
                <c:formatCode>0</c:formatCode>
                <c:ptCount val="7"/>
                <c:pt idx="0">
                  <c:v>9.0837282780410753</c:v>
                </c:pt>
                <c:pt idx="1">
                  <c:v>6.1016949152542379</c:v>
                </c:pt>
                <c:pt idx="4">
                  <c:v>4.912836767036449</c:v>
                </c:pt>
                <c:pt idx="5">
                  <c:v>3.9595619208087607</c:v>
                </c:pt>
                <c:pt idx="6">
                  <c:v>9.8184263618022865</c:v>
                </c:pt>
              </c:numCache>
            </c:numRef>
          </c:val>
        </c:ser>
        <c:ser>
          <c:idx val="5"/>
          <c:order val="5"/>
          <c:tx>
            <c:strRef>
              <c:f>'Ark1'!$H$1</c:f>
              <c:strCache>
                <c:ptCount val="1"/>
                <c:pt idx="0">
                  <c:v>Vet ikke/ Har ikke erfaring</c:v>
                </c:pt>
              </c:strCache>
            </c:strRef>
          </c:tx>
          <c:spPr>
            <a:solidFill>
              <a:srgbClr val="5F6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'Ark1'!$B$2:$B$8</c:f>
              <c:strCache>
                <c:ptCount val="7"/>
                <c:pt idx="0">
                  <c:v>2015 (n=1266)</c:v>
                </c:pt>
                <c:pt idx="1">
                  <c:v>2013 (n=1180)</c:v>
                </c:pt>
                <c:pt idx="4">
                  <c:v>2015 (n=1262)</c:v>
                </c:pt>
                <c:pt idx="5">
                  <c:v>2013 (n=1187)</c:v>
                </c:pt>
                <c:pt idx="6">
                  <c:v>2010 (n=1487)</c:v>
                </c:pt>
              </c:strCache>
            </c:strRef>
          </c:cat>
          <c:val>
            <c:numRef>
              <c:f>'Ark1'!$H$2:$H$8</c:f>
              <c:numCache>
                <c:formatCode>0</c:formatCode>
                <c:ptCount val="7"/>
                <c:pt idx="0">
                  <c:v>84.044233807266977</c:v>
                </c:pt>
                <c:pt idx="1">
                  <c:v>87.033898305084719</c:v>
                </c:pt>
                <c:pt idx="4">
                  <c:v>89.619651347068142</c:v>
                </c:pt>
                <c:pt idx="5">
                  <c:v>91.238416175231663</c:v>
                </c:pt>
                <c:pt idx="6">
                  <c:v>81.30464021519839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60192600"/>
        <c:axId val="360196128"/>
      </c:barChart>
      <c:catAx>
        <c:axId val="3601926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360196128"/>
        <c:crosses val="autoZero"/>
        <c:auto val="1"/>
        <c:lblAlgn val="ctr"/>
        <c:lblOffset val="100"/>
        <c:noMultiLvlLbl val="0"/>
      </c:catAx>
      <c:valAx>
        <c:axId val="360196128"/>
        <c:scaling>
          <c:orientation val="minMax"/>
          <c:max val="100"/>
          <c:min val="0"/>
        </c:scaling>
        <c:delete val="0"/>
        <c:axPos val="t"/>
        <c:numFmt formatCode="0\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360192600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32592592592592606"/>
          <c:y val="0.93552534448818914"/>
          <c:w val="0.60147389909594628"/>
          <c:h val="6.447465551181103E-2"/>
        </c:manualLayout>
      </c:layout>
      <c:overlay val="0"/>
      <c:txPr>
        <a:bodyPr/>
        <a:lstStyle/>
        <a:p>
          <a:pPr>
            <a:defRPr sz="9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nb-NO" sz="1400" b="0" i="0" baseline="0" dirty="0" smtClean="0">
                <a:effectLst/>
              </a:rPr>
              <a:t>Hvor fornøyd eller misfornøyd er du med de ansattes evne til: (skår 0-100)</a:t>
            </a:r>
            <a:endParaRPr lang="nb-NO" sz="1400" dirty="0" smtClean="0">
              <a:effectLst/>
            </a:endParaRPr>
          </a:p>
        </c:rich>
      </c:tx>
      <c:layout>
        <c:manualLayout>
          <c:xMode val="edge"/>
          <c:yMode val="edge"/>
          <c:x val="1.1206765820939051E-3"/>
          <c:y val="1.257253087526995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47093045958454871"/>
          <c:h val="0.69790317736739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'Ark1'!$A$2:$A$8</c:f>
              <c:strCache>
                <c:ptCount val="7"/>
                <c:pt idx="0">
                  <c:v>Å behandle deg (brukeren) med respekt (n=927)</c:v>
                </c:pt>
                <c:pt idx="1">
                  <c:v>Å lytte (n=820)</c:v>
                </c:pt>
                <c:pt idx="2">
                  <c:v>Å forklare beslutninger (n=574)</c:v>
                </c:pt>
                <c:pt idx="3">
                  <c:v>Å være imøtekommende (n=886)</c:v>
                </c:pt>
                <c:pt idx="4">
                  <c:v>Å gi deg støtte og omsorg (n=664)</c:v>
                </c:pt>
                <c:pt idx="5">
                  <c:v>Å gi veiledning/råd (n=587)</c:v>
                </c:pt>
                <c:pt idx="6">
                  <c:v>Å forklare deg det du lurer på (n=640)</c:v>
                </c:pt>
              </c:strCache>
            </c:strRef>
          </c:cat>
          <c:val>
            <c:numRef>
              <c:f>'Ark1'!$B$2:$B$8</c:f>
              <c:numCache>
                <c:formatCode>#,##0</c:formatCode>
                <c:ptCount val="7"/>
                <c:pt idx="0">
                  <c:v>88.978784609115365</c:v>
                </c:pt>
                <c:pt idx="1">
                  <c:v>87.723577235000022</c:v>
                </c:pt>
                <c:pt idx="2">
                  <c:v>83.449477351184598</c:v>
                </c:pt>
                <c:pt idx="3">
                  <c:v>88.882618509413149</c:v>
                </c:pt>
                <c:pt idx="4">
                  <c:v>87.525100400873455</c:v>
                </c:pt>
                <c:pt idx="5">
                  <c:v>85.292447472316923</c:v>
                </c:pt>
                <c:pt idx="6">
                  <c:v>85.65104166582806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5F6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'Ark1'!$A$2:$A$8</c:f>
              <c:strCache>
                <c:ptCount val="7"/>
                <c:pt idx="0">
                  <c:v>Å behandle deg (brukeren) med respekt (n=927)</c:v>
                </c:pt>
                <c:pt idx="1">
                  <c:v>Å lytte (n=820)</c:v>
                </c:pt>
                <c:pt idx="2">
                  <c:v>Å forklare beslutninger (n=574)</c:v>
                </c:pt>
                <c:pt idx="3">
                  <c:v>Å være imøtekommende (n=886)</c:v>
                </c:pt>
                <c:pt idx="4">
                  <c:v>Å gi deg støtte og omsorg (n=664)</c:v>
                </c:pt>
                <c:pt idx="5">
                  <c:v>Å gi veiledning/råd (n=587)</c:v>
                </c:pt>
                <c:pt idx="6">
                  <c:v>Å forklare deg det du lurer på (n=640)</c:v>
                </c:pt>
              </c:strCache>
            </c:strRef>
          </c:cat>
          <c:val>
            <c:numRef>
              <c:f>'Ark1'!$C$2:$C$8</c:f>
              <c:numCache>
                <c:formatCode>#,##0</c:formatCode>
                <c:ptCount val="7"/>
                <c:pt idx="0">
                  <c:v>89.387060158183729</c:v>
                </c:pt>
                <c:pt idx="1">
                  <c:v>88.802083332552186</c:v>
                </c:pt>
                <c:pt idx="2">
                  <c:v>84.810126581645548</c:v>
                </c:pt>
                <c:pt idx="3">
                  <c:v>89.164696610791964</c:v>
                </c:pt>
                <c:pt idx="4">
                  <c:v>88.192090394813548</c:v>
                </c:pt>
                <c:pt idx="5">
                  <c:v>85.545454544727306</c:v>
                </c:pt>
                <c:pt idx="6">
                  <c:v>86.26126126059124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C198C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'Ark1'!$A$2:$A$8</c:f>
              <c:strCache>
                <c:ptCount val="7"/>
                <c:pt idx="0">
                  <c:v>Å behandle deg (brukeren) med respekt (n=927)</c:v>
                </c:pt>
                <c:pt idx="1">
                  <c:v>Å lytte (n=820)</c:v>
                </c:pt>
                <c:pt idx="2">
                  <c:v>Å forklare beslutninger (n=574)</c:v>
                </c:pt>
                <c:pt idx="3">
                  <c:v>Å være imøtekommende (n=886)</c:v>
                </c:pt>
                <c:pt idx="4">
                  <c:v>Å gi deg støtte og omsorg (n=664)</c:v>
                </c:pt>
                <c:pt idx="5">
                  <c:v>Å gi veiledning/råd (n=587)</c:v>
                </c:pt>
                <c:pt idx="6">
                  <c:v>Å forklare deg det du lurer på (n=640)</c:v>
                </c:pt>
              </c:strCache>
            </c:strRef>
          </c:cat>
          <c:val>
            <c:numRef>
              <c:f>'Ark1'!$D$2:$D$8</c:f>
              <c:numCache>
                <c:formatCode>#,##0</c:formatCode>
                <c:ptCount val="7"/>
                <c:pt idx="0">
                  <c:v>87.114472122624562</c:v>
                </c:pt>
                <c:pt idx="1">
                  <c:v>85.312273056623127</c:v>
                </c:pt>
                <c:pt idx="3">
                  <c:v>87.064910629539099</c:v>
                </c:pt>
                <c:pt idx="4">
                  <c:v>85.452793833687963</c:v>
                </c:pt>
                <c:pt idx="5">
                  <c:v>82.747804265433018</c:v>
                </c:pt>
                <c:pt idx="6">
                  <c:v>83.436981757139336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60195344"/>
        <c:axId val="360193776"/>
      </c:barChart>
      <c:catAx>
        <c:axId val="36019534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360193776"/>
        <c:crosses val="autoZero"/>
        <c:auto val="1"/>
        <c:lblAlgn val="ctr"/>
        <c:lblOffset val="100"/>
        <c:noMultiLvlLbl val="0"/>
      </c:catAx>
      <c:valAx>
        <c:axId val="360193776"/>
        <c:scaling>
          <c:orientation val="minMax"/>
          <c:max val="100"/>
          <c:min val="0"/>
        </c:scaling>
        <c:delete val="0"/>
        <c:axPos val="t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360195344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49333333333333335"/>
          <c:y val="0.9251086778215224"/>
          <c:w val="0.40349582968795578"/>
          <c:h val="7.4891338582677172E-2"/>
        </c:manualLayout>
      </c:layout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400" b="0">
                <a:solidFill>
                  <a:srgbClr val="333333"/>
                </a:solidFill>
              </a:defRPr>
            </a:pPr>
            <a:r>
              <a:rPr lang="nb-NO" sz="1400" b="0" dirty="0" smtClean="0">
                <a:solidFill>
                  <a:srgbClr val="333333"/>
                </a:solidFill>
              </a:rPr>
              <a:t>Hvor fornøyd eller misfornøyd er du med de ansattes evne til: (frekvensfordeling i prosent)</a:t>
            </a:r>
            <a:endParaRPr lang="nb-NO" sz="1400" b="0" dirty="0">
              <a:solidFill>
                <a:srgbClr val="333333"/>
              </a:solidFill>
            </a:endParaRPr>
          </a:p>
        </c:rich>
      </c:tx>
      <c:layout>
        <c:manualLayout>
          <c:xMode val="edge"/>
          <c:yMode val="edge"/>
          <c:x val="1.1206765820939051E-3"/>
          <c:y val="1.257176837270341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36574523184601926"/>
          <c:h val="0.734351829068241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'Ark1'!$C$1</c:f>
              <c:strCache>
                <c:ptCount val="1"/>
                <c:pt idx="0">
                  <c:v>-3 til -2 Svært misfornøyd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'Ark1'!$B$2:$B$28</c:f>
              <c:strCache>
                <c:ptCount val="27"/>
                <c:pt idx="0">
                  <c:v>2015 (n=1276)</c:v>
                </c:pt>
                <c:pt idx="1">
                  <c:v>2013 (n=1193)</c:v>
                </c:pt>
                <c:pt idx="2">
                  <c:v>2010 (n=1491)</c:v>
                </c:pt>
                <c:pt idx="4">
                  <c:v>2015 (n=1264)</c:v>
                </c:pt>
                <c:pt idx="5">
                  <c:v>2013 (n=1190)</c:v>
                </c:pt>
                <c:pt idx="6">
                  <c:v>2010 (n=1486)</c:v>
                </c:pt>
                <c:pt idx="8">
                  <c:v>2015 (n=1262)</c:v>
                </c:pt>
                <c:pt idx="9">
                  <c:v>2013 (n=1187)</c:v>
                </c:pt>
                <c:pt idx="12">
                  <c:v>2015 (n=1272)</c:v>
                </c:pt>
                <c:pt idx="13">
                  <c:v>2013 (n=1190)</c:v>
                </c:pt>
                <c:pt idx="14">
                  <c:v>2010 (n=1489)</c:v>
                </c:pt>
                <c:pt idx="16">
                  <c:v>2015 (n=1261)</c:v>
                </c:pt>
                <c:pt idx="17">
                  <c:v>2013 (n=1181)</c:v>
                </c:pt>
                <c:pt idx="18">
                  <c:v>2010 (n=1488)</c:v>
                </c:pt>
                <c:pt idx="20">
                  <c:v>2015 (n=1264)</c:v>
                </c:pt>
                <c:pt idx="21">
                  <c:v>2013 (n=1187)</c:v>
                </c:pt>
                <c:pt idx="22">
                  <c:v>2010 (n=1488)</c:v>
                </c:pt>
                <c:pt idx="24">
                  <c:v>2015 (n=1264)</c:v>
                </c:pt>
                <c:pt idx="25">
                  <c:v>2013 (n=1190)</c:v>
                </c:pt>
                <c:pt idx="26">
                  <c:v>2010 (n=1485)</c:v>
                </c:pt>
              </c:strCache>
            </c:strRef>
          </c:cat>
          <c:val>
            <c:numRef>
              <c:f>'Ark1'!$C$2:$C$28</c:f>
              <c:numCache>
                <c:formatCode>0</c:formatCode>
                <c:ptCount val="27"/>
                <c:pt idx="0">
                  <c:v>0.86206896551724133</c:v>
                </c:pt>
                <c:pt idx="1">
                  <c:v>0.58675607711651301</c:v>
                </c:pt>
                <c:pt idx="2">
                  <c:v>1.0060362173038226</c:v>
                </c:pt>
                <c:pt idx="4">
                  <c:v>0.94936708860759489</c:v>
                </c:pt>
                <c:pt idx="5">
                  <c:v>0.58823529411764697</c:v>
                </c:pt>
                <c:pt idx="6">
                  <c:v>0.87483176312247668</c:v>
                </c:pt>
                <c:pt idx="8">
                  <c:v>0.8716323296354993</c:v>
                </c:pt>
                <c:pt idx="9">
                  <c:v>0.58972198820556021</c:v>
                </c:pt>
                <c:pt idx="12">
                  <c:v>0.78616352201257866</c:v>
                </c:pt>
                <c:pt idx="13">
                  <c:v>0.50420168067226878</c:v>
                </c:pt>
                <c:pt idx="14">
                  <c:v>0.80591000671591662</c:v>
                </c:pt>
                <c:pt idx="16">
                  <c:v>0.87232355273592388</c:v>
                </c:pt>
                <c:pt idx="17">
                  <c:v>0.59271803556308222</c:v>
                </c:pt>
                <c:pt idx="18">
                  <c:v>0.60483870967741937</c:v>
                </c:pt>
                <c:pt idx="20">
                  <c:v>0.87025316455696189</c:v>
                </c:pt>
                <c:pt idx="21">
                  <c:v>0.50547598989048004</c:v>
                </c:pt>
                <c:pt idx="22">
                  <c:v>0.60483870967741937</c:v>
                </c:pt>
                <c:pt idx="24">
                  <c:v>1.1075949367088607</c:v>
                </c:pt>
                <c:pt idx="25">
                  <c:v>0.58823529411764697</c:v>
                </c:pt>
                <c:pt idx="26">
                  <c:v>0.60606060606060619</c:v>
                </c:pt>
              </c:numCache>
            </c:numRef>
          </c:val>
        </c:ser>
        <c:ser>
          <c:idx val="1"/>
          <c:order val="1"/>
          <c:tx>
            <c:strRef>
              <c:f>'Ark1'!$D$1</c:f>
              <c:strCache>
                <c:ptCount val="1"/>
                <c:pt idx="0">
                  <c:v>-1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'Ark1'!$B$2:$B$28</c:f>
              <c:strCache>
                <c:ptCount val="27"/>
                <c:pt idx="0">
                  <c:v>2015 (n=1276)</c:v>
                </c:pt>
                <c:pt idx="1">
                  <c:v>2013 (n=1193)</c:v>
                </c:pt>
                <c:pt idx="2">
                  <c:v>2010 (n=1491)</c:v>
                </c:pt>
                <c:pt idx="4">
                  <c:v>2015 (n=1264)</c:v>
                </c:pt>
                <c:pt idx="5">
                  <c:v>2013 (n=1190)</c:v>
                </c:pt>
                <c:pt idx="6">
                  <c:v>2010 (n=1486)</c:v>
                </c:pt>
                <c:pt idx="8">
                  <c:v>2015 (n=1262)</c:v>
                </c:pt>
                <c:pt idx="9">
                  <c:v>2013 (n=1187)</c:v>
                </c:pt>
                <c:pt idx="12">
                  <c:v>2015 (n=1272)</c:v>
                </c:pt>
                <c:pt idx="13">
                  <c:v>2013 (n=1190)</c:v>
                </c:pt>
                <c:pt idx="14">
                  <c:v>2010 (n=1489)</c:v>
                </c:pt>
                <c:pt idx="16">
                  <c:v>2015 (n=1261)</c:v>
                </c:pt>
                <c:pt idx="17">
                  <c:v>2013 (n=1181)</c:v>
                </c:pt>
                <c:pt idx="18">
                  <c:v>2010 (n=1488)</c:v>
                </c:pt>
                <c:pt idx="20">
                  <c:v>2015 (n=1264)</c:v>
                </c:pt>
                <c:pt idx="21">
                  <c:v>2013 (n=1187)</c:v>
                </c:pt>
                <c:pt idx="22">
                  <c:v>2010 (n=1488)</c:v>
                </c:pt>
                <c:pt idx="24">
                  <c:v>2015 (n=1264)</c:v>
                </c:pt>
                <c:pt idx="25">
                  <c:v>2013 (n=1190)</c:v>
                </c:pt>
                <c:pt idx="26">
                  <c:v>2010 (n=1485)</c:v>
                </c:pt>
              </c:strCache>
            </c:strRef>
          </c:cat>
          <c:val>
            <c:numRef>
              <c:f>'Ark1'!$D$2:$D$28</c:f>
              <c:numCache>
                <c:formatCode>0</c:formatCode>
                <c:ptCount val="27"/>
                <c:pt idx="0">
                  <c:v>0.7053291536050158</c:v>
                </c:pt>
                <c:pt idx="1">
                  <c:v>0.41911148365465223</c:v>
                </c:pt>
                <c:pt idx="2">
                  <c:v>0.53655264922870549</c:v>
                </c:pt>
                <c:pt idx="4">
                  <c:v>0.31645569620253172</c:v>
                </c:pt>
                <c:pt idx="5">
                  <c:v>0.25210084033613439</c:v>
                </c:pt>
                <c:pt idx="6">
                  <c:v>0.20188425302826379</c:v>
                </c:pt>
                <c:pt idx="8">
                  <c:v>0.55467511885895404</c:v>
                </c:pt>
                <c:pt idx="9">
                  <c:v>0.50547598989048004</c:v>
                </c:pt>
                <c:pt idx="12">
                  <c:v>0.31446540880503149</c:v>
                </c:pt>
                <c:pt idx="13">
                  <c:v>0.33613445378151269</c:v>
                </c:pt>
                <c:pt idx="14">
                  <c:v>0.33579583613163194</c:v>
                </c:pt>
                <c:pt idx="16">
                  <c:v>0.31720856463124514</c:v>
                </c:pt>
                <c:pt idx="17">
                  <c:v>8.4674005080440345E-2</c:v>
                </c:pt>
                <c:pt idx="18">
                  <c:v>0.53763440860215062</c:v>
                </c:pt>
                <c:pt idx="20">
                  <c:v>0.47468354430379744</c:v>
                </c:pt>
                <c:pt idx="21">
                  <c:v>0.3369839932603203</c:v>
                </c:pt>
                <c:pt idx="22">
                  <c:v>0.60483870967741948</c:v>
                </c:pt>
                <c:pt idx="24">
                  <c:v>0.39556962025316461</c:v>
                </c:pt>
                <c:pt idx="25">
                  <c:v>0.16806722689075634</c:v>
                </c:pt>
                <c:pt idx="26">
                  <c:v>0.60606060606060619</c:v>
                </c:pt>
              </c:numCache>
            </c:numRef>
          </c:val>
        </c:ser>
        <c:ser>
          <c:idx val="2"/>
          <c:order val="2"/>
          <c:tx>
            <c:strRef>
              <c:f>'Ark1'!$E$1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'Ark1'!$B$2:$B$28</c:f>
              <c:strCache>
                <c:ptCount val="27"/>
                <c:pt idx="0">
                  <c:v>2015 (n=1276)</c:v>
                </c:pt>
                <c:pt idx="1">
                  <c:v>2013 (n=1193)</c:v>
                </c:pt>
                <c:pt idx="2">
                  <c:v>2010 (n=1491)</c:v>
                </c:pt>
                <c:pt idx="4">
                  <c:v>2015 (n=1264)</c:v>
                </c:pt>
                <c:pt idx="5">
                  <c:v>2013 (n=1190)</c:v>
                </c:pt>
                <c:pt idx="6">
                  <c:v>2010 (n=1486)</c:v>
                </c:pt>
                <c:pt idx="8">
                  <c:v>2015 (n=1262)</c:v>
                </c:pt>
                <c:pt idx="9">
                  <c:v>2013 (n=1187)</c:v>
                </c:pt>
                <c:pt idx="12">
                  <c:v>2015 (n=1272)</c:v>
                </c:pt>
                <c:pt idx="13">
                  <c:v>2013 (n=1190)</c:v>
                </c:pt>
                <c:pt idx="14">
                  <c:v>2010 (n=1489)</c:v>
                </c:pt>
                <c:pt idx="16">
                  <c:v>2015 (n=1261)</c:v>
                </c:pt>
                <c:pt idx="17">
                  <c:v>2013 (n=1181)</c:v>
                </c:pt>
                <c:pt idx="18">
                  <c:v>2010 (n=1488)</c:v>
                </c:pt>
                <c:pt idx="20">
                  <c:v>2015 (n=1264)</c:v>
                </c:pt>
                <c:pt idx="21">
                  <c:v>2013 (n=1187)</c:v>
                </c:pt>
                <c:pt idx="22">
                  <c:v>2010 (n=1488)</c:v>
                </c:pt>
                <c:pt idx="24">
                  <c:v>2015 (n=1264)</c:v>
                </c:pt>
                <c:pt idx="25">
                  <c:v>2013 (n=1190)</c:v>
                </c:pt>
                <c:pt idx="26">
                  <c:v>2010 (n=1485)</c:v>
                </c:pt>
              </c:strCache>
            </c:strRef>
          </c:cat>
          <c:val>
            <c:numRef>
              <c:f>'Ark1'!$E$2:$E$28</c:f>
              <c:numCache>
                <c:formatCode>0</c:formatCode>
                <c:ptCount val="27"/>
                <c:pt idx="0">
                  <c:v>1.9592476489028214</c:v>
                </c:pt>
                <c:pt idx="1">
                  <c:v>3.1014249790444257</c:v>
                </c:pt>
                <c:pt idx="2">
                  <c:v>3.755868544600939</c:v>
                </c:pt>
                <c:pt idx="4">
                  <c:v>2.5316455696202529</c:v>
                </c:pt>
                <c:pt idx="5">
                  <c:v>2.7731092436974798</c:v>
                </c:pt>
                <c:pt idx="6">
                  <c:v>4.1722745625841187</c:v>
                </c:pt>
                <c:pt idx="8">
                  <c:v>4.0412044374009506</c:v>
                </c:pt>
                <c:pt idx="9">
                  <c:v>3.201347935973041</c:v>
                </c:pt>
                <c:pt idx="12">
                  <c:v>1.8081761006289307</c:v>
                </c:pt>
                <c:pt idx="13">
                  <c:v>2.1848739495798317</c:v>
                </c:pt>
                <c:pt idx="14">
                  <c:v>3.8280725319006041</c:v>
                </c:pt>
                <c:pt idx="16">
                  <c:v>2.2204599524187154</c:v>
                </c:pt>
                <c:pt idx="17">
                  <c:v>2.7095681625740897</c:v>
                </c:pt>
                <c:pt idx="18">
                  <c:v>4.0994623655913989</c:v>
                </c:pt>
                <c:pt idx="20">
                  <c:v>2.9272151898734178</c:v>
                </c:pt>
                <c:pt idx="21">
                  <c:v>3.1171019376579618</c:v>
                </c:pt>
                <c:pt idx="22">
                  <c:v>5.1075268817204291</c:v>
                </c:pt>
                <c:pt idx="24">
                  <c:v>3.0854430379746831</c:v>
                </c:pt>
                <c:pt idx="25">
                  <c:v>3.0252100840336134</c:v>
                </c:pt>
                <c:pt idx="26">
                  <c:v>4.9158249158249161</c:v>
                </c:pt>
              </c:numCache>
            </c:numRef>
          </c:val>
        </c:ser>
        <c:ser>
          <c:idx val="3"/>
          <c:order val="3"/>
          <c:tx>
            <c:strRef>
              <c:f>'Ark1'!$F$1</c:f>
              <c:strCache>
                <c:ptCount val="1"/>
                <c:pt idx="0">
                  <c:v>+1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'Ark1'!$B$2:$B$28</c:f>
              <c:strCache>
                <c:ptCount val="27"/>
                <c:pt idx="0">
                  <c:v>2015 (n=1276)</c:v>
                </c:pt>
                <c:pt idx="1">
                  <c:v>2013 (n=1193)</c:v>
                </c:pt>
                <c:pt idx="2">
                  <c:v>2010 (n=1491)</c:v>
                </c:pt>
                <c:pt idx="4">
                  <c:v>2015 (n=1264)</c:v>
                </c:pt>
                <c:pt idx="5">
                  <c:v>2013 (n=1190)</c:v>
                </c:pt>
                <c:pt idx="6">
                  <c:v>2010 (n=1486)</c:v>
                </c:pt>
                <c:pt idx="8">
                  <c:v>2015 (n=1262)</c:v>
                </c:pt>
                <c:pt idx="9">
                  <c:v>2013 (n=1187)</c:v>
                </c:pt>
                <c:pt idx="12">
                  <c:v>2015 (n=1272)</c:v>
                </c:pt>
                <c:pt idx="13">
                  <c:v>2013 (n=1190)</c:v>
                </c:pt>
                <c:pt idx="14">
                  <c:v>2010 (n=1489)</c:v>
                </c:pt>
                <c:pt idx="16">
                  <c:v>2015 (n=1261)</c:v>
                </c:pt>
                <c:pt idx="17">
                  <c:v>2013 (n=1181)</c:v>
                </c:pt>
                <c:pt idx="18">
                  <c:v>2010 (n=1488)</c:v>
                </c:pt>
                <c:pt idx="20">
                  <c:v>2015 (n=1264)</c:v>
                </c:pt>
                <c:pt idx="21">
                  <c:v>2013 (n=1187)</c:v>
                </c:pt>
                <c:pt idx="22">
                  <c:v>2010 (n=1488)</c:v>
                </c:pt>
                <c:pt idx="24">
                  <c:v>2015 (n=1264)</c:v>
                </c:pt>
                <c:pt idx="25">
                  <c:v>2013 (n=1190)</c:v>
                </c:pt>
                <c:pt idx="26">
                  <c:v>2010 (n=1485)</c:v>
                </c:pt>
              </c:strCache>
            </c:strRef>
          </c:cat>
          <c:val>
            <c:numRef>
              <c:f>'Ark1'!$F$2:$F$28</c:f>
              <c:numCache>
                <c:formatCode>0</c:formatCode>
                <c:ptCount val="27"/>
                <c:pt idx="0">
                  <c:v>6.2695924764890281</c:v>
                </c:pt>
                <c:pt idx="1">
                  <c:v>5.6160938809723397</c:v>
                </c:pt>
                <c:pt idx="2">
                  <c:v>7.5117370892018789</c:v>
                </c:pt>
                <c:pt idx="4">
                  <c:v>6.1708860759493671</c:v>
                </c:pt>
                <c:pt idx="5">
                  <c:v>5.2100840336134455</c:v>
                </c:pt>
                <c:pt idx="6">
                  <c:v>7.4024226110363394</c:v>
                </c:pt>
                <c:pt idx="8">
                  <c:v>5.3882725832012692</c:v>
                </c:pt>
                <c:pt idx="9">
                  <c:v>6.3184498736310015</c:v>
                </c:pt>
                <c:pt idx="12">
                  <c:v>6.6037735849056611</c:v>
                </c:pt>
                <c:pt idx="13">
                  <c:v>6.8067226890756309</c:v>
                </c:pt>
                <c:pt idx="14">
                  <c:v>7.3203492276695767</c:v>
                </c:pt>
                <c:pt idx="16">
                  <c:v>4.9960348929421103</c:v>
                </c:pt>
                <c:pt idx="17">
                  <c:v>4.4877222692633367</c:v>
                </c:pt>
                <c:pt idx="18">
                  <c:v>7.5268817204301079</c:v>
                </c:pt>
                <c:pt idx="20">
                  <c:v>5.2215189873417716</c:v>
                </c:pt>
                <c:pt idx="21">
                  <c:v>5.5602358887952805</c:v>
                </c:pt>
                <c:pt idx="22">
                  <c:v>8.5349462365591418</c:v>
                </c:pt>
                <c:pt idx="24">
                  <c:v>4.5886075949367084</c:v>
                </c:pt>
                <c:pt idx="25">
                  <c:v>5.9663865546218489</c:v>
                </c:pt>
                <c:pt idx="26">
                  <c:v>7.205387205387205</c:v>
                </c:pt>
              </c:numCache>
            </c:numRef>
          </c:val>
        </c:ser>
        <c:ser>
          <c:idx val="4"/>
          <c:order val="4"/>
          <c:tx>
            <c:strRef>
              <c:f>'Ark1'!$G$1</c:f>
              <c:strCache>
                <c:ptCount val="1"/>
                <c:pt idx="0">
                  <c:v>+2 til +3 Svært fornøyd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'Ark1'!$B$2:$B$28</c:f>
              <c:strCache>
                <c:ptCount val="27"/>
                <c:pt idx="0">
                  <c:v>2015 (n=1276)</c:v>
                </c:pt>
                <c:pt idx="1">
                  <c:v>2013 (n=1193)</c:v>
                </c:pt>
                <c:pt idx="2">
                  <c:v>2010 (n=1491)</c:v>
                </c:pt>
                <c:pt idx="4">
                  <c:v>2015 (n=1264)</c:v>
                </c:pt>
                <c:pt idx="5">
                  <c:v>2013 (n=1190)</c:v>
                </c:pt>
                <c:pt idx="6">
                  <c:v>2010 (n=1486)</c:v>
                </c:pt>
                <c:pt idx="8">
                  <c:v>2015 (n=1262)</c:v>
                </c:pt>
                <c:pt idx="9">
                  <c:v>2013 (n=1187)</c:v>
                </c:pt>
                <c:pt idx="12">
                  <c:v>2015 (n=1272)</c:v>
                </c:pt>
                <c:pt idx="13">
                  <c:v>2013 (n=1190)</c:v>
                </c:pt>
                <c:pt idx="14">
                  <c:v>2010 (n=1489)</c:v>
                </c:pt>
                <c:pt idx="16">
                  <c:v>2015 (n=1261)</c:v>
                </c:pt>
                <c:pt idx="17">
                  <c:v>2013 (n=1181)</c:v>
                </c:pt>
                <c:pt idx="18">
                  <c:v>2010 (n=1488)</c:v>
                </c:pt>
                <c:pt idx="20">
                  <c:v>2015 (n=1264)</c:v>
                </c:pt>
                <c:pt idx="21">
                  <c:v>2013 (n=1187)</c:v>
                </c:pt>
                <c:pt idx="22">
                  <c:v>2010 (n=1488)</c:v>
                </c:pt>
                <c:pt idx="24">
                  <c:v>2015 (n=1264)</c:v>
                </c:pt>
                <c:pt idx="25">
                  <c:v>2013 (n=1190)</c:v>
                </c:pt>
                <c:pt idx="26">
                  <c:v>2010 (n=1485)</c:v>
                </c:pt>
              </c:strCache>
            </c:strRef>
          </c:cat>
          <c:val>
            <c:numRef>
              <c:f>'Ark1'!$G$2:$G$28</c:f>
              <c:numCache>
                <c:formatCode>0</c:formatCode>
                <c:ptCount val="27"/>
                <c:pt idx="0">
                  <c:v>62.852664576802489</c:v>
                </c:pt>
                <c:pt idx="1">
                  <c:v>64.12405699916178</c:v>
                </c:pt>
                <c:pt idx="2">
                  <c:v>62.575452716297789</c:v>
                </c:pt>
                <c:pt idx="4">
                  <c:v>54.905063291139243</c:v>
                </c:pt>
                <c:pt idx="5">
                  <c:v>55.714285714285722</c:v>
                </c:pt>
                <c:pt idx="6">
                  <c:v>49.125168236877542</c:v>
                </c:pt>
                <c:pt idx="8">
                  <c:v>34.627575277337556</c:v>
                </c:pt>
                <c:pt idx="9">
                  <c:v>35.973041280539178</c:v>
                </c:pt>
                <c:pt idx="12">
                  <c:v>60.141509433962263</c:v>
                </c:pt>
                <c:pt idx="13">
                  <c:v>61.260504201680675</c:v>
                </c:pt>
                <c:pt idx="14">
                  <c:v>59.100067159167217</c:v>
                </c:pt>
                <c:pt idx="16">
                  <c:v>44.250594766058676</c:v>
                </c:pt>
                <c:pt idx="17">
                  <c:v>42.082980524978844</c:v>
                </c:pt>
                <c:pt idx="18">
                  <c:v>45.362903225806448</c:v>
                </c:pt>
                <c:pt idx="20">
                  <c:v>36.946202531645554</c:v>
                </c:pt>
                <c:pt idx="21">
                  <c:v>36.815501263689974</c:v>
                </c:pt>
                <c:pt idx="22">
                  <c:v>38.70967741935484</c:v>
                </c:pt>
                <c:pt idx="24">
                  <c:v>41.455696202531641</c:v>
                </c:pt>
                <c:pt idx="25">
                  <c:v>40</c:v>
                </c:pt>
                <c:pt idx="26">
                  <c:v>40.808080808080803</c:v>
                </c:pt>
              </c:numCache>
            </c:numRef>
          </c:val>
        </c:ser>
        <c:ser>
          <c:idx val="5"/>
          <c:order val="5"/>
          <c:tx>
            <c:strRef>
              <c:f>'Ark1'!$H$1</c:f>
              <c:strCache>
                <c:ptCount val="1"/>
                <c:pt idx="0">
                  <c:v>Vet ikke/ Har ikke erfaring</c:v>
                </c:pt>
              </c:strCache>
            </c:strRef>
          </c:tx>
          <c:spPr>
            <a:solidFill>
              <a:srgbClr val="5F6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'Ark1'!$B$2:$B$28</c:f>
              <c:strCache>
                <c:ptCount val="27"/>
                <c:pt idx="0">
                  <c:v>2015 (n=1276)</c:v>
                </c:pt>
                <c:pt idx="1">
                  <c:v>2013 (n=1193)</c:v>
                </c:pt>
                <c:pt idx="2">
                  <c:v>2010 (n=1491)</c:v>
                </c:pt>
                <c:pt idx="4">
                  <c:v>2015 (n=1264)</c:v>
                </c:pt>
                <c:pt idx="5">
                  <c:v>2013 (n=1190)</c:v>
                </c:pt>
                <c:pt idx="6">
                  <c:v>2010 (n=1486)</c:v>
                </c:pt>
                <c:pt idx="8">
                  <c:v>2015 (n=1262)</c:v>
                </c:pt>
                <c:pt idx="9">
                  <c:v>2013 (n=1187)</c:v>
                </c:pt>
                <c:pt idx="12">
                  <c:v>2015 (n=1272)</c:v>
                </c:pt>
                <c:pt idx="13">
                  <c:v>2013 (n=1190)</c:v>
                </c:pt>
                <c:pt idx="14">
                  <c:v>2010 (n=1489)</c:v>
                </c:pt>
                <c:pt idx="16">
                  <c:v>2015 (n=1261)</c:v>
                </c:pt>
                <c:pt idx="17">
                  <c:v>2013 (n=1181)</c:v>
                </c:pt>
                <c:pt idx="18">
                  <c:v>2010 (n=1488)</c:v>
                </c:pt>
                <c:pt idx="20">
                  <c:v>2015 (n=1264)</c:v>
                </c:pt>
                <c:pt idx="21">
                  <c:v>2013 (n=1187)</c:v>
                </c:pt>
                <c:pt idx="22">
                  <c:v>2010 (n=1488)</c:v>
                </c:pt>
                <c:pt idx="24">
                  <c:v>2015 (n=1264)</c:v>
                </c:pt>
                <c:pt idx="25">
                  <c:v>2013 (n=1190)</c:v>
                </c:pt>
                <c:pt idx="26">
                  <c:v>2010 (n=1485)</c:v>
                </c:pt>
              </c:strCache>
            </c:strRef>
          </c:cat>
          <c:val>
            <c:numRef>
              <c:f>'Ark1'!$H$2:$H$28</c:f>
              <c:numCache>
                <c:formatCode>0</c:formatCode>
                <c:ptCount val="27"/>
                <c:pt idx="0">
                  <c:v>27.351097178683389</c:v>
                </c:pt>
                <c:pt idx="1">
                  <c:v>26.152556580050291</c:v>
                </c:pt>
                <c:pt idx="2">
                  <c:v>24.614352783366868</c:v>
                </c:pt>
                <c:pt idx="4">
                  <c:v>35.126582278481017</c:v>
                </c:pt>
                <c:pt idx="5">
                  <c:v>35.462184873949575</c:v>
                </c:pt>
                <c:pt idx="6">
                  <c:v>38.223418573351282</c:v>
                </c:pt>
                <c:pt idx="8">
                  <c:v>54.516640253565761</c:v>
                </c:pt>
                <c:pt idx="9">
                  <c:v>53.411962931760741</c:v>
                </c:pt>
                <c:pt idx="12">
                  <c:v>30.345911949685533</c:v>
                </c:pt>
                <c:pt idx="13">
                  <c:v>28.907563025210088</c:v>
                </c:pt>
                <c:pt idx="14">
                  <c:v>28.609805238415046</c:v>
                </c:pt>
                <c:pt idx="16">
                  <c:v>47.343378271213318</c:v>
                </c:pt>
                <c:pt idx="17">
                  <c:v>50.042337002540222</c:v>
                </c:pt>
                <c:pt idx="18">
                  <c:v>41.868279569892458</c:v>
                </c:pt>
                <c:pt idx="20">
                  <c:v>53.560126582278478</c:v>
                </c:pt>
                <c:pt idx="21">
                  <c:v>53.66470092670599</c:v>
                </c:pt>
                <c:pt idx="22">
                  <c:v>46.438172043010759</c:v>
                </c:pt>
                <c:pt idx="24">
                  <c:v>49.36708860759493</c:v>
                </c:pt>
                <c:pt idx="25">
                  <c:v>50.252100840336141</c:v>
                </c:pt>
                <c:pt idx="26">
                  <c:v>45.858585858585862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60193384"/>
        <c:axId val="360194168"/>
      </c:barChart>
      <c:catAx>
        <c:axId val="3601933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360194168"/>
        <c:crosses val="autoZero"/>
        <c:auto val="1"/>
        <c:lblAlgn val="ctr"/>
        <c:lblOffset val="100"/>
        <c:noMultiLvlLbl val="0"/>
      </c:catAx>
      <c:valAx>
        <c:axId val="360194168"/>
        <c:scaling>
          <c:orientation val="minMax"/>
          <c:max val="100"/>
          <c:min val="0"/>
        </c:scaling>
        <c:delete val="0"/>
        <c:axPos val="t"/>
        <c:numFmt formatCode="0\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360193384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26962962962962966"/>
          <c:y val="0.93552534448818914"/>
          <c:w val="0.65777019539224268"/>
          <c:h val="6.447465551181103E-2"/>
        </c:manualLayout>
      </c:layout>
      <c:overlay val="0"/>
      <c:txPr>
        <a:bodyPr/>
        <a:lstStyle/>
        <a:p>
          <a:pPr>
            <a:defRPr sz="9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nb-NO" sz="1400" b="0" i="0" baseline="0" dirty="0" smtClean="0">
                <a:effectLst/>
              </a:rPr>
              <a:t>Hvor fornøyd eller misfornøyd er du med de følgende forholdene? (skår 0-100)</a:t>
            </a:r>
            <a:endParaRPr lang="nb-NO" sz="1400" dirty="0" smtClean="0">
              <a:effectLst/>
            </a:endParaRPr>
          </a:p>
        </c:rich>
      </c:tx>
      <c:layout>
        <c:manualLayout>
          <c:xMode val="edge"/>
          <c:yMode val="edge"/>
          <c:x val="1.1206765820939051E-3"/>
          <c:y val="1.257253087526995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47093045958454871"/>
          <c:h val="0.69790317736739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'Ark1'!$A$2:$A$7</c:f>
              <c:strCache>
                <c:ptCount val="6"/>
                <c:pt idx="0">
                  <c:v>De ansattes faglige kompetanse til å løse oppgavene (n=715)</c:v>
                </c:pt>
                <c:pt idx="1">
                  <c:v>De ansattes evne til å følge deg (brukeren) opp (n=528)</c:v>
                </c:pt>
                <c:pt idx="2">
                  <c:v>De ansattes evne til å henvise deg til andre relevante tjenester (n=321)</c:v>
                </c:pt>
                <c:pt idx="3">
                  <c:v>De ansattes evne til å tilpasse tilbudet ut fra dine (brukerens) behov (n=453)</c:v>
                </c:pt>
                <c:pt idx="4">
                  <c:v>De ansattes evne til å hjelpe deg når du trenger det (n=555)</c:v>
                </c:pt>
                <c:pt idx="5">
                  <c:v>De ansattes evne til møte dine behov når det oppstår en situasjon utenom det vanlige (n=405)</c:v>
                </c:pt>
              </c:strCache>
            </c:strRef>
          </c:cat>
          <c:val>
            <c:numRef>
              <c:f>'Ark1'!$B$2:$B$7</c:f>
              <c:numCache>
                <c:formatCode>#,##0</c:formatCode>
                <c:ptCount val="6"/>
                <c:pt idx="0">
                  <c:v>84.918414917482465</c:v>
                </c:pt>
                <c:pt idx="1">
                  <c:v>80.80808080755682</c:v>
                </c:pt>
                <c:pt idx="2">
                  <c:v>77.777777777133934</c:v>
                </c:pt>
                <c:pt idx="3">
                  <c:v>79.359823398852157</c:v>
                </c:pt>
                <c:pt idx="4">
                  <c:v>83.933933933135037</c:v>
                </c:pt>
                <c:pt idx="5">
                  <c:v>83.497942386148111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5F6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'Ark1'!$A$2:$A$7</c:f>
              <c:strCache>
                <c:ptCount val="6"/>
                <c:pt idx="0">
                  <c:v>De ansattes faglige kompetanse til å løse oppgavene (n=715)</c:v>
                </c:pt>
                <c:pt idx="1">
                  <c:v>De ansattes evne til å følge deg (brukeren) opp (n=528)</c:v>
                </c:pt>
                <c:pt idx="2">
                  <c:v>De ansattes evne til å henvise deg til andre relevante tjenester (n=321)</c:v>
                </c:pt>
                <c:pt idx="3">
                  <c:v>De ansattes evne til å tilpasse tilbudet ut fra dine (brukerens) behov (n=453)</c:v>
                </c:pt>
                <c:pt idx="4">
                  <c:v>De ansattes evne til å hjelpe deg når du trenger det (n=555)</c:v>
                </c:pt>
                <c:pt idx="5">
                  <c:v>De ansattes evne til møte dine behov når det oppstår en situasjon utenom det vanlige (n=405)</c:v>
                </c:pt>
              </c:strCache>
            </c:strRef>
          </c:cat>
          <c:val>
            <c:numRef>
              <c:f>'Ark1'!$C$2:$C$7</c:f>
              <c:numCache>
                <c:formatCode>#,##0</c:formatCode>
                <c:ptCount val="6"/>
                <c:pt idx="0">
                  <c:v>85.209551656125839</c:v>
                </c:pt>
                <c:pt idx="1">
                  <c:v>81.706507303585653</c:v>
                </c:pt>
                <c:pt idx="2">
                  <c:v>78.657865786039579</c:v>
                </c:pt>
                <c:pt idx="3">
                  <c:v>79.393939393477325</c:v>
                </c:pt>
                <c:pt idx="4">
                  <c:v>85.199004974477631</c:v>
                </c:pt>
                <c:pt idx="5">
                  <c:v>83.912655970909015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C198C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'Ark1'!$A$2:$A$7</c:f>
              <c:strCache>
                <c:ptCount val="6"/>
                <c:pt idx="0">
                  <c:v>De ansattes faglige kompetanse til å løse oppgavene (n=715)</c:v>
                </c:pt>
                <c:pt idx="1">
                  <c:v>De ansattes evne til å følge deg (brukeren) opp (n=528)</c:v>
                </c:pt>
                <c:pt idx="2">
                  <c:v>De ansattes evne til å henvise deg til andre relevante tjenester (n=321)</c:v>
                </c:pt>
                <c:pt idx="3">
                  <c:v>De ansattes evne til å tilpasse tilbudet ut fra dine (brukerens) behov (n=453)</c:v>
                </c:pt>
                <c:pt idx="4">
                  <c:v>De ansattes evne til å hjelpe deg når du trenger det (n=555)</c:v>
                </c:pt>
                <c:pt idx="5">
                  <c:v>De ansattes evne til møte dine behov når det oppstår en situasjon utenom det vanlige (n=405)</c:v>
                </c:pt>
              </c:strCache>
            </c:strRef>
          </c:cat>
          <c:val>
            <c:numRef>
              <c:f>'Ark1'!$D$2:$D$7</c:f>
              <c:numCache>
                <c:formatCode>General</c:formatCode>
                <c:ptCount val="6"/>
                <c:pt idx="0" formatCode="#,##0">
                  <c:v>82.121551080402782</c:v>
                </c:pt>
                <c:pt idx="4" formatCode="#,##0">
                  <c:v>82.05627705558436</c:v>
                </c:pt>
                <c:pt idx="5" formatCode="#,##0">
                  <c:v>81.404460517866141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61781200"/>
        <c:axId val="361777280"/>
      </c:barChart>
      <c:catAx>
        <c:axId val="3617812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361777280"/>
        <c:crosses val="autoZero"/>
        <c:auto val="1"/>
        <c:lblAlgn val="ctr"/>
        <c:lblOffset val="100"/>
        <c:noMultiLvlLbl val="0"/>
      </c:catAx>
      <c:valAx>
        <c:axId val="361777280"/>
        <c:scaling>
          <c:orientation val="minMax"/>
          <c:max val="100"/>
          <c:min val="0"/>
        </c:scaling>
        <c:delete val="0"/>
        <c:axPos val="t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361781200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49333333333333335"/>
          <c:y val="0.9251086778215224"/>
          <c:w val="0.40349582968795578"/>
          <c:h val="7.4891338582677172E-2"/>
        </c:manualLayout>
      </c:layout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400" b="0">
                <a:solidFill>
                  <a:srgbClr val="333333"/>
                </a:solidFill>
              </a:defRPr>
            </a:pPr>
            <a:r>
              <a:rPr lang="nb-NO" sz="1400" b="0" dirty="0" smtClean="0">
                <a:solidFill>
                  <a:srgbClr val="333333"/>
                </a:solidFill>
              </a:rPr>
              <a:t>Hvor fornøyd eller misfornøyd er du med de følgende forholdene? (frekvensfordeling i prosent)</a:t>
            </a:r>
            <a:endParaRPr lang="nb-NO" sz="1400" b="0" dirty="0">
              <a:solidFill>
                <a:srgbClr val="333333"/>
              </a:solidFill>
            </a:endParaRPr>
          </a:p>
        </c:rich>
      </c:tx>
      <c:layout>
        <c:manualLayout>
          <c:xMode val="edge"/>
          <c:yMode val="edge"/>
          <c:x val="1.1206765820939051E-3"/>
          <c:y val="1.257176837270341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36574523184601926"/>
          <c:h val="0.734351829068241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'Ark1'!$C$1</c:f>
              <c:strCache>
                <c:ptCount val="1"/>
                <c:pt idx="0">
                  <c:v>-3 til -2 Svært misfornøyd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'Ark1'!$B$2:$B$24</c:f>
              <c:strCache>
                <c:ptCount val="23"/>
                <c:pt idx="0">
                  <c:v>2015 (n=1257)</c:v>
                </c:pt>
                <c:pt idx="1">
                  <c:v>2013 (n=1196)</c:v>
                </c:pt>
                <c:pt idx="2">
                  <c:v>2010 (n=1488)</c:v>
                </c:pt>
                <c:pt idx="4">
                  <c:v>2015 (n=1263)</c:v>
                </c:pt>
                <c:pt idx="5">
                  <c:v>2013 (n=1192)</c:v>
                </c:pt>
                <c:pt idx="8">
                  <c:v>2015 (n=1260)</c:v>
                </c:pt>
                <c:pt idx="9">
                  <c:v>2013 (n=1192)</c:v>
                </c:pt>
                <c:pt idx="12">
                  <c:v>2015 (n=1262)</c:v>
                </c:pt>
                <c:pt idx="13">
                  <c:v>2013 (n=1190)</c:v>
                </c:pt>
                <c:pt idx="16">
                  <c:v>2015 (n=1266)</c:v>
                </c:pt>
                <c:pt idx="17">
                  <c:v>2013 (n=1190)</c:v>
                </c:pt>
                <c:pt idx="18">
                  <c:v>2010 (n=1484)</c:v>
                </c:pt>
                <c:pt idx="20">
                  <c:v>2015 (n=1266)</c:v>
                </c:pt>
                <c:pt idx="21">
                  <c:v>2013 (n=1189)</c:v>
                </c:pt>
                <c:pt idx="22">
                  <c:v>2010 (n=1478)</c:v>
                </c:pt>
              </c:strCache>
            </c:strRef>
          </c:cat>
          <c:val>
            <c:numRef>
              <c:f>'Ark1'!$C$2:$C$24</c:f>
              <c:numCache>
                <c:formatCode>0</c:formatCode>
                <c:ptCount val="23"/>
                <c:pt idx="0">
                  <c:v>0.87509944311853649</c:v>
                </c:pt>
                <c:pt idx="1">
                  <c:v>0.66889632107023411</c:v>
                </c:pt>
                <c:pt idx="2">
                  <c:v>0.9408602150537636</c:v>
                </c:pt>
                <c:pt idx="4">
                  <c:v>0.8709422011084722</c:v>
                </c:pt>
                <c:pt idx="5">
                  <c:v>0.50335570469798652</c:v>
                </c:pt>
                <c:pt idx="8">
                  <c:v>0.87301587301587324</c:v>
                </c:pt>
                <c:pt idx="9">
                  <c:v>0.50335570469798652</c:v>
                </c:pt>
                <c:pt idx="12">
                  <c:v>0.8716323296354993</c:v>
                </c:pt>
                <c:pt idx="13">
                  <c:v>0.75630252100840334</c:v>
                </c:pt>
                <c:pt idx="16">
                  <c:v>0.86887835703001592</c:v>
                </c:pt>
                <c:pt idx="17">
                  <c:v>0.50420168067226878</c:v>
                </c:pt>
                <c:pt idx="18">
                  <c:v>0.80862533692722371</c:v>
                </c:pt>
                <c:pt idx="20">
                  <c:v>1.1058451816745658</c:v>
                </c:pt>
                <c:pt idx="21">
                  <c:v>0.5887300252312867</c:v>
                </c:pt>
                <c:pt idx="22">
                  <c:v>1.1502029769959405</c:v>
                </c:pt>
              </c:numCache>
            </c:numRef>
          </c:val>
        </c:ser>
        <c:ser>
          <c:idx val="1"/>
          <c:order val="1"/>
          <c:tx>
            <c:strRef>
              <c:f>'Ark1'!$D$1</c:f>
              <c:strCache>
                <c:ptCount val="1"/>
                <c:pt idx="0">
                  <c:v>-1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'Ark1'!$B$2:$B$24</c:f>
              <c:strCache>
                <c:ptCount val="23"/>
                <c:pt idx="0">
                  <c:v>2015 (n=1257)</c:v>
                </c:pt>
                <c:pt idx="1">
                  <c:v>2013 (n=1196)</c:v>
                </c:pt>
                <c:pt idx="2">
                  <c:v>2010 (n=1488)</c:v>
                </c:pt>
                <c:pt idx="4">
                  <c:v>2015 (n=1263)</c:v>
                </c:pt>
                <c:pt idx="5">
                  <c:v>2013 (n=1192)</c:v>
                </c:pt>
                <c:pt idx="8">
                  <c:v>2015 (n=1260)</c:v>
                </c:pt>
                <c:pt idx="9">
                  <c:v>2013 (n=1192)</c:v>
                </c:pt>
                <c:pt idx="12">
                  <c:v>2015 (n=1262)</c:v>
                </c:pt>
                <c:pt idx="13">
                  <c:v>2013 (n=1190)</c:v>
                </c:pt>
                <c:pt idx="16">
                  <c:v>2015 (n=1266)</c:v>
                </c:pt>
                <c:pt idx="17">
                  <c:v>2013 (n=1190)</c:v>
                </c:pt>
                <c:pt idx="18">
                  <c:v>2010 (n=1484)</c:v>
                </c:pt>
                <c:pt idx="20">
                  <c:v>2015 (n=1266)</c:v>
                </c:pt>
                <c:pt idx="21">
                  <c:v>2013 (n=1189)</c:v>
                </c:pt>
                <c:pt idx="22">
                  <c:v>2010 (n=1478)</c:v>
                </c:pt>
              </c:strCache>
            </c:strRef>
          </c:cat>
          <c:val>
            <c:numRef>
              <c:f>'Ark1'!$D$2:$D$24</c:f>
              <c:numCache>
                <c:formatCode>0</c:formatCode>
                <c:ptCount val="23"/>
                <c:pt idx="0">
                  <c:v>0.71599045346062073</c:v>
                </c:pt>
                <c:pt idx="1">
                  <c:v>0.83612040133779264</c:v>
                </c:pt>
                <c:pt idx="2">
                  <c:v>0.80645161290322587</c:v>
                </c:pt>
                <c:pt idx="4">
                  <c:v>0.7917656373713382</c:v>
                </c:pt>
                <c:pt idx="5">
                  <c:v>0.67114093959731569</c:v>
                </c:pt>
                <c:pt idx="8">
                  <c:v>0.55555555555555569</c:v>
                </c:pt>
                <c:pt idx="9">
                  <c:v>0.75503355704697983</c:v>
                </c:pt>
                <c:pt idx="12">
                  <c:v>1.3470681458003169</c:v>
                </c:pt>
                <c:pt idx="13">
                  <c:v>0.75630252100840334</c:v>
                </c:pt>
                <c:pt idx="16">
                  <c:v>0.63191153238546616</c:v>
                </c:pt>
                <c:pt idx="17">
                  <c:v>0.25210084033613439</c:v>
                </c:pt>
                <c:pt idx="18">
                  <c:v>0.40431266846361191</c:v>
                </c:pt>
                <c:pt idx="20">
                  <c:v>0.23696682464454977</c:v>
                </c:pt>
                <c:pt idx="21">
                  <c:v>0.25231286795626595</c:v>
                </c:pt>
                <c:pt idx="22">
                  <c:v>0.33829499323410023</c:v>
                </c:pt>
              </c:numCache>
            </c:numRef>
          </c:val>
        </c:ser>
        <c:ser>
          <c:idx val="2"/>
          <c:order val="2"/>
          <c:tx>
            <c:strRef>
              <c:f>'Ark1'!$E$1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'Ark1'!$B$2:$B$24</c:f>
              <c:strCache>
                <c:ptCount val="23"/>
                <c:pt idx="0">
                  <c:v>2015 (n=1257)</c:v>
                </c:pt>
                <c:pt idx="1">
                  <c:v>2013 (n=1196)</c:v>
                </c:pt>
                <c:pt idx="2">
                  <c:v>2010 (n=1488)</c:v>
                </c:pt>
                <c:pt idx="4">
                  <c:v>2015 (n=1263)</c:v>
                </c:pt>
                <c:pt idx="5">
                  <c:v>2013 (n=1192)</c:v>
                </c:pt>
                <c:pt idx="8">
                  <c:v>2015 (n=1260)</c:v>
                </c:pt>
                <c:pt idx="9">
                  <c:v>2013 (n=1192)</c:v>
                </c:pt>
                <c:pt idx="12">
                  <c:v>2015 (n=1262)</c:v>
                </c:pt>
                <c:pt idx="13">
                  <c:v>2013 (n=1190)</c:v>
                </c:pt>
                <c:pt idx="16">
                  <c:v>2015 (n=1266)</c:v>
                </c:pt>
                <c:pt idx="17">
                  <c:v>2013 (n=1190)</c:v>
                </c:pt>
                <c:pt idx="18">
                  <c:v>2010 (n=1484)</c:v>
                </c:pt>
                <c:pt idx="20">
                  <c:v>2015 (n=1266)</c:v>
                </c:pt>
                <c:pt idx="21">
                  <c:v>2013 (n=1189)</c:v>
                </c:pt>
                <c:pt idx="22">
                  <c:v>2010 (n=1478)</c:v>
                </c:pt>
              </c:strCache>
            </c:strRef>
          </c:cat>
          <c:val>
            <c:numRef>
              <c:f>'Ark1'!$E$2:$E$24</c:f>
              <c:numCache>
                <c:formatCode>0</c:formatCode>
                <c:ptCount val="23"/>
                <c:pt idx="0">
                  <c:v>2.7844073190135243</c:v>
                </c:pt>
                <c:pt idx="1">
                  <c:v>3.1772575250836121</c:v>
                </c:pt>
                <c:pt idx="2">
                  <c:v>5.174731182795699</c:v>
                </c:pt>
                <c:pt idx="4">
                  <c:v>3.8796516231195564</c:v>
                </c:pt>
                <c:pt idx="5">
                  <c:v>3.3557046979865772</c:v>
                </c:pt>
                <c:pt idx="8">
                  <c:v>3.3333333333333335</c:v>
                </c:pt>
                <c:pt idx="9">
                  <c:v>2.9362416107382541</c:v>
                </c:pt>
                <c:pt idx="12">
                  <c:v>3.248811410459588</c:v>
                </c:pt>
                <c:pt idx="13">
                  <c:v>4.033613445378152</c:v>
                </c:pt>
                <c:pt idx="16">
                  <c:v>2.9225908372827805</c:v>
                </c:pt>
                <c:pt idx="17">
                  <c:v>2.4369747899159662</c:v>
                </c:pt>
                <c:pt idx="18">
                  <c:v>4.8517520215633434</c:v>
                </c:pt>
                <c:pt idx="20">
                  <c:v>2.4486571879936805</c:v>
                </c:pt>
                <c:pt idx="21">
                  <c:v>2.523128679562658</c:v>
                </c:pt>
                <c:pt idx="22">
                  <c:v>3.5182679296346406</c:v>
                </c:pt>
              </c:numCache>
            </c:numRef>
          </c:val>
        </c:ser>
        <c:ser>
          <c:idx val="3"/>
          <c:order val="3"/>
          <c:tx>
            <c:strRef>
              <c:f>'Ark1'!$F$1</c:f>
              <c:strCache>
                <c:ptCount val="1"/>
                <c:pt idx="0">
                  <c:v>+1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'Ark1'!$B$2:$B$24</c:f>
              <c:strCache>
                <c:ptCount val="23"/>
                <c:pt idx="0">
                  <c:v>2015 (n=1257)</c:v>
                </c:pt>
                <c:pt idx="1">
                  <c:v>2013 (n=1196)</c:v>
                </c:pt>
                <c:pt idx="2">
                  <c:v>2010 (n=1488)</c:v>
                </c:pt>
                <c:pt idx="4">
                  <c:v>2015 (n=1263)</c:v>
                </c:pt>
                <c:pt idx="5">
                  <c:v>2013 (n=1192)</c:v>
                </c:pt>
                <c:pt idx="8">
                  <c:v>2015 (n=1260)</c:v>
                </c:pt>
                <c:pt idx="9">
                  <c:v>2013 (n=1192)</c:v>
                </c:pt>
                <c:pt idx="12">
                  <c:v>2015 (n=1262)</c:v>
                </c:pt>
                <c:pt idx="13">
                  <c:v>2013 (n=1190)</c:v>
                </c:pt>
                <c:pt idx="16">
                  <c:v>2015 (n=1266)</c:v>
                </c:pt>
                <c:pt idx="17">
                  <c:v>2013 (n=1190)</c:v>
                </c:pt>
                <c:pt idx="18">
                  <c:v>2010 (n=1484)</c:v>
                </c:pt>
                <c:pt idx="20">
                  <c:v>2015 (n=1266)</c:v>
                </c:pt>
                <c:pt idx="21">
                  <c:v>2013 (n=1189)</c:v>
                </c:pt>
                <c:pt idx="22">
                  <c:v>2010 (n=1478)</c:v>
                </c:pt>
              </c:strCache>
            </c:strRef>
          </c:cat>
          <c:val>
            <c:numRef>
              <c:f>'Ark1'!$F$2:$F$24</c:f>
              <c:numCache>
                <c:formatCode>0</c:formatCode>
                <c:ptCount val="23"/>
                <c:pt idx="0">
                  <c:v>6.6030230708035003</c:v>
                </c:pt>
                <c:pt idx="1">
                  <c:v>7.0234113712374562</c:v>
                </c:pt>
                <c:pt idx="2">
                  <c:v>8.3333333333333357</c:v>
                </c:pt>
                <c:pt idx="4">
                  <c:v>7.4425969912905785</c:v>
                </c:pt>
                <c:pt idx="5">
                  <c:v>8.1375838926174495</c:v>
                </c:pt>
                <c:pt idx="8">
                  <c:v>4.0476190476190466</c:v>
                </c:pt>
                <c:pt idx="9">
                  <c:v>4.7818791946308741</c:v>
                </c:pt>
                <c:pt idx="12">
                  <c:v>5.9429477020602226</c:v>
                </c:pt>
                <c:pt idx="13">
                  <c:v>7.2268907563025211</c:v>
                </c:pt>
                <c:pt idx="16">
                  <c:v>5.292259083728279</c:v>
                </c:pt>
                <c:pt idx="17">
                  <c:v>6.7226890756302513</c:v>
                </c:pt>
                <c:pt idx="18">
                  <c:v>8.1536388140161726</c:v>
                </c:pt>
                <c:pt idx="20">
                  <c:v>3.4755134281200633</c:v>
                </c:pt>
                <c:pt idx="21">
                  <c:v>4.3734230445752731</c:v>
                </c:pt>
                <c:pt idx="22">
                  <c:v>5.8186738836265235</c:v>
                </c:pt>
              </c:numCache>
            </c:numRef>
          </c:val>
        </c:ser>
        <c:ser>
          <c:idx val="4"/>
          <c:order val="4"/>
          <c:tx>
            <c:strRef>
              <c:f>'Ark1'!$G$1</c:f>
              <c:strCache>
                <c:ptCount val="1"/>
                <c:pt idx="0">
                  <c:v>+2 til +3 Svært fornøyd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'Ark1'!$B$2:$B$24</c:f>
              <c:strCache>
                <c:ptCount val="23"/>
                <c:pt idx="0">
                  <c:v>2015 (n=1257)</c:v>
                </c:pt>
                <c:pt idx="1">
                  <c:v>2013 (n=1196)</c:v>
                </c:pt>
                <c:pt idx="2">
                  <c:v>2010 (n=1488)</c:v>
                </c:pt>
                <c:pt idx="4">
                  <c:v>2015 (n=1263)</c:v>
                </c:pt>
                <c:pt idx="5">
                  <c:v>2013 (n=1192)</c:v>
                </c:pt>
                <c:pt idx="8">
                  <c:v>2015 (n=1260)</c:v>
                </c:pt>
                <c:pt idx="9">
                  <c:v>2013 (n=1192)</c:v>
                </c:pt>
                <c:pt idx="12">
                  <c:v>2015 (n=1262)</c:v>
                </c:pt>
                <c:pt idx="13">
                  <c:v>2013 (n=1190)</c:v>
                </c:pt>
                <c:pt idx="16">
                  <c:v>2015 (n=1266)</c:v>
                </c:pt>
                <c:pt idx="17">
                  <c:v>2013 (n=1190)</c:v>
                </c:pt>
                <c:pt idx="18">
                  <c:v>2010 (n=1484)</c:v>
                </c:pt>
                <c:pt idx="20">
                  <c:v>2015 (n=1266)</c:v>
                </c:pt>
                <c:pt idx="21">
                  <c:v>2013 (n=1189)</c:v>
                </c:pt>
                <c:pt idx="22">
                  <c:v>2010 (n=1478)</c:v>
                </c:pt>
              </c:strCache>
            </c:strRef>
          </c:cat>
          <c:val>
            <c:numRef>
              <c:f>'Ark1'!$G$2:$G$24</c:f>
              <c:numCache>
                <c:formatCode>0</c:formatCode>
                <c:ptCount val="23"/>
                <c:pt idx="0">
                  <c:v>45.90294351630866</c:v>
                </c:pt>
                <c:pt idx="1">
                  <c:v>45.484949832775932</c:v>
                </c:pt>
                <c:pt idx="2">
                  <c:v>44.825268817204304</c:v>
                </c:pt>
                <c:pt idx="4">
                  <c:v>28.820269200316709</c:v>
                </c:pt>
                <c:pt idx="5">
                  <c:v>29.446308724832214</c:v>
                </c:pt>
                <c:pt idx="8">
                  <c:v>16.666666666666664</c:v>
                </c:pt>
                <c:pt idx="9">
                  <c:v>16.442953020134226</c:v>
                </c:pt>
                <c:pt idx="12">
                  <c:v>24.484944532488111</c:v>
                </c:pt>
                <c:pt idx="13">
                  <c:v>24.201680672268903</c:v>
                </c:pt>
                <c:pt idx="16">
                  <c:v>34.123222748815174</c:v>
                </c:pt>
                <c:pt idx="17">
                  <c:v>35.126050420168077</c:v>
                </c:pt>
                <c:pt idx="18">
                  <c:v>37.668463611859842</c:v>
                </c:pt>
                <c:pt idx="20">
                  <c:v>24.723538704581351</c:v>
                </c:pt>
                <c:pt idx="21">
                  <c:v>23.71740958788898</c:v>
                </c:pt>
                <c:pt idx="22">
                  <c:v>26.589986468200276</c:v>
                </c:pt>
              </c:numCache>
            </c:numRef>
          </c:val>
        </c:ser>
        <c:ser>
          <c:idx val="5"/>
          <c:order val="5"/>
          <c:tx>
            <c:strRef>
              <c:f>'Ark1'!$H$1</c:f>
              <c:strCache>
                <c:ptCount val="1"/>
                <c:pt idx="0">
                  <c:v>Vet ikke/ Har ikke erfaring</c:v>
                </c:pt>
              </c:strCache>
            </c:strRef>
          </c:tx>
          <c:spPr>
            <a:solidFill>
              <a:srgbClr val="5F6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'Ark1'!$B$2:$B$24</c:f>
              <c:strCache>
                <c:ptCount val="23"/>
                <c:pt idx="0">
                  <c:v>2015 (n=1257)</c:v>
                </c:pt>
                <c:pt idx="1">
                  <c:v>2013 (n=1196)</c:v>
                </c:pt>
                <c:pt idx="2">
                  <c:v>2010 (n=1488)</c:v>
                </c:pt>
                <c:pt idx="4">
                  <c:v>2015 (n=1263)</c:v>
                </c:pt>
                <c:pt idx="5">
                  <c:v>2013 (n=1192)</c:v>
                </c:pt>
                <c:pt idx="8">
                  <c:v>2015 (n=1260)</c:v>
                </c:pt>
                <c:pt idx="9">
                  <c:v>2013 (n=1192)</c:v>
                </c:pt>
                <c:pt idx="12">
                  <c:v>2015 (n=1262)</c:v>
                </c:pt>
                <c:pt idx="13">
                  <c:v>2013 (n=1190)</c:v>
                </c:pt>
                <c:pt idx="16">
                  <c:v>2015 (n=1266)</c:v>
                </c:pt>
                <c:pt idx="17">
                  <c:v>2013 (n=1190)</c:v>
                </c:pt>
                <c:pt idx="18">
                  <c:v>2010 (n=1484)</c:v>
                </c:pt>
                <c:pt idx="20">
                  <c:v>2015 (n=1266)</c:v>
                </c:pt>
                <c:pt idx="21">
                  <c:v>2013 (n=1189)</c:v>
                </c:pt>
                <c:pt idx="22">
                  <c:v>2010 (n=1478)</c:v>
                </c:pt>
              </c:strCache>
            </c:strRef>
          </c:cat>
          <c:val>
            <c:numRef>
              <c:f>'Ark1'!$H$2:$H$24</c:f>
              <c:numCache>
                <c:formatCode>0</c:formatCode>
                <c:ptCount val="23"/>
                <c:pt idx="0">
                  <c:v>43.11853619729515</c:v>
                </c:pt>
                <c:pt idx="1">
                  <c:v>42.809364548494976</c:v>
                </c:pt>
                <c:pt idx="2">
                  <c:v>39.91935483870968</c:v>
                </c:pt>
                <c:pt idx="4">
                  <c:v>58.194774346793352</c:v>
                </c:pt>
                <c:pt idx="5">
                  <c:v>57.885906040268452</c:v>
                </c:pt>
                <c:pt idx="8">
                  <c:v>74.523809523809518</c:v>
                </c:pt>
                <c:pt idx="9">
                  <c:v>74.580536912751654</c:v>
                </c:pt>
                <c:pt idx="12">
                  <c:v>64.104595879556243</c:v>
                </c:pt>
                <c:pt idx="13">
                  <c:v>63.025210084033617</c:v>
                </c:pt>
                <c:pt idx="16">
                  <c:v>56.161137440758303</c:v>
                </c:pt>
                <c:pt idx="17">
                  <c:v>54.957983193277293</c:v>
                </c:pt>
                <c:pt idx="18">
                  <c:v>48.113207547169814</c:v>
                </c:pt>
                <c:pt idx="20">
                  <c:v>68.009478672985765</c:v>
                </c:pt>
                <c:pt idx="21">
                  <c:v>68.544995794785535</c:v>
                </c:pt>
                <c:pt idx="22">
                  <c:v>62.584573748308522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61776496"/>
        <c:axId val="361781984"/>
      </c:barChart>
      <c:catAx>
        <c:axId val="3617764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361781984"/>
        <c:crosses val="autoZero"/>
        <c:auto val="1"/>
        <c:lblAlgn val="ctr"/>
        <c:lblOffset val="100"/>
        <c:noMultiLvlLbl val="0"/>
      </c:catAx>
      <c:valAx>
        <c:axId val="361781984"/>
        <c:scaling>
          <c:orientation val="minMax"/>
          <c:max val="100"/>
          <c:min val="0"/>
        </c:scaling>
        <c:delete val="0"/>
        <c:axPos val="t"/>
        <c:numFmt formatCode="0\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361776496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26518518518518525"/>
          <c:y val="0.93552534448818914"/>
          <c:w val="0.66221463983668705"/>
          <c:h val="6.447465551181103E-2"/>
        </c:manualLayout>
      </c:layout>
      <c:overlay val="0"/>
      <c:txPr>
        <a:bodyPr/>
        <a:lstStyle/>
        <a:p>
          <a:pPr>
            <a:defRPr sz="9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nb-NO" sz="1400" b="0" i="0" baseline="0" dirty="0" smtClean="0">
                <a:effectLst/>
              </a:rPr>
              <a:t>I hvilken grad mener du de ansatte: (skår 0-100)</a:t>
            </a:r>
            <a:endParaRPr lang="nb-NO" sz="1400" dirty="0" smtClean="0">
              <a:effectLst/>
            </a:endParaRPr>
          </a:p>
        </c:rich>
      </c:tx>
      <c:layout>
        <c:manualLayout>
          <c:xMode val="edge"/>
          <c:yMode val="edge"/>
          <c:x val="1.1206765820939051E-3"/>
          <c:y val="1.257253087526995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47093045958454871"/>
          <c:h val="0.69790317736739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'Ark1'!$A$2:$A$3</c:f>
              <c:strCache>
                <c:ptCount val="2"/>
                <c:pt idx="0">
                  <c:v>Gir deg nødvendig informasjon (n=718)</c:v>
                </c:pt>
                <c:pt idx="1">
                  <c:v>Gjør det de kan for å sikre det du har rett til (n=507)</c:v>
                </c:pt>
              </c:strCache>
            </c:strRef>
          </c:cat>
          <c:val>
            <c:numRef>
              <c:f>'Ark1'!$B$2:$B$3</c:f>
              <c:numCache>
                <c:formatCode>#,##0</c:formatCode>
                <c:ptCount val="2"/>
                <c:pt idx="0">
                  <c:v>83.542246981448443</c:v>
                </c:pt>
                <c:pt idx="1">
                  <c:v>81.985535830966398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5F6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'Ark1'!$A$2:$A$3</c:f>
              <c:strCache>
                <c:ptCount val="2"/>
                <c:pt idx="0">
                  <c:v>Gir deg nødvendig informasjon (n=718)</c:v>
                </c:pt>
                <c:pt idx="1">
                  <c:v>Gjør det de kan for å sikre det du har rett til (n=507)</c:v>
                </c:pt>
              </c:strCache>
            </c:strRef>
          </c:cat>
          <c:val>
            <c:numRef>
              <c:f>'Ark1'!$C$2:$C$3</c:f>
              <c:numCache>
                <c:formatCode>#,##0</c:formatCode>
                <c:ptCount val="2"/>
                <c:pt idx="0">
                  <c:v>82.535074986937673</c:v>
                </c:pt>
                <c:pt idx="1">
                  <c:v>81.724845995154013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C198C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'Ark1'!$A$2:$A$3</c:f>
              <c:strCache>
                <c:ptCount val="2"/>
                <c:pt idx="0">
                  <c:v>Gir deg nødvendig informasjon (n=718)</c:v>
                </c:pt>
                <c:pt idx="1">
                  <c:v>Gjør det de kan for å sikre det du har rett til (n=507)</c:v>
                </c:pt>
              </c:strCache>
            </c:strRef>
          </c:cat>
          <c:val>
            <c:numRef>
              <c:f>'Ark1'!$D$2:$D$3</c:f>
              <c:numCache>
                <c:formatCode>#,##0</c:formatCode>
                <c:ptCount val="2"/>
                <c:pt idx="0">
                  <c:v>79.136061559359959</c:v>
                </c:pt>
                <c:pt idx="1">
                  <c:v>77.641723355510152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61777672"/>
        <c:axId val="361780808"/>
      </c:barChart>
      <c:catAx>
        <c:axId val="3617776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361780808"/>
        <c:crosses val="autoZero"/>
        <c:auto val="1"/>
        <c:lblAlgn val="ctr"/>
        <c:lblOffset val="100"/>
        <c:noMultiLvlLbl val="0"/>
      </c:catAx>
      <c:valAx>
        <c:axId val="361780808"/>
        <c:scaling>
          <c:orientation val="minMax"/>
          <c:max val="100"/>
          <c:min val="0"/>
        </c:scaling>
        <c:delete val="0"/>
        <c:axPos val="t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361777672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49333333333333335"/>
          <c:y val="0.9251086778215224"/>
          <c:w val="0.40349582968795578"/>
          <c:h val="7.4891338582677172E-2"/>
        </c:manualLayout>
      </c:layout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400" b="0">
                <a:solidFill>
                  <a:srgbClr val="333333"/>
                </a:solidFill>
              </a:defRPr>
            </a:pPr>
            <a:r>
              <a:rPr lang="nb-NO" sz="1400" b="0" dirty="0" smtClean="0">
                <a:solidFill>
                  <a:srgbClr val="333333"/>
                </a:solidFill>
              </a:rPr>
              <a:t>I hvilken grad mener du de ansatte:(frekvensfordeling i prosent)</a:t>
            </a:r>
            <a:endParaRPr lang="nb-NO" sz="1400" b="0" dirty="0">
              <a:solidFill>
                <a:srgbClr val="333333"/>
              </a:solidFill>
            </a:endParaRPr>
          </a:p>
        </c:rich>
      </c:tx>
      <c:layout>
        <c:manualLayout>
          <c:xMode val="edge"/>
          <c:yMode val="edge"/>
          <c:x val="1.1206765820939051E-3"/>
          <c:y val="1.257176837270341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36574523184601926"/>
          <c:h val="0.734351829068241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'Ark1'!$C$1</c:f>
              <c:strCache>
                <c:ptCount val="1"/>
                <c:pt idx="0">
                  <c:v>-3 til -2 I svært liten grad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'Ark1'!$B$2:$B$8</c:f>
              <c:strCache>
                <c:ptCount val="7"/>
                <c:pt idx="0">
                  <c:v>2015 (n=1284)</c:v>
                </c:pt>
                <c:pt idx="1">
                  <c:v>2013 (n=1192)</c:v>
                </c:pt>
                <c:pt idx="2">
                  <c:v>2010 (n=1489)</c:v>
                </c:pt>
                <c:pt idx="4">
                  <c:v>2015 (n=1271)</c:v>
                </c:pt>
                <c:pt idx="5">
                  <c:v>2013 (n=1180)</c:v>
                </c:pt>
                <c:pt idx="6">
                  <c:v>2010 (n=1491)</c:v>
                </c:pt>
              </c:strCache>
            </c:strRef>
          </c:cat>
          <c:val>
            <c:numRef>
              <c:f>'Ark1'!$C$2:$C$8</c:f>
              <c:numCache>
                <c:formatCode>0</c:formatCode>
                <c:ptCount val="7"/>
                <c:pt idx="0">
                  <c:v>1.0124610591900312</c:v>
                </c:pt>
                <c:pt idx="1">
                  <c:v>0.67114093959731569</c:v>
                </c:pt>
                <c:pt idx="2">
                  <c:v>1.007387508394896</c:v>
                </c:pt>
                <c:pt idx="4">
                  <c:v>0.86546026750590088</c:v>
                </c:pt>
                <c:pt idx="5">
                  <c:v>0.59322033898305071</c:v>
                </c:pt>
                <c:pt idx="6">
                  <c:v>1.1401743796109993</c:v>
                </c:pt>
              </c:numCache>
            </c:numRef>
          </c:val>
        </c:ser>
        <c:ser>
          <c:idx val="1"/>
          <c:order val="1"/>
          <c:tx>
            <c:strRef>
              <c:f>'Ark1'!$D$1</c:f>
              <c:strCache>
                <c:ptCount val="1"/>
                <c:pt idx="0">
                  <c:v>-1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'Ark1'!$B$2:$B$8</c:f>
              <c:strCache>
                <c:ptCount val="7"/>
                <c:pt idx="0">
                  <c:v>2015 (n=1284)</c:v>
                </c:pt>
                <c:pt idx="1">
                  <c:v>2013 (n=1192)</c:v>
                </c:pt>
                <c:pt idx="2">
                  <c:v>2010 (n=1489)</c:v>
                </c:pt>
                <c:pt idx="4">
                  <c:v>2015 (n=1271)</c:v>
                </c:pt>
                <c:pt idx="5">
                  <c:v>2013 (n=1180)</c:v>
                </c:pt>
                <c:pt idx="6">
                  <c:v>2010 (n=1491)</c:v>
                </c:pt>
              </c:strCache>
            </c:strRef>
          </c:cat>
          <c:val>
            <c:numRef>
              <c:f>'Ark1'!$D$2:$D$8</c:f>
              <c:numCache>
                <c:formatCode>0</c:formatCode>
                <c:ptCount val="7"/>
                <c:pt idx="0">
                  <c:v>0.6230529595015577</c:v>
                </c:pt>
                <c:pt idx="1">
                  <c:v>0.41946308724832221</c:v>
                </c:pt>
                <c:pt idx="2">
                  <c:v>1.3431833445265282</c:v>
                </c:pt>
                <c:pt idx="4">
                  <c:v>0.15735641227380018</c:v>
                </c:pt>
                <c:pt idx="5">
                  <c:v>0.25423728813559315</c:v>
                </c:pt>
                <c:pt idx="6">
                  <c:v>1.0060362173038226</c:v>
                </c:pt>
              </c:numCache>
            </c:numRef>
          </c:val>
        </c:ser>
        <c:ser>
          <c:idx val="2"/>
          <c:order val="2"/>
          <c:tx>
            <c:strRef>
              <c:f>'Ark1'!$E$1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'Ark1'!$B$2:$B$8</c:f>
              <c:strCache>
                <c:ptCount val="7"/>
                <c:pt idx="0">
                  <c:v>2015 (n=1284)</c:v>
                </c:pt>
                <c:pt idx="1">
                  <c:v>2013 (n=1192)</c:v>
                </c:pt>
                <c:pt idx="2">
                  <c:v>2010 (n=1489)</c:v>
                </c:pt>
                <c:pt idx="4">
                  <c:v>2015 (n=1271)</c:v>
                </c:pt>
                <c:pt idx="5">
                  <c:v>2013 (n=1180)</c:v>
                </c:pt>
                <c:pt idx="6">
                  <c:v>2010 (n=1491)</c:v>
                </c:pt>
              </c:strCache>
            </c:strRef>
          </c:cat>
          <c:val>
            <c:numRef>
              <c:f>'Ark1'!$E$2:$E$8</c:f>
              <c:numCache>
                <c:formatCode>0</c:formatCode>
                <c:ptCount val="7"/>
                <c:pt idx="0">
                  <c:v>3.4267912772585674</c:v>
                </c:pt>
                <c:pt idx="1">
                  <c:v>4.7818791946308741</c:v>
                </c:pt>
                <c:pt idx="2">
                  <c:v>6.9173942243116189</c:v>
                </c:pt>
                <c:pt idx="4">
                  <c:v>4.0125885129819032</c:v>
                </c:pt>
                <c:pt idx="5">
                  <c:v>4.0677966101694896</c:v>
                </c:pt>
                <c:pt idx="6">
                  <c:v>7.042253521126761</c:v>
                </c:pt>
              </c:numCache>
            </c:numRef>
          </c:val>
        </c:ser>
        <c:ser>
          <c:idx val="3"/>
          <c:order val="3"/>
          <c:tx>
            <c:strRef>
              <c:f>'Ark1'!$F$1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'Ark1'!$B$2:$B$8</c:f>
              <c:strCache>
                <c:ptCount val="7"/>
                <c:pt idx="0">
                  <c:v>2015 (n=1284)</c:v>
                </c:pt>
                <c:pt idx="1">
                  <c:v>2013 (n=1192)</c:v>
                </c:pt>
                <c:pt idx="2">
                  <c:v>2010 (n=1489)</c:v>
                </c:pt>
                <c:pt idx="4">
                  <c:v>2015 (n=1271)</c:v>
                </c:pt>
                <c:pt idx="5">
                  <c:v>2013 (n=1180)</c:v>
                </c:pt>
                <c:pt idx="6">
                  <c:v>2010 (n=1491)</c:v>
                </c:pt>
              </c:strCache>
            </c:strRef>
          </c:cat>
          <c:val>
            <c:numRef>
              <c:f>'Ark1'!$F$2:$F$8</c:f>
              <c:numCache>
                <c:formatCode>0</c:formatCode>
                <c:ptCount val="7"/>
                <c:pt idx="0">
                  <c:v>7.2429906542056077</c:v>
                </c:pt>
                <c:pt idx="1">
                  <c:v>8.0536912751677878</c:v>
                </c:pt>
                <c:pt idx="2">
                  <c:v>12.424445936870384</c:v>
                </c:pt>
                <c:pt idx="4">
                  <c:v>5.5861526357199054</c:v>
                </c:pt>
                <c:pt idx="5">
                  <c:v>6.5254237288135597</c:v>
                </c:pt>
                <c:pt idx="6">
                  <c:v>9.2555331991951704</c:v>
                </c:pt>
              </c:numCache>
            </c:numRef>
          </c:val>
        </c:ser>
        <c:ser>
          <c:idx val="4"/>
          <c:order val="4"/>
          <c:tx>
            <c:strRef>
              <c:f>'Ark1'!$G$1</c:f>
              <c:strCache>
                <c:ptCount val="1"/>
                <c:pt idx="0">
                  <c:v>+2 til +3 I svært stor grad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'Ark1'!$B$2:$B$8</c:f>
              <c:strCache>
                <c:ptCount val="7"/>
                <c:pt idx="0">
                  <c:v>2015 (n=1284)</c:v>
                </c:pt>
                <c:pt idx="1">
                  <c:v>2013 (n=1192)</c:v>
                </c:pt>
                <c:pt idx="2">
                  <c:v>2010 (n=1489)</c:v>
                </c:pt>
                <c:pt idx="4">
                  <c:v>2015 (n=1271)</c:v>
                </c:pt>
                <c:pt idx="5">
                  <c:v>2013 (n=1180)</c:v>
                </c:pt>
                <c:pt idx="6">
                  <c:v>2010 (n=1491)</c:v>
                </c:pt>
              </c:strCache>
            </c:strRef>
          </c:cat>
          <c:val>
            <c:numRef>
              <c:f>'Ark1'!$G$2:$G$8</c:f>
              <c:numCache>
                <c:formatCode>0</c:formatCode>
                <c:ptCount val="7"/>
                <c:pt idx="0">
                  <c:v>43.613707165109034</c:v>
                </c:pt>
                <c:pt idx="1">
                  <c:v>43.875838926174509</c:v>
                </c:pt>
                <c:pt idx="2">
                  <c:v>42.310275352585634</c:v>
                </c:pt>
                <c:pt idx="4">
                  <c:v>29.26829268292682</c:v>
                </c:pt>
                <c:pt idx="5">
                  <c:v>29.83050847457627</c:v>
                </c:pt>
                <c:pt idx="6">
                  <c:v>30.851777330650574</c:v>
                </c:pt>
              </c:numCache>
            </c:numRef>
          </c:val>
        </c:ser>
        <c:ser>
          <c:idx val="5"/>
          <c:order val="5"/>
          <c:tx>
            <c:strRef>
              <c:f>'Ark1'!$H$1</c:f>
              <c:strCache>
                <c:ptCount val="1"/>
                <c:pt idx="0">
                  <c:v>Vet ikke / Har ingen mening</c:v>
                </c:pt>
              </c:strCache>
            </c:strRef>
          </c:tx>
          <c:spPr>
            <a:solidFill>
              <a:srgbClr val="5F6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'Ark1'!$B$2:$B$8</c:f>
              <c:strCache>
                <c:ptCount val="7"/>
                <c:pt idx="0">
                  <c:v>2015 (n=1284)</c:v>
                </c:pt>
                <c:pt idx="1">
                  <c:v>2013 (n=1192)</c:v>
                </c:pt>
                <c:pt idx="2">
                  <c:v>2010 (n=1489)</c:v>
                </c:pt>
                <c:pt idx="4">
                  <c:v>2015 (n=1271)</c:v>
                </c:pt>
                <c:pt idx="5">
                  <c:v>2013 (n=1180)</c:v>
                </c:pt>
                <c:pt idx="6">
                  <c:v>2010 (n=1491)</c:v>
                </c:pt>
              </c:strCache>
            </c:strRef>
          </c:cat>
          <c:val>
            <c:numRef>
              <c:f>'Ark1'!$H$2:$H$8</c:f>
              <c:numCache>
                <c:formatCode>0</c:formatCode>
                <c:ptCount val="7"/>
                <c:pt idx="0">
                  <c:v>44.0809968847352</c:v>
                </c:pt>
                <c:pt idx="1">
                  <c:v>42.197986577181204</c:v>
                </c:pt>
                <c:pt idx="2">
                  <c:v>35.997313633310952</c:v>
                </c:pt>
                <c:pt idx="4">
                  <c:v>60.110149488591652</c:v>
                </c:pt>
                <c:pt idx="5">
                  <c:v>58.728813559322035</c:v>
                </c:pt>
                <c:pt idx="6">
                  <c:v>50.704225352112672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61776104"/>
        <c:axId val="361780416"/>
      </c:barChart>
      <c:catAx>
        <c:axId val="3617761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361780416"/>
        <c:crosses val="autoZero"/>
        <c:auto val="1"/>
        <c:lblAlgn val="ctr"/>
        <c:lblOffset val="100"/>
        <c:noMultiLvlLbl val="0"/>
      </c:catAx>
      <c:valAx>
        <c:axId val="361780416"/>
        <c:scaling>
          <c:orientation val="minMax"/>
          <c:max val="100"/>
          <c:min val="0"/>
        </c:scaling>
        <c:delete val="0"/>
        <c:axPos val="t"/>
        <c:numFmt formatCode="0\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361776104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32592592592592606"/>
          <c:y val="0.93552534448818914"/>
          <c:w val="0.60147389909594628"/>
          <c:h val="6.447465551181103E-2"/>
        </c:manualLayout>
      </c:layout>
      <c:overlay val="0"/>
      <c:txPr>
        <a:bodyPr/>
        <a:lstStyle/>
        <a:p>
          <a:pPr>
            <a:defRPr sz="8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nb-NO" sz="1400" b="0" i="0" u="none" strike="noStrike" baseline="0" dirty="0" smtClean="0">
                <a:effectLst/>
              </a:rPr>
              <a:t>Har du klaget på forhold ved Den norske kirke? (frekvensfordeling i prosent)</a:t>
            </a:r>
            <a:endParaRPr lang="nb-NO" sz="1300" b="0" i="0" baseline="0" dirty="0" smtClean="0">
              <a:effectLst/>
            </a:endParaRPr>
          </a:p>
        </c:rich>
      </c:tx>
      <c:layout>
        <c:manualLayout>
          <c:xMode val="edge"/>
          <c:yMode val="edge"/>
          <c:x val="1.1206765820939051E-3"/>
          <c:y val="1.257176837270341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47093045958454871"/>
          <c:h val="0.69790317736739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Ja, skriftlig</c:v>
                </c:pt>
                <c:pt idx="1">
                  <c:v>Ja, muntlig</c:v>
                </c:pt>
                <c:pt idx="2">
                  <c:v>Ja, både skriftlig og muntlig</c:v>
                </c:pt>
                <c:pt idx="3">
                  <c:v>Nei, har aldri klaget</c:v>
                </c:pt>
              </c:strCache>
            </c:strRef>
          </c:cat>
          <c:val>
            <c:numRef>
              <c:f>'Ark1'!$B$2:$B$5</c:f>
              <c:numCache>
                <c:formatCode>0</c:formatCode>
                <c:ptCount val="4"/>
                <c:pt idx="0">
                  <c:v>0.23622047244094491</c:v>
                </c:pt>
                <c:pt idx="1">
                  <c:v>1.8110236220472438</c:v>
                </c:pt>
                <c:pt idx="2">
                  <c:v>0.47244094488188981</c:v>
                </c:pt>
                <c:pt idx="3">
                  <c:v>97.480314960629912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61779632"/>
        <c:axId val="360198872"/>
      </c:barChart>
      <c:catAx>
        <c:axId val="3617796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360198872"/>
        <c:crosses val="autoZero"/>
        <c:auto val="1"/>
        <c:lblAlgn val="ctr"/>
        <c:lblOffset val="100"/>
        <c:noMultiLvlLbl val="0"/>
      </c:catAx>
      <c:valAx>
        <c:axId val="360198872"/>
        <c:scaling>
          <c:orientation val="minMax"/>
          <c:max val="100"/>
          <c:min val="0"/>
        </c:scaling>
        <c:delete val="0"/>
        <c:axPos val="t"/>
        <c:numFmt formatCode="0\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361779632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49333333333333335"/>
          <c:y val="0.9251086778215224"/>
          <c:w val="0.40349582968795578"/>
          <c:h val="7.4891338582677172E-2"/>
        </c:manualLayout>
      </c:layout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nb-NO" sz="1400" b="0" i="0" baseline="0" dirty="0" smtClean="0">
                <a:effectLst/>
              </a:rPr>
              <a:t>(skår 0-100)</a:t>
            </a:r>
            <a:endParaRPr lang="nb-NO" sz="1400" dirty="0" smtClean="0">
              <a:effectLst/>
            </a:endParaRPr>
          </a:p>
        </c:rich>
      </c:tx>
      <c:layout>
        <c:manualLayout>
          <c:xMode val="edge"/>
          <c:yMode val="edge"/>
          <c:x val="1.1206765820939051E-3"/>
          <c:y val="1.257253087526995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47093045958454871"/>
          <c:h val="0.69790317736739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På hvilken måte vil du omtale denne kirken? (n=1192)</c:v>
                </c:pt>
                <c:pt idx="1">
                  <c:v>Hvor stor eller liten tillit har du til denne kirken? (n=1190)</c:v>
                </c:pt>
                <c:pt idx="2">
                  <c:v>Hvor sterk tilhørighet føler du til denne kirken? (n=1241)</c:v>
                </c:pt>
                <c:pt idx="3">
                  <c:v>Hvor sterk tilhørighet føler du til Den norske kirke som kirkesamfunn? (n=1240)</c:v>
                </c:pt>
              </c:strCache>
            </c:strRef>
          </c:cat>
          <c:val>
            <c:numRef>
              <c:f>'Ark1'!$B$2:$B$5</c:f>
              <c:numCache>
                <c:formatCode>#,##0</c:formatCode>
                <c:ptCount val="4"/>
                <c:pt idx="0">
                  <c:v>84.354026844740133</c:v>
                </c:pt>
                <c:pt idx="1">
                  <c:v>82.689075629352871</c:v>
                </c:pt>
                <c:pt idx="2">
                  <c:v>71.501477303037802</c:v>
                </c:pt>
                <c:pt idx="3">
                  <c:v>69.26075268802424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5F6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På hvilken måte vil du omtale denne kirken? (n=1192)</c:v>
                </c:pt>
                <c:pt idx="1">
                  <c:v>Hvor stor eller liten tillit har du til denne kirken? (n=1190)</c:v>
                </c:pt>
                <c:pt idx="2">
                  <c:v>Hvor sterk tilhørighet føler du til denne kirken? (n=1241)</c:v>
                </c:pt>
                <c:pt idx="3">
                  <c:v>Hvor sterk tilhørighet føler du til Den norske kirke som kirkesamfunn? (n=1240)</c:v>
                </c:pt>
              </c:strCache>
            </c:strRef>
          </c:cat>
          <c:val>
            <c:numRef>
              <c:f>'Ark1'!$C$2:$C$5</c:f>
              <c:numCache>
                <c:formatCode>#,##0</c:formatCode>
                <c:ptCount val="4"/>
                <c:pt idx="0">
                  <c:v>84.001214328142183</c:v>
                </c:pt>
                <c:pt idx="1">
                  <c:v>83.860283046458889</c:v>
                </c:pt>
                <c:pt idx="2">
                  <c:v>71.513828238427919</c:v>
                </c:pt>
                <c:pt idx="3">
                  <c:v>70.299884659524309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C198C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'Ark1'!$A$2:$A$5</c:f>
              <c:strCache>
                <c:ptCount val="4"/>
                <c:pt idx="0">
                  <c:v>På hvilken måte vil du omtale denne kirken? (n=1192)</c:v>
                </c:pt>
                <c:pt idx="1">
                  <c:v>Hvor stor eller liten tillit har du til denne kirken? (n=1190)</c:v>
                </c:pt>
                <c:pt idx="2">
                  <c:v>Hvor sterk tilhørighet føler du til denne kirken? (n=1241)</c:v>
                </c:pt>
                <c:pt idx="3">
                  <c:v>Hvor sterk tilhørighet føler du til Den norske kirke som kirkesamfunn? (n=1240)</c:v>
                </c:pt>
              </c:strCache>
            </c:strRef>
          </c:cat>
          <c:val>
            <c:numRef>
              <c:f>'Ark1'!$D$2:$D$5</c:f>
              <c:numCache>
                <c:formatCode>General</c:formatCode>
                <c:ptCount val="4"/>
                <c:pt idx="0" formatCode="#,##0">
                  <c:v>81.627393224705401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72592968"/>
        <c:axId val="272593360"/>
      </c:barChart>
      <c:catAx>
        <c:axId val="27259296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272593360"/>
        <c:crosses val="autoZero"/>
        <c:auto val="1"/>
        <c:lblAlgn val="ctr"/>
        <c:lblOffset val="100"/>
        <c:noMultiLvlLbl val="0"/>
      </c:catAx>
      <c:valAx>
        <c:axId val="272593360"/>
        <c:scaling>
          <c:orientation val="minMax"/>
          <c:max val="100"/>
          <c:min val="0"/>
        </c:scaling>
        <c:delete val="0"/>
        <c:axPos val="t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272592968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49333333333333335"/>
          <c:y val="0.9251086778215224"/>
          <c:w val="0.40349582968795578"/>
          <c:h val="7.4891338582677172E-2"/>
        </c:manualLayout>
      </c:layout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nb-NO" sz="1400" b="0" i="0" u="none" strike="noStrike" baseline="0" dirty="0" smtClean="0">
                <a:effectLst/>
              </a:rPr>
              <a:t>Hvis du har klaget, hvor fornøyd eller misfornøyd er du med det følgende? </a:t>
            </a:r>
            <a:r>
              <a:rPr lang="nb-NO" sz="1300" b="0" i="0" baseline="0" dirty="0" smtClean="0">
                <a:effectLst/>
              </a:rPr>
              <a:t>(skår 0-100)</a:t>
            </a:r>
            <a:endParaRPr lang="nb-NO" sz="1300" dirty="0" smtClean="0">
              <a:effectLst/>
            </a:endParaRPr>
          </a:p>
        </c:rich>
      </c:tx>
      <c:layout>
        <c:manualLayout>
          <c:xMode val="edge"/>
          <c:yMode val="edge"/>
          <c:x val="1.1206765820939051E-3"/>
          <c:y val="1.257253087526995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47093045958454871"/>
          <c:h val="0.69790317736739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'Ark1'!$A$2:$A$3</c:f>
              <c:strCache>
                <c:ptCount val="2"/>
                <c:pt idx="0">
                  <c:v>Informasjon om dine klagemuligheter og om hvordan du skal gå frem for å klage (n=37)</c:v>
                </c:pt>
                <c:pt idx="1">
                  <c:v>Selve behandlingen av din klage (n=37)</c:v>
                </c:pt>
              </c:strCache>
            </c:strRef>
          </c:cat>
          <c:val>
            <c:numRef>
              <c:f>'Ark1'!$B$2:$B$3</c:f>
              <c:numCache>
                <c:formatCode>#,##0</c:formatCode>
                <c:ptCount val="2"/>
                <c:pt idx="0">
                  <c:v>53.571428571285693</c:v>
                </c:pt>
                <c:pt idx="1">
                  <c:v>54.954954954864846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5F6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'Ark1'!$A$2:$A$3</c:f>
              <c:strCache>
                <c:ptCount val="2"/>
                <c:pt idx="0">
                  <c:v>Informasjon om dine klagemuligheter og om hvordan du skal gå frem for å klage (n=37)</c:v>
                </c:pt>
                <c:pt idx="1">
                  <c:v>Selve behandlingen av din klage (n=37)</c:v>
                </c:pt>
              </c:strCache>
            </c:strRef>
          </c:cat>
          <c:val>
            <c:numRef>
              <c:f>'Ark1'!$C$2:$C$3</c:f>
              <c:numCache>
                <c:formatCode>#,##0</c:formatCode>
                <c:ptCount val="2"/>
                <c:pt idx="0">
                  <c:v>53.977272727386371</c:v>
                </c:pt>
                <c:pt idx="1">
                  <c:v>53.658536585853653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33552424"/>
        <c:axId val="274357864"/>
      </c:barChart>
      <c:catAx>
        <c:axId val="2335524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274357864"/>
        <c:crosses val="autoZero"/>
        <c:auto val="1"/>
        <c:lblAlgn val="ctr"/>
        <c:lblOffset val="100"/>
        <c:noMultiLvlLbl val="0"/>
      </c:catAx>
      <c:valAx>
        <c:axId val="274357864"/>
        <c:scaling>
          <c:orientation val="minMax"/>
          <c:max val="100"/>
          <c:min val="0"/>
        </c:scaling>
        <c:delete val="0"/>
        <c:axPos val="t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233552424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49333333333333335"/>
          <c:y val="0.9251086778215224"/>
          <c:w val="0.40349582968795578"/>
          <c:h val="7.4891338582677172E-2"/>
        </c:manualLayout>
      </c:layout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400" b="0">
                <a:solidFill>
                  <a:srgbClr val="333333"/>
                </a:solidFill>
              </a:defRPr>
            </a:pPr>
            <a:r>
              <a:rPr lang="nb-NO" sz="1400" b="0" i="0" u="none" strike="noStrike" baseline="0" dirty="0" smtClean="0">
                <a:effectLst/>
              </a:rPr>
              <a:t>Hvis du har klaget, hvor fornøyd eller misfornøyd er du med det følgende? </a:t>
            </a:r>
            <a:r>
              <a:rPr lang="nb-NO" sz="1400" b="0" dirty="0" smtClean="0">
                <a:solidFill>
                  <a:srgbClr val="333333"/>
                </a:solidFill>
              </a:rPr>
              <a:t>(frekvensfordeling i prosent)</a:t>
            </a:r>
            <a:endParaRPr lang="nb-NO" sz="1400" b="0" dirty="0">
              <a:solidFill>
                <a:srgbClr val="333333"/>
              </a:solidFill>
            </a:endParaRPr>
          </a:p>
        </c:rich>
      </c:tx>
      <c:layout>
        <c:manualLayout>
          <c:xMode val="edge"/>
          <c:yMode val="edge"/>
          <c:x val="1.1206765820939051E-3"/>
          <c:y val="1.257176837270341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36574523184601926"/>
          <c:h val="0.734351829068241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'Ark1'!$C$1</c:f>
              <c:strCache>
                <c:ptCount val="1"/>
                <c:pt idx="0">
                  <c:v>-3 til -2 Svært misfornøyd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'Ark1'!$B$2:$B$8</c:f>
              <c:strCache>
                <c:ptCount val="6"/>
                <c:pt idx="0">
                  <c:v>2015 (n=136)</c:v>
                </c:pt>
                <c:pt idx="1">
                  <c:v>2013 (n=159)</c:v>
                </c:pt>
                <c:pt idx="4">
                  <c:v>2015 (n=133)</c:v>
                </c:pt>
                <c:pt idx="5">
                  <c:v>2013 (n=151)</c:v>
                </c:pt>
              </c:strCache>
            </c:strRef>
          </c:cat>
          <c:val>
            <c:numRef>
              <c:f>'Ark1'!$C$2:$C$8</c:f>
              <c:numCache>
                <c:formatCode>0</c:formatCode>
                <c:ptCount val="7"/>
                <c:pt idx="0">
                  <c:v>6.6176470588235299</c:v>
                </c:pt>
                <c:pt idx="1">
                  <c:v>5.6603773584905657</c:v>
                </c:pt>
                <c:pt idx="4">
                  <c:v>7.518796992481203</c:v>
                </c:pt>
                <c:pt idx="5">
                  <c:v>5.9602649006622519</c:v>
                </c:pt>
              </c:numCache>
            </c:numRef>
          </c:val>
        </c:ser>
        <c:ser>
          <c:idx val="1"/>
          <c:order val="1"/>
          <c:tx>
            <c:strRef>
              <c:f>'Ark1'!$D$1</c:f>
              <c:strCache>
                <c:ptCount val="1"/>
                <c:pt idx="0">
                  <c:v>-1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'Ark1'!$B$2:$B$8</c:f>
              <c:strCache>
                <c:ptCount val="6"/>
                <c:pt idx="0">
                  <c:v>2015 (n=136)</c:v>
                </c:pt>
                <c:pt idx="1">
                  <c:v>2013 (n=159)</c:v>
                </c:pt>
                <c:pt idx="4">
                  <c:v>2015 (n=133)</c:v>
                </c:pt>
                <c:pt idx="5">
                  <c:v>2013 (n=151)</c:v>
                </c:pt>
              </c:strCache>
            </c:strRef>
          </c:cat>
          <c:val>
            <c:numRef>
              <c:f>'Ark1'!$D$2:$D$8</c:f>
              <c:numCache>
                <c:formatCode>0</c:formatCode>
                <c:ptCount val="7"/>
                <c:pt idx="0">
                  <c:v>2.2058823529411771</c:v>
                </c:pt>
                <c:pt idx="1">
                  <c:v>2.5157232704402515</c:v>
                </c:pt>
                <c:pt idx="4">
                  <c:v>2.255639097744361</c:v>
                </c:pt>
                <c:pt idx="5">
                  <c:v>2.6490066225165569</c:v>
                </c:pt>
              </c:numCache>
            </c:numRef>
          </c:val>
        </c:ser>
        <c:ser>
          <c:idx val="2"/>
          <c:order val="2"/>
          <c:tx>
            <c:strRef>
              <c:f>'Ark1'!$E$1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'Ark1'!$B$2:$B$8</c:f>
              <c:strCache>
                <c:ptCount val="6"/>
                <c:pt idx="0">
                  <c:v>2015 (n=136)</c:v>
                </c:pt>
                <c:pt idx="1">
                  <c:v>2013 (n=159)</c:v>
                </c:pt>
                <c:pt idx="4">
                  <c:v>2015 (n=133)</c:v>
                </c:pt>
                <c:pt idx="5">
                  <c:v>2013 (n=151)</c:v>
                </c:pt>
              </c:strCache>
            </c:strRef>
          </c:cat>
          <c:val>
            <c:numRef>
              <c:f>'Ark1'!$E$2:$E$8</c:f>
              <c:numCache>
                <c:formatCode>0</c:formatCode>
                <c:ptCount val="7"/>
                <c:pt idx="0">
                  <c:v>5.1470588235294104</c:v>
                </c:pt>
                <c:pt idx="1">
                  <c:v>6.2893081761006302</c:v>
                </c:pt>
                <c:pt idx="4">
                  <c:v>2.255639097744361</c:v>
                </c:pt>
                <c:pt idx="5">
                  <c:v>5.9602649006622519</c:v>
                </c:pt>
              </c:numCache>
            </c:numRef>
          </c:val>
        </c:ser>
        <c:ser>
          <c:idx val="3"/>
          <c:order val="3"/>
          <c:tx>
            <c:strRef>
              <c:f>'Ark1'!$F$1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'Ark1'!$B$2:$B$8</c:f>
              <c:strCache>
                <c:ptCount val="6"/>
                <c:pt idx="0">
                  <c:v>2015 (n=136)</c:v>
                </c:pt>
                <c:pt idx="1">
                  <c:v>2013 (n=159)</c:v>
                </c:pt>
                <c:pt idx="4">
                  <c:v>2015 (n=133)</c:v>
                </c:pt>
                <c:pt idx="5">
                  <c:v>2013 (n=151)</c:v>
                </c:pt>
              </c:strCache>
            </c:strRef>
          </c:cat>
          <c:val>
            <c:numRef>
              <c:f>'Ark1'!$F$2:$F$8</c:f>
              <c:numCache>
                <c:formatCode>0</c:formatCode>
                <c:ptCount val="7"/>
                <c:pt idx="0">
                  <c:v>4.4117647058823541</c:v>
                </c:pt>
                <c:pt idx="1">
                  <c:v>5.0314465408805029</c:v>
                </c:pt>
                <c:pt idx="4">
                  <c:v>5.2631578947368425</c:v>
                </c:pt>
                <c:pt idx="5">
                  <c:v>5.9602649006622519</c:v>
                </c:pt>
              </c:numCache>
            </c:numRef>
          </c:val>
        </c:ser>
        <c:ser>
          <c:idx val="4"/>
          <c:order val="4"/>
          <c:tx>
            <c:strRef>
              <c:f>'Ark1'!$G$1</c:f>
              <c:strCache>
                <c:ptCount val="1"/>
                <c:pt idx="0">
                  <c:v>+2 til +3 Svært fornøyd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'Ark1'!$B$2:$B$8</c:f>
              <c:strCache>
                <c:ptCount val="6"/>
                <c:pt idx="0">
                  <c:v>2015 (n=136)</c:v>
                </c:pt>
                <c:pt idx="1">
                  <c:v>2013 (n=159)</c:v>
                </c:pt>
                <c:pt idx="4">
                  <c:v>2015 (n=133)</c:v>
                </c:pt>
                <c:pt idx="5">
                  <c:v>2013 (n=151)</c:v>
                </c:pt>
              </c:strCache>
            </c:strRef>
          </c:cat>
          <c:val>
            <c:numRef>
              <c:f>'Ark1'!$G$2:$G$8</c:f>
              <c:numCache>
                <c:formatCode>0</c:formatCode>
                <c:ptCount val="7"/>
                <c:pt idx="0">
                  <c:v>8.8235294117647065</c:v>
                </c:pt>
                <c:pt idx="1">
                  <c:v>6.918238993710693</c:v>
                </c:pt>
                <c:pt idx="4">
                  <c:v>10.526315789473683</c:v>
                </c:pt>
                <c:pt idx="5">
                  <c:v>6.6225165562913881</c:v>
                </c:pt>
              </c:numCache>
            </c:numRef>
          </c:val>
        </c:ser>
        <c:ser>
          <c:idx val="5"/>
          <c:order val="5"/>
          <c:tx>
            <c:strRef>
              <c:f>'Ark1'!$H$1</c:f>
              <c:strCache>
                <c:ptCount val="1"/>
                <c:pt idx="0">
                  <c:v>Vet ikke/ Har ikke erfaring</c:v>
                </c:pt>
              </c:strCache>
            </c:strRef>
          </c:tx>
          <c:spPr>
            <a:solidFill>
              <a:srgbClr val="5F6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'Ark1'!$B$2:$B$8</c:f>
              <c:strCache>
                <c:ptCount val="6"/>
                <c:pt idx="0">
                  <c:v>2015 (n=136)</c:v>
                </c:pt>
                <c:pt idx="1">
                  <c:v>2013 (n=159)</c:v>
                </c:pt>
                <c:pt idx="4">
                  <c:v>2015 (n=133)</c:v>
                </c:pt>
                <c:pt idx="5">
                  <c:v>2013 (n=151)</c:v>
                </c:pt>
              </c:strCache>
            </c:strRef>
          </c:cat>
          <c:val>
            <c:numRef>
              <c:f>'Ark1'!$H$2:$H$8</c:f>
              <c:numCache>
                <c:formatCode>0</c:formatCode>
                <c:ptCount val="7"/>
                <c:pt idx="0">
                  <c:v>72.794117647058826</c:v>
                </c:pt>
                <c:pt idx="1">
                  <c:v>73.584905660377402</c:v>
                </c:pt>
                <c:pt idx="4">
                  <c:v>72.180451127819538</c:v>
                </c:pt>
                <c:pt idx="5">
                  <c:v>72.847682119205302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75203488"/>
        <c:axId val="232567704"/>
      </c:barChart>
      <c:catAx>
        <c:axId val="2752034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232567704"/>
        <c:crosses val="autoZero"/>
        <c:auto val="1"/>
        <c:lblAlgn val="ctr"/>
        <c:lblOffset val="100"/>
        <c:noMultiLvlLbl val="0"/>
      </c:catAx>
      <c:valAx>
        <c:axId val="232567704"/>
        <c:scaling>
          <c:orientation val="minMax"/>
          <c:max val="100"/>
          <c:min val="0"/>
        </c:scaling>
        <c:delete val="0"/>
        <c:axPos val="t"/>
        <c:numFmt formatCode="0\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275203488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32592592592592606"/>
          <c:y val="0.93552534448818914"/>
          <c:w val="0.60147389909594628"/>
          <c:h val="6.447465551181103E-2"/>
        </c:manualLayout>
      </c:layout>
      <c:overlay val="0"/>
      <c:txPr>
        <a:bodyPr/>
        <a:lstStyle/>
        <a:p>
          <a:pPr>
            <a:defRPr sz="8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nb-NO" sz="1400" b="0" i="0" u="none" strike="noStrike" baseline="0" dirty="0" smtClean="0">
                <a:effectLst/>
              </a:rPr>
              <a:t>Kjønn (frekvensfordeling i prosent)</a:t>
            </a:r>
            <a:endParaRPr lang="nb-NO" sz="1300" b="0" i="0" baseline="0" dirty="0" smtClean="0">
              <a:effectLst/>
            </a:endParaRPr>
          </a:p>
        </c:rich>
      </c:tx>
      <c:layout>
        <c:manualLayout>
          <c:xMode val="edge"/>
          <c:yMode val="edge"/>
          <c:x val="1.1206765820939051E-3"/>
          <c:y val="1.257176837270341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47093045958454871"/>
          <c:h val="0.69790317736739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'Ark1'!$A$2:$A$3</c:f>
              <c:strCache>
                <c:ptCount val="2"/>
                <c:pt idx="0">
                  <c:v>Menn</c:v>
                </c:pt>
                <c:pt idx="1">
                  <c:v>Kvinner</c:v>
                </c:pt>
              </c:strCache>
            </c:strRef>
          </c:cat>
          <c:val>
            <c:numRef>
              <c:f>'Ark1'!$B$2:$B$3</c:f>
              <c:numCache>
                <c:formatCode>0</c:formatCode>
                <c:ptCount val="2"/>
                <c:pt idx="0">
                  <c:v>41.079460269865059</c:v>
                </c:pt>
                <c:pt idx="1">
                  <c:v>58.920539730134948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5F6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'Ark1'!$A$2:$A$3</c:f>
              <c:strCache>
                <c:ptCount val="2"/>
                <c:pt idx="0">
                  <c:v>Menn</c:v>
                </c:pt>
                <c:pt idx="1">
                  <c:v>Kvinner</c:v>
                </c:pt>
              </c:strCache>
            </c:strRef>
          </c:cat>
          <c:val>
            <c:numRef>
              <c:f>'Ark1'!$C$2:$C$3</c:f>
              <c:numCache>
                <c:formatCode>0</c:formatCode>
                <c:ptCount val="2"/>
                <c:pt idx="0">
                  <c:v>43.851132686084142</c:v>
                </c:pt>
                <c:pt idx="1">
                  <c:v>56.148867313915858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C198C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'Ark1'!$A$2:$A$3</c:f>
              <c:strCache>
                <c:ptCount val="2"/>
                <c:pt idx="0">
                  <c:v>Menn</c:v>
                </c:pt>
                <c:pt idx="1">
                  <c:v>Kvinner</c:v>
                </c:pt>
              </c:strCache>
            </c:strRef>
          </c:cat>
          <c:val>
            <c:numRef>
              <c:f>'Ark1'!$D$2:$D$3</c:f>
              <c:numCache>
                <c:formatCode>0</c:formatCode>
                <c:ptCount val="2"/>
                <c:pt idx="0">
                  <c:v>40.159574468085104</c:v>
                </c:pt>
                <c:pt idx="1">
                  <c:v>59.840425531914896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65105320"/>
        <c:axId val="365106888"/>
      </c:barChart>
      <c:catAx>
        <c:axId val="3651053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365106888"/>
        <c:crosses val="autoZero"/>
        <c:auto val="1"/>
        <c:lblAlgn val="ctr"/>
        <c:lblOffset val="100"/>
        <c:noMultiLvlLbl val="0"/>
      </c:catAx>
      <c:valAx>
        <c:axId val="365106888"/>
        <c:scaling>
          <c:orientation val="minMax"/>
          <c:max val="100"/>
          <c:min val="0"/>
        </c:scaling>
        <c:delete val="0"/>
        <c:axPos val="t"/>
        <c:numFmt formatCode="0\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365105320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49333333333333335"/>
          <c:y val="0.9251086778215224"/>
          <c:w val="0.40349582968795578"/>
          <c:h val="7.4891338582677172E-2"/>
        </c:manualLayout>
      </c:layout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nb-NO" sz="1400" b="0" i="0" u="none" strike="noStrike" baseline="0" dirty="0" smtClean="0">
                <a:effectLst/>
              </a:rPr>
              <a:t>Alder (frekvensfordeling i prosent)</a:t>
            </a:r>
            <a:endParaRPr lang="nb-NO" sz="1300" b="0" i="0" baseline="0" dirty="0" smtClean="0">
              <a:effectLst/>
            </a:endParaRPr>
          </a:p>
        </c:rich>
      </c:tx>
      <c:layout>
        <c:manualLayout>
          <c:xMode val="edge"/>
          <c:yMode val="edge"/>
          <c:x val="1.1206765820939051E-3"/>
          <c:y val="1.257176837270341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47093045958454871"/>
          <c:h val="0.69790317736739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'Ark1'!$A$2:$A$6</c:f>
              <c:strCache>
                <c:ptCount val="5"/>
                <c:pt idx="0">
                  <c:v>18-24 år</c:v>
                </c:pt>
                <c:pt idx="1">
                  <c:v>25-34 år</c:v>
                </c:pt>
                <c:pt idx="2">
                  <c:v>35-49 år</c:v>
                </c:pt>
                <c:pt idx="3">
                  <c:v>50-66 år</c:v>
                </c:pt>
                <c:pt idx="4">
                  <c:v>67- år</c:v>
                </c:pt>
              </c:strCache>
            </c:strRef>
          </c:cat>
          <c:val>
            <c:numRef>
              <c:f>'Ark1'!$B$2:$B$6</c:f>
              <c:numCache>
                <c:formatCode>0</c:formatCode>
                <c:ptCount val="5"/>
                <c:pt idx="0">
                  <c:v>8.4707646176911542</c:v>
                </c:pt>
                <c:pt idx="1">
                  <c:v>10.269865067466268</c:v>
                </c:pt>
                <c:pt idx="2">
                  <c:v>17.166416791604199</c:v>
                </c:pt>
                <c:pt idx="3">
                  <c:v>29.460269865067463</c:v>
                </c:pt>
                <c:pt idx="4">
                  <c:v>34.632683658170912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5F6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'Ark1'!$A$2:$A$6</c:f>
              <c:strCache>
                <c:ptCount val="5"/>
                <c:pt idx="0">
                  <c:v>18-24 år</c:v>
                </c:pt>
                <c:pt idx="1">
                  <c:v>25-34 år</c:v>
                </c:pt>
                <c:pt idx="2">
                  <c:v>35-49 år</c:v>
                </c:pt>
                <c:pt idx="3">
                  <c:v>50-66 år</c:v>
                </c:pt>
                <c:pt idx="4">
                  <c:v>67- år</c:v>
                </c:pt>
              </c:strCache>
            </c:strRef>
          </c:cat>
          <c:val>
            <c:numRef>
              <c:f>'Ark1'!$C$2:$C$6</c:f>
              <c:numCache>
                <c:formatCode>0</c:formatCode>
                <c:ptCount val="5"/>
                <c:pt idx="0">
                  <c:v>7.7669902912621369</c:v>
                </c:pt>
                <c:pt idx="1">
                  <c:v>11.488673139158575</c:v>
                </c:pt>
                <c:pt idx="2">
                  <c:v>20.631067961165048</c:v>
                </c:pt>
                <c:pt idx="3">
                  <c:v>29.530744336569576</c:v>
                </c:pt>
                <c:pt idx="4">
                  <c:v>30.582524271844658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C198C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'Ark1'!$A$2:$A$6</c:f>
              <c:strCache>
                <c:ptCount val="5"/>
                <c:pt idx="0">
                  <c:v>18-24 år</c:v>
                </c:pt>
                <c:pt idx="1">
                  <c:v>25-34 år</c:v>
                </c:pt>
                <c:pt idx="2">
                  <c:v>35-49 år</c:v>
                </c:pt>
                <c:pt idx="3">
                  <c:v>50-66 år</c:v>
                </c:pt>
                <c:pt idx="4">
                  <c:v>67- år</c:v>
                </c:pt>
              </c:strCache>
            </c:strRef>
          </c:cat>
          <c:val>
            <c:numRef>
              <c:f>'Ark1'!$D$2:$D$6</c:f>
              <c:numCache>
                <c:formatCode>0</c:formatCode>
                <c:ptCount val="5"/>
                <c:pt idx="0">
                  <c:v>3.6375661375661381</c:v>
                </c:pt>
                <c:pt idx="1">
                  <c:v>10.185185185185185</c:v>
                </c:pt>
                <c:pt idx="2">
                  <c:v>27.31481481481482</c:v>
                </c:pt>
                <c:pt idx="3">
                  <c:v>38.756613756613753</c:v>
                </c:pt>
                <c:pt idx="4">
                  <c:v>20.105820105820104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65104928"/>
        <c:axId val="365106496"/>
      </c:barChart>
      <c:catAx>
        <c:axId val="36510492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365106496"/>
        <c:crosses val="autoZero"/>
        <c:auto val="1"/>
        <c:lblAlgn val="ctr"/>
        <c:lblOffset val="100"/>
        <c:noMultiLvlLbl val="0"/>
      </c:catAx>
      <c:valAx>
        <c:axId val="365106496"/>
        <c:scaling>
          <c:orientation val="minMax"/>
          <c:max val="100"/>
          <c:min val="0"/>
        </c:scaling>
        <c:delete val="0"/>
        <c:axPos val="t"/>
        <c:numFmt formatCode="0\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365104928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49333333333333335"/>
          <c:y val="0.9251086778215224"/>
          <c:w val="0.40349582968795578"/>
          <c:h val="7.4891338582677172E-2"/>
        </c:manualLayout>
      </c:layout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nb-NO" sz="1400" b="0" i="0" u="none" strike="noStrike" baseline="0" dirty="0" smtClean="0">
                <a:effectLst/>
              </a:rPr>
              <a:t>Utdanning (frekvensfordeling i prosent)</a:t>
            </a:r>
            <a:endParaRPr lang="nb-NO" sz="1300" b="0" i="0" baseline="0" dirty="0" smtClean="0">
              <a:effectLst/>
            </a:endParaRPr>
          </a:p>
        </c:rich>
      </c:tx>
      <c:layout>
        <c:manualLayout>
          <c:xMode val="edge"/>
          <c:yMode val="edge"/>
          <c:x val="1.1206765820939051E-3"/>
          <c:y val="1.257176837270341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47093045958454871"/>
          <c:h val="0.69790317736739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Grunnskoleutdanning/folkeskole/realskole</c:v>
                </c:pt>
                <c:pt idx="1">
                  <c:v>Videregående opplæring (allmennfag/yrkesfag)</c:v>
                </c:pt>
                <c:pt idx="2">
                  <c:v>Yrkesutdanning ved fagskole</c:v>
                </c:pt>
                <c:pt idx="3">
                  <c:v>Utdanning ved universitet/høyskole</c:v>
                </c:pt>
              </c:strCache>
            </c:strRef>
          </c:cat>
          <c:val>
            <c:numRef>
              <c:f>'Ark1'!$B$2:$B$5</c:f>
              <c:numCache>
                <c:formatCode>0</c:formatCode>
                <c:ptCount val="4"/>
                <c:pt idx="0">
                  <c:v>15.686274509803923</c:v>
                </c:pt>
                <c:pt idx="1">
                  <c:v>22.02111613876319</c:v>
                </c:pt>
                <c:pt idx="2">
                  <c:v>12.820512820512821</c:v>
                </c:pt>
                <c:pt idx="3">
                  <c:v>49.472096530920062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5F6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Grunnskoleutdanning/folkeskole/realskole</c:v>
                </c:pt>
                <c:pt idx="1">
                  <c:v>Videregående opplæring (allmennfag/yrkesfag)</c:v>
                </c:pt>
                <c:pt idx="2">
                  <c:v>Yrkesutdanning ved fagskole</c:v>
                </c:pt>
                <c:pt idx="3">
                  <c:v>Utdanning ved universitet/høyskole</c:v>
                </c:pt>
              </c:strCache>
            </c:strRef>
          </c:cat>
          <c:val>
            <c:numRef>
              <c:f>'Ark1'!$C$2:$C$5</c:f>
              <c:numCache>
                <c:formatCode>0</c:formatCode>
                <c:ptCount val="4"/>
                <c:pt idx="0">
                  <c:v>16.282894736842106</c:v>
                </c:pt>
                <c:pt idx="1">
                  <c:v>23.601973684210535</c:v>
                </c:pt>
                <c:pt idx="2">
                  <c:v>14.967105263157896</c:v>
                </c:pt>
                <c:pt idx="3">
                  <c:v>45.148026315789473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C198C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'Ark1'!$A$2:$A$5</c:f>
              <c:strCache>
                <c:ptCount val="4"/>
                <c:pt idx="0">
                  <c:v>Grunnskoleutdanning/folkeskole/realskole</c:v>
                </c:pt>
                <c:pt idx="1">
                  <c:v>Videregående opplæring (allmennfag/yrkesfag)</c:v>
                </c:pt>
                <c:pt idx="2">
                  <c:v>Yrkesutdanning ved fagskole</c:v>
                </c:pt>
                <c:pt idx="3">
                  <c:v>Utdanning ved universitet/høyskole</c:v>
                </c:pt>
              </c:strCache>
            </c:strRef>
          </c:cat>
          <c:val>
            <c:numRef>
              <c:f>'Ark1'!$D$2:$D$5</c:f>
              <c:numCache>
                <c:formatCode>0</c:formatCode>
                <c:ptCount val="4"/>
                <c:pt idx="0">
                  <c:v>16.300731869594141</c:v>
                </c:pt>
                <c:pt idx="1">
                  <c:v>24.617431803060544</c:v>
                </c:pt>
                <c:pt idx="2">
                  <c:v>15.236194278110446</c:v>
                </c:pt>
                <c:pt idx="3">
                  <c:v>43.845642049234854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65107280"/>
        <c:axId val="365108064"/>
      </c:barChart>
      <c:catAx>
        <c:axId val="3651072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365108064"/>
        <c:crosses val="autoZero"/>
        <c:auto val="1"/>
        <c:lblAlgn val="ctr"/>
        <c:lblOffset val="100"/>
        <c:noMultiLvlLbl val="0"/>
      </c:catAx>
      <c:valAx>
        <c:axId val="365108064"/>
        <c:scaling>
          <c:orientation val="minMax"/>
          <c:max val="100"/>
          <c:min val="0"/>
        </c:scaling>
        <c:delete val="0"/>
        <c:axPos val="t"/>
        <c:numFmt formatCode="0\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365107280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49333333333333335"/>
          <c:y val="0.9251086778215224"/>
          <c:w val="0.40349582968795578"/>
          <c:h val="7.4891338582677172E-2"/>
        </c:manualLayout>
      </c:layout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nb-NO" sz="1400" b="0" i="0" u="none" strike="noStrike" baseline="0" dirty="0" smtClean="0">
                <a:effectLst/>
              </a:rPr>
              <a:t>Samlet inntekt i husstand (frekvensfordeling i prosent)</a:t>
            </a:r>
            <a:endParaRPr lang="nb-NO" sz="1300" b="0" i="0" baseline="0" dirty="0" smtClean="0">
              <a:effectLst/>
            </a:endParaRPr>
          </a:p>
        </c:rich>
      </c:tx>
      <c:layout>
        <c:manualLayout>
          <c:xMode val="edge"/>
          <c:yMode val="edge"/>
          <c:x val="1.1206765820939051E-3"/>
          <c:y val="1.257176837270341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47093045958454871"/>
          <c:h val="0.69790317736739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'Ark1'!$A$2:$A$10</c:f>
              <c:strCache>
                <c:ptCount val="9"/>
                <c:pt idx="0">
                  <c:v>Inntil omtrent kr 150.000</c:v>
                </c:pt>
                <c:pt idx="1">
                  <c:v>Fra omtrent kr 150.000 til kr 300.000</c:v>
                </c:pt>
                <c:pt idx="2">
                  <c:v>Fra omtrent kr 300.000 til kr 400.000</c:v>
                </c:pt>
                <c:pt idx="3">
                  <c:v>Fra omtrent kr 400.000 til kr 500.000</c:v>
                </c:pt>
                <c:pt idx="4">
                  <c:v>Fra omtrent kr 500.000 til kr 600.000</c:v>
                </c:pt>
                <c:pt idx="5">
                  <c:v>Fra omtrent kr 600.000 til kr 700.000</c:v>
                </c:pt>
                <c:pt idx="6">
                  <c:v>Fra omtrent kr 700.000 til 1 mill. kr.</c:v>
                </c:pt>
                <c:pt idx="7">
                  <c:v>Over 1 mill. kroner</c:v>
                </c:pt>
                <c:pt idx="8">
                  <c:v>Vet ikke/vil ikke oppgi</c:v>
                </c:pt>
              </c:strCache>
            </c:strRef>
          </c:cat>
          <c:val>
            <c:numRef>
              <c:f>'Ark1'!$B$2:$B$10</c:f>
              <c:numCache>
                <c:formatCode>0</c:formatCode>
                <c:ptCount val="9"/>
                <c:pt idx="0">
                  <c:v>2.5075987841945291</c:v>
                </c:pt>
                <c:pt idx="1">
                  <c:v>8.7386018237082048</c:v>
                </c:pt>
                <c:pt idx="2">
                  <c:v>9.3465045592705192</c:v>
                </c:pt>
                <c:pt idx="3">
                  <c:v>12.462006079027359</c:v>
                </c:pt>
                <c:pt idx="4">
                  <c:v>9.8024316109422536</c:v>
                </c:pt>
                <c:pt idx="5">
                  <c:v>10.106382978723406</c:v>
                </c:pt>
                <c:pt idx="6">
                  <c:v>20.516717325227962</c:v>
                </c:pt>
                <c:pt idx="7">
                  <c:v>15.577507598784196</c:v>
                </c:pt>
                <c:pt idx="8">
                  <c:v>10.94224924012158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65102576"/>
        <c:axId val="365108848"/>
      </c:barChart>
      <c:catAx>
        <c:axId val="36510257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365108848"/>
        <c:crosses val="autoZero"/>
        <c:auto val="1"/>
        <c:lblAlgn val="ctr"/>
        <c:lblOffset val="100"/>
        <c:noMultiLvlLbl val="0"/>
      </c:catAx>
      <c:valAx>
        <c:axId val="365108848"/>
        <c:scaling>
          <c:orientation val="minMax"/>
          <c:max val="100"/>
          <c:min val="0"/>
        </c:scaling>
        <c:delete val="0"/>
        <c:axPos val="t"/>
        <c:numFmt formatCode="0\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365102576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49333333333333335"/>
          <c:y val="0.9251086778215224"/>
          <c:w val="0.40349582968795578"/>
          <c:h val="7.4891338582677172E-2"/>
        </c:manualLayout>
      </c:layout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nb-NO" sz="1400" b="0" i="0" u="none" strike="noStrike" baseline="0" dirty="0" smtClean="0">
                <a:effectLst/>
              </a:rPr>
              <a:t>Hvordan besvarer du spørreskjemaet? (frekvensfordeling i prosent)</a:t>
            </a:r>
            <a:endParaRPr lang="nb-NO" sz="1300" b="0" i="0" baseline="0" dirty="0" smtClean="0">
              <a:effectLst/>
            </a:endParaRPr>
          </a:p>
        </c:rich>
      </c:tx>
      <c:layout>
        <c:manualLayout>
          <c:xMode val="edge"/>
          <c:yMode val="edge"/>
          <c:x val="1.1206765820939051E-3"/>
          <c:y val="1.257176837270341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47093045958454871"/>
          <c:h val="0.69790317736739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'Ark1'!$A$2:$A$3</c:f>
              <c:strCache>
                <c:ptCount val="2"/>
                <c:pt idx="0">
                  <c:v>Ut fra min erfaring som bruker</c:v>
                </c:pt>
                <c:pt idx="1">
                  <c:v>Ut fra min erfaring som pårørende</c:v>
                </c:pt>
              </c:strCache>
            </c:strRef>
          </c:cat>
          <c:val>
            <c:numRef>
              <c:f>'Ark1'!$B$2:$B$3</c:f>
              <c:numCache>
                <c:formatCode>0</c:formatCode>
                <c:ptCount val="2"/>
                <c:pt idx="0">
                  <c:v>87.409200968522995</c:v>
                </c:pt>
                <c:pt idx="1">
                  <c:v>12.590799031477001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5F6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'Ark1'!$A$2:$A$3</c:f>
              <c:strCache>
                <c:ptCount val="2"/>
                <c:pt idx="0">
                  <c:v>Ut fra min erfaring som bruker</c:v>
                </c:pt>
                <c:pt idx="1">
                  <c:v>Ut fra min erfaring som pårørende</c:v>
                </c:pt>
              </c:strCache>
            </c:strRef>
          </c:cat>
          <c:val>
            <c:numRef>
              <c:f>'Ark1'!$C$2:$C$3</c:f>
              <c:numCache>
                <c:formatCode>0</c:formatCode>
                <c:ptCount val="2"/>
                <c:pt idx="0">
                  <c:v>90.017361111111114</c:v>
                </c:pt>
                <c:pt idx="1">
                  <c:v>9.9826388888888911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C198C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'Ark1'!$A$2:$A$3</c:f>
              <c:strCache>
                <c:ptCount val="2"/>
                <c:pt idx="0">
                  <c:v>Ut fra min erfaring som bruker</c:v>
                </c:pt>
                <c:pt idx="1">
                  <c:v>Ut fra min erfaring som pårørende</c:v>
                </c:pt>
              </c:strCache>
            </c:strRef>
          </c:cat>
          <c:val>
            <c:numRef>
              <c:f>'Ark1'!$D$2:$D$3</c:f>
              <c:numCache>
                <c:formatCode>0</c:formatCode>
                <c:ptCount val="2"/>
                <c:pt idx="0">
                  <c:v>83.035714285714292</c:v>
                </c:pt>
                <c:pt idx="1">
                  <c:v>16.964285714285715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65109632"/>
        <c:axId val="365110024"/>
      </c:barChart>
      <c:catAx>
        <c:axId val="3651096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365110024"/>
        <c:crosses val="autoZero"/>
        <c:auto val="1"/>
        <c:lblAlgn val="ctr"/>
        <c:lblOffset val="100"/>
        <c:noMultiLvlLbl val="0"/>
      </c:catAx>
      <c:valAx>
        <c:axId val="365110024"/>
        <c:scaling>
          <c:orientation val="minMax"/>
          <c:max val="100"/>
          <c:min val="0"/>
        </c:scaling>
        <c:delete val="0"/>
        <c:axPos val="t"/>
        <c:numFmt formatCode="0\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365109632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49333333333333335"/>
          <c:y val="0.9251086778215224"/>
          <c:w val="0.40349582968795578"/>
          <c:h val="7.4891338582677172E-2"/>
        </c:manualLayout>
      </c:layout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nb-NO" sz="1400" b="0" i="0" u="none" strike="noStrike" baseline="0" dirty="0" smtClean="0">
                <a:effectLst/>
              </a:rPr>
              <a:t>Hvor mange ganger har du vært i kontakt med barnehagen de siste 12 månedene? (frekvensfordeling i prosent)</a:t>
            </a:r>
            <a:endParaRPr lang="nb-NO" sz="1300" b="0" i="0" baseline="0" dirty="0" smtClean="0">
              <a:effectLst/>
            </a:endParaRPr>
          </a:p>
        </c:rich>
      </c:tx>
      <c:layout>
        <c:manualLayout>
          <c:xMode val="edge"/>
          <c:yMode val="edge"/>
          <c:x val="1.1206765820939051E-3"/>
          <c:y val="1.257176837270341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47093045958454871"/>
          <c:h val="0.69790317736739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1 gang</c:v>
                </c:pt>
                <c:pt idx="1">
                  <c:v>2-5 ganger</c:v>
                </c:pt>
                <c:pt idx="2">
                  <c:v>6-12 ganger</c:v>
                </c:pt>
                <c:pt idx="3">
                  <c:v>13 ganger eller flere</c:v>
                </c:pt>
              </c:strCache>
            </c:strRef>
          </c:cat>
          <c:val>
            <c:numRef>
              <c:f>'Ark1'!$B$2:$B$5</c:f>
              <c:numCache>
                <c:formatCode>0</c:formatCode>
                <c:ptCount val="4"/>
                <c:pt idx="0">
                  <c:v>17.351598173515981</c:v>
                </c:pt>
                <c:pt idx="1">
                  <c:v>47.716894977168948</c:v>
                </c:pt>
                <c:pt idx="2">
                  <c:v>19.101978691019795</c:v>
                </c:pt>
                <c:pt idx="3">
                  <c:v>15.829528158295282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5F6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1 gang</c:v>
                </c:pt>
                <c:pt idx="1">
                  <c:v>2-5 ganger</c:v>
                </c:pt>
                <c:pt idx="2">
                  <c:v>6-12 ganger</c:v>
                </c:pt>
                <c:pt idx="3">
                  <c:v>13 ganger eller flere</c:v>
                </c:pt>
              </c:strCache>
            </c:strRef>
          </c:cat>
          <c:val>
            <c:numRef>
              <c:f>'Ark1'!$C$2:$C$5</c:f>
              <c:numCache>
                <c:formatCode>0</c:formatCode>
                <c:ptCount val="4"/>
                <c:pt idx="0">
                  <c:v>18.32635983263598</c:v>
                </c:pt>
                <c:pt idx="1">
                  <c:v>51.631799163179913</c:v>
                </c:pt>
                <c:pt idx="2">
                  <c:v>17.322175732217577</c:v>
                </c:pt>
                <c:pt idx="3">
                  <c:v>12.719665271966527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65103752"/>
        <c:axId val="365104144"/>
      </c:barChart>
      <c:catAx>
        <c:axId val="3651037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365104144"/>
        <c:crosses val="autoZero"/>
        <c:auto val="1"/>
        <c:lblAlgn val="ctr"/>
        <c:lblOffset val="100"/>
        <c:noMultiLvlLbl val="0"/>
      </c:catAx>
      <c:valAx>
        <c:axId val="365104144"/>
        <c:scaling>
          <c:orientation val="minMax"/>
          <c:max val="100"/>
          <c:min val="0"/>
        </c:scaling>
        <c:delete val="0"/>
        <c:axPos val="t"/>
        <c:numFmt formatCode="0\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365103752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49333333333333335"/>
          <c:y val="0.9251086778215224"/>
          <c:w val="0.40349582968795578"/>
          <c:h val="7.4891338582677172E-2"/>
        </c:manualLayout>
      </c:layout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nb-NO" sz="1400" b="0" i="0" u="none" strike="noStrike" baseline="0" dirty="0" smtClean="0">
                <a:effectLst/>
              </a:rPr>
              <a:t>Er du selv medlem av Den norske kirke? (frekvensfordeling i prosent)</a:t>
            </a:r>
            <a:endParaRPr lang="nb-NO" sz="1300" b="0" i="0" baseline="0" dirty="0" smtClean="0">
              <a:effectLst/>
            </a:endParaRPr>
          </a:p>
        </c:rich>
      </c:tx>
      <c:layout>
        <c:manualLayout>
          <c:xMode val="edge"/>
          <c:yMode val="edge"/>
          <c:x val="1.1206765820939051E-3"/>
          <c:y val="1.257176837270341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47093045958454871"/>
          <c:h val="0.69790317736739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ikke/Husker ikke</c:v>
                </c:pt>
              </c:strCache>
            </c:strRef>
          </c:cat>
          <c:val>
            <c:numRef>
              <c:f>'Ark1'!$B$2:$B$4</c:f>
              <c:numCache>
                <c:formatCode>0</c:formatCode>
                <c:ptCount val="3"/>
                <c:pt idx="0">
                  <c:v>90.827067669172948</c:v>
                </c:pt>
                <c:pt idx="1">
                  <c:v>8.4210526315789487</c:v>
                </c:pt>
                <c:pt idx="2">
                  <c:v>0.75187969924812059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5F6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ikke/Husker ikke</c:v>
                </c:pt>
              </c:strCache>
            </c:strRef>
          </c:cat>
          <c:val>
            <c:numRef>
              <c:f>'Ark1'!$C$2:$C$4</c:f>
              <c:numCache>
                <c:formatCode>0</c:formatCode>
                <c:ptCount val="3"/>
                <c:pt idx="0">
                  <c:v>90.589198036006536</c:v>
                </c:pt>
                <c:pt idx="1">
                  <c:v>8.5924713584288046</c:v>
                </c:pt>
                <c:pt idx="2">
                  <c:v>0.81833060556464809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61774928"/>
        <c:axId val="361778848"/>
      </c:barChart>
      <c:catAx>
        <c:axId val="36177492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361778848"/>
        <c:crosses val="autoZero"/>
        <c:auto val="1"/>
        <c:lblAlgn val="ctr"/>
        <c:lblOffset val="100"/>
        <c:noMultiLvlLbl val="0"/>
      </c:catAx>
      <c:valAx>
        <c:axId val="361778848"/>
        <c:scaling>
          <c:orientation val="minMax"/>
          <c:max val="100"/>
          <c:min val="0"/>
        </c:scaling>
        <c:delete val="0"/>
        <c:axPos val="t"/>
        <c:numFmt formatCode="0\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361774928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49333333333333335"/>
          <c:y val="0.9251086778215224"/>
          <c:w val="0.40349582968795578"/>
          <c:h val="7.4891338582677172E-2"/>
        </c:manualLayout>
      </c:layout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nb-NO" sz="1400" b="0" i="0" u="none" strike="noStrike" baseline="0" dirty="0" smtClean="0">
                <a:effectLst/>
              </a:rPr>
              <a:t>I hvilke sammenhenger har du oppsøkt Den norske kirke de siste 12 månedene? (frekvensfordeling i prosent)</a:t>
            </a:r>
            <a:endParaRPr lang="nb-NO" sz="1300" b="0" i="0" baseline="0" dirty="0" smtClean="0">
              <a:effectLst/>
            </a:endParaRPr>
          </a:p>
        </c:rich>
      </c:tx>
      <c:layout>
        <c:manualLayout>
          <c:xMode val="edge"/>
          <c:yMode val="edge"/>
          <c:x val="1.1206765820939051E-3"/>
          <c:y val="1.257176837270341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47093045958454871"/>
          <c:h val="0.69790317736739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'Ark1'!$A$2:$A$14</c:f>
              <c:strCache>
                <c:ptCount val="13"/>
                <c:pt idx="0">
                  <c:v>Deltatt i en vanlig gudstjeneste</c:v>
                </c:pt>
                <c:pt idx="1">
                  <c:v>Deltatt i en dåp</c:v>
                </c:pt>
                <c:pt idx="2">
                  <c:v>Deltatt i en høytidsgudstjeneste (f.eks. jul, påske)</c:v>
                </c:pt>
                <c:pt idx="3">
                  <c:v>Deltatt i en konfirmasjon</c:v>
                </c:pt>
                <c:pt idx="4">
                  <c:v>Deltatt i en vielse</c:v>
                </c:pt>
                <c:pt idx="5">
                  <c:v>Deltatt i en begravelse</c:v>
                </c:pt>
                <c:pt idx="6">
                  <c:v>Deltatt på en konsert</c:v>
                </c:pt>
                <c:pt idx="7">
                  <c:v>Deltatt i et kor</c:v>
                </c:pt>
                <c:pt idx="8">
                  <c:v>Deltatt i kirkens barne- og ungdomsarbeid</c:v>
                </c:pt>
                <c:pt idx="9">
                  <c:v>Deltatt i valg av menighetsråd/bispedømmeråd</c:v>
                </c:pt>
                <c:pt idx="10">
                  <c:v>Deltatt i et omsorgstilbud fra kirken (diakonale tilbud)</c:v>
                </c:pt>
                <c:pt idx="11">
                  <c:v>Deltatt i andre aktiviteter i regi av kirken</c:v>
                </c:pt>
                <c:pt idx="12">
                  <c:v>Annet</c:v>
                </c:pt>
              </c:strCache>
            </c:strRef>
          </c:cat>
          <c:val>
            <c:numRef>
              <c:f>'Ark1'!$B$2:$B$14</c:f>
              <c:numCache>
                <c:formatCode>#,##0</c:formatCode>
                <c:ptCount val="13"/>
                <c:pt idx="0">
                  <c:v>45.886792452830178</c:v>
                </c:pt>
                <c:pt idx="1">
                  <c:v>28.452830188679243</c:v>
                </c:pt>
                <c:pt idx="2">
                  <c:v>44.830188679245268</c:v>
                </c:pt>
                <c:pt idx="3">
                  <c:v>27.924528301886792</c:v>
                </c:pt>
                <c:pt idx="4">
                  <c:v>15.698113207547168</c:v>
                </c:pt>
                <c:pt idx="5">
                  <c:v>65.886792452830164</c:v>
                </c:pt>
                <c:pt idx="6">
                  <c:v>33.056603773584904</c:v>
                </c:pt>
                <c:pt idx="7">
                  <c:v>7.2452830188679256</c:v>
                </c:pt>
                <c:pt idx="8">
                  <c:v>9.1320754716981121</c:v>
                </c:pt>
                <c:pt idx="9">
                  <c:v>5.2075471698113214</c:v>
                </c:pt>
                <c:pt idx="10">
                  <c:v>4.2264150943396235</c:v>
                </c:pt>
                <c:pt idx="11">
                  <c:v>21.056603773584904</c:v>
                </c:pt>
                <c:pt idx="12">
                  <c:v>13.358490566037737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5F6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'Ark1'!$A$2:$A$14</c:f>
              <c:strCache>
                <c:ptCount val="13"/>
                <c:pt idx="0">
                  <c:v>Deltatt i en vanlig gudstjeneste</c:v>
                </c:pt>
                <c:pt idx="1">
                  <c:v>Deltatt i en dåp</c:v>
                </c:pt>
                <c:pt idx="2">
                  <c:v>Deltatt i en høytidsgudstjeneste (f.eks. jul, påske)</c:v>
                </c:pt>
                <c:pt idx="3">
                  <c:v>Deltatt i en konfirmasjon</c:v>
                </c:pt>
                <c:pt idx="4">
                  <c:v>Deltatt i en vielse</c:v>
                </c:pt>
                <c:pt idx="5">
                  <c:v>Deltatt i en begravelse</c:v>
                </c:pt>
                <c:pt idx="6">
                  <c:v>Deltatt på en konsert</c:v>
                </c:pt>
                <c:pt idx="7">
                  <c:v>Deltatt i et kor</c:v>
                </c:pt>
                <c:pt idx="8">
                  <c:v>Deltatt i kirkens barne- og ungdomsarbeid</c:v>
                </c:pt>
                <c:pt idx="9">
                  <c:v>Deltatt i valg av menighetsråd/bispedømmeråd</c:v>
                </c:pt>
                <c:pt idx="10">
                  <c:v>Deltatt i et omsorgstilbud fra kirken (diakonale tilbud)</c:v>
                </c:pt>
                <c:pt idx="11">
                  <c:v>Deltatt i andre aktiviteter i regi av kirken</c:v>
                </c:pt>
                <c:pt idx="12">
                  <c:v>Annet</c:v>
                </c:pt>
              </c:strCache>
            </c:strRef>
          </c:cat>
          <c:val>
            <c:numRef>
              <c:f>'Ark1'!$C$2:$C$14</c:f>
              <c:numCache>
                <c:formatCode>#,##0</c:formatCode>
                <c:ptCount val="13"/>
                <c:pt idx="0">
                  <c:v>49.547325102880656</c:v>
                </c:pt>
                <c:pt idx="1">
                  <c:v>32.839506172839506</c:v>
                </c:pt>
                <c:pt idx="2">
                  <c:v>38.930041152263364</c:v>
                </c:pt>
                <c:pt idx="3">
                  <c:v>28.559670781893004</c:v>
                </c:pt>
                <c:pt idx="4">
                  <c:v>17.613168724279838</c:v>
                </c:pt>
                <c:pt idx="5">
                  <c:v>65.596707818930028</c:v>
                </c:pt>
                <c:pt idx="6">
                  <c:v>33.991769547325106</c:v>
                </c:pt>
                <c:pt idx="7">
                  <c:v>6.1728395061728385</c:v>
                </c:pt>
                <c:pt idx="8">
                  <c:v>8.0658436213991749</c:v>
                </c:pt>
                <c:pt idx="9">
                  <c:v>9.5473251028806541</c:v>
                </c:pt>
                <c:pt idx="10">
                  <c:v>2.2222222222222228</c:v>
                </c:pt>
                <c:pt idx="11">
                  <c:v>14.814814814814817</c:v>
                </c:pt>
                <c:pt idx="12">
                  <c:v>9.5473251028806541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61779240"/>
        <c:axId val="233552032"/>
      </c:barChart>
      <c:catAx>
        <c:axId val="3617792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233552032"/>
        <c:crosses val="autoZero"/>
        <c:auto val="1"/>
        <c:lblAlgn val="ctr"/>
        <c:lblOffset val="100"/>
        <c:noMultiLvlLbl val="0"/>
      </c:catAx>
      <c:valAx>
        <c:axId val="233552032"/>
        <c:scaling>
          <c:orientation val="minMax"/>
          <c:max val="100"/>
          <c:min val="0"/>
        </c:scaling>
        <c:delete val="0"/>
        <c:axPos val="t"/>
        <c:numFmt formatCode="0\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361779240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49333333333333335"/>
          <c:y val="0.9251086778215224"/>
          <c:w val="0.40349582968795578"/>
          <c:h val="7.4891338582677172E-2"/>
        </c:manualLayout>
      </c:layout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400" b="0">
                <a:solidFill>
                  <a:srgbClr val="333333"/>
                </a:solidFill>
              </a:defRPr>
            </a:pPr>
            <a:r>
              <a:rPr lang="nb-NO" sz="1400" b="0" dirty="0" smtClean="0">
                <a:solidFill>
                  <a:srgbClr val="333333"/>
                </a:solidFill>
              </a:rPr>
              <a:t>(frekvensfordeling i prosent)</a:t>
            </a:r>
            <a:endParaRPr lang="nb-NO" sz="1400" b="0" dirty="0">
              <a:solidFill>
                <a:srgbClr val="333333"/>
              </a:solidFill>
            </a:endParaRPr>
          </a:p>
        </c:rich>
      </c:tx>
      <c:layout>
        <c:manualLayout>
          <c:xMode val="edge"/>
          <c:yMode val="edge"/>
          <c:x val="1.1206765820939051E-3"/>
          <c:y val="1.257176837270341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36574523184601926"/>
          <c:h val="0.734351829068241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'Ark1'!$C$14</c:f>
              <c:strCache>
                <c:ptCount val="1"/>
                <c:pt idx="0">
                  <c:v>-3 til -2 Svært negativt / Svært liten tillit / Svært svak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'Ark1'!$B$15:$B$29</c:f>
              <c:strCache>
                <c:ptCount val="14"/>
                <c:pt idx="0">
                  <c:v>2015 (n=1288)</c:v>
                </c:pt>
                <c:pt idx="1">
                  <c:v>2013 (n=1169)</c:v>
                </c:pt>
                <c:pt idx="2">
                  <c:v>2010 (n=1495)</c:v>
                </c:pt>
                <c:pt idx="4">
                  <c:v>2015 (n=1297)</c:v>
                </c:pt>
                <c:pt idx="5">
                  <c:v>2013 (n=1208)</c:v>
                </c:pt>
                <c:pt idx="8">
                  <c:v>2015 (n=1296)</c:v>
                </c:pt>
                <c:pt idx="9">
                  <c:v>2013 (n=1206)</c:v>
                </c:pt>
                <c:pt idx="12">
                  <c:v>2015 (n=1300)</c:v>
                </c:pt>
                <c:pt idx="13">
                  <c:v>2013 (n=1206)</c:v>
                </c:pt>
              </c:strCache>
            </c:strRef>
          </c:cat>
          <c:val>
            <c:numRef>
              <c:f>'Ark1'!$C$15:$C$29</c:f>
              <c:numCache>
                <c:formatCode>0</c:formatCode>
                <c:ptCount val="15"/>
                <c:pt idx="0">
                  <c:v>0.85403726708074523</c:v>
                </c:pt>
                <c:pt idx="1">
                  <c:v>0.76988879384088971</c:v>
                </c:pt>
                <c:pt idx="2">
                  <c:v>1.0033444816053512</c:v>
                </c:pt>
                <c:pt idx="4">
                  <c:v>1.5420200462606013</c:v>
                </c:pt>
                <c:pt idx="5">
                  <c:v>1.2417218543046356</c:v>
                </c:pt>
                <c:pt idx="8">
                  <c:v>7.7932098765432096</c:v>
                </c:pt>
                <c:pt idx="9">
                  <c:v>6.6334991708126045</c:v>
                </c:pt>
                <c:pt idx="12">
                  <c:v>9.9230769230769234</c:v>
                </c:pt>
                <c:pt idx="13">
                  <c:v>9.5356550580431207</c:v>
                </c:pt>
              </c:numCache>
            </c:numRef>
          </c:val>
        </c:ser>
        <c:ser>
          <c:idx val="1"/>
          <c:order val="1"/>
          <c:tx>
            <c:strRef>
              <c:f>'Ark1'!$D$14</c:f>
              <c:strCache>
                <c:ptCount val="1"/>
                <c:pt idx="0">
                  <c:v>-1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'Ark1'!$B$15:$B$29</c:f>
              <c:strCache>
                <c:ptCount val="14"/>
                <c:pt idx="0">
                  <c:v>2015 (n=1288)</c:v>
                </c:pt>
                <c:pt idx="1">
                  <c:v>2013 (n=1169)</c:v>
                </c:pt>
                <c:pt idx="2">
                  <c:v>2010 (n=1495)</c:v>
                </c:pt>
                <c:pt idx="4">
                  <c:v>2015 (n=1297)</c:v>
                </c:pt>
                <c:pt idx="5">
                  <c:v>2013 (n=1208)</c:v>
                </c:pt>
                <c:pt idx="8">
                  <c:v>2015 (n=1296)</c:v>
                </c:pt>
                <c:pt idx="9">
                  <c:v>2013 (n=1206)</c:v>
                </c:pt>
                <c:pt idx="12">
                  <c:v>2015 (n=1300)</c:v>
                </c:pt>
                <c:pt idx="13">
                  <c:v>2013 (n=1206)</c:v>
                </c:pt>
              </c:strCache>
            </c:strRef>
          </c:cat>
          <c:val>
            <c:numRef>
              <c:f>'Ark1'!$D$15:$D$29</c:f>
              <c:numCache>
                <c:formatCode>0</c:formatCode>
                <c:ptCount val="15"/>
                <c:pt idx="0">
                  <c:v>1.3198757763975155</c:v>
                </c:pt>
                <c:pt idx="1">
                  <c:v>0.42771599657827208</c:v>
                </c:pt>
                <c:pt idx="2">
                  <c:v>0.66889632107023411</c:v>
                </c:pt>
                <c:pt idx="4">
                  <c:v>1.5420200462606013</c:v>
                </c:pt>
                <c:pt idx="5">
                  <c:v>0.99337748344370869</c:v>
                </c:pt>
                <c:pt idx="8">
                  <c:v>2.7006172839506175</c:v>
                </c:pt>
                <c:pt idx="9">
                  <c:v>2.9850746268656718</c:v>
                </c:pt>
                <c:pt idx="12">
                  <c:v>3.692307692307693</c:v>
                </c:pt>
                <c:pt idx="13">
                  <c:v>3.3167495854063014</c:v>
                </c:pt>
              </c:numCache>
            </c:numRef>
          </c:val>
        </c:ser>
        <c:ser>
          <c:idx val="2"/>
          <c:order val="2"/>
          <c:tx>
            <c:strRef>
              <c:f>'Ark1'!$E$14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'Ark1'!$B$15:$B$29</c:f>
              <c:strCache>
                <c:ptCount val="14"/>
                <c:pt idx="0">
                  <c:v>2015 (n=1288)</c:v>
                </c:pt>
                <c:pt idx="1">
                  <c:v>2013 (n=1169)</c:v>
                </c:pt>
                <c:pt idx="2">
                  <c:v>2010 (n=1495)</c:v>
                </c:pt>
                <c:pt idx="4">
                  <c:v>2015 (n=1297)</c:v>
                </c:pt>
                <c:pt idx="5">
                  <c:v>2013 (n=1208)</c:v>
                </c:pt>
                <c:pt idx="8">
                  <c:v>2015 (n=1296)</c:v>
                </c:pt>
                <c:pt idx="9">
                  <c:v>2013 (n=1206)</c:v>
                </c:pt>
                <c:pt idx="12">
                  <c:v>2015 (n=1300)</c:v>
                </c:pt>
                <c:pt idx="13">
                  <c:v>2013 (n=1206)</c:v>
                </c:pt>
              </c:strCache>
            </c:strRef>
          </c:cat>
          <c:val>
            <c:numRef>
              <c:f>'Ark1'!$E$15:$E$29</c:f>
              <c:numCache>
                <c:formatCode>0</c:formatCode>
                <c:ptCount val="15"/>
                <c:pt idx="0">
                  <c:v>5.9782608695652177</c:v>
                </c:pt>
                <c:pt idx="1">
                  <c:v>5.7313943541488461</c:v>
                </c:pt>
                <c:pt idx="2">
                  <c:v>8.762541806020069</c:v>
                </c:pt>
                <c:pt idx="4">
                  <c:v>6.0909791827293773</c:v>
                </c:pt>
                <c:pt idx="5">
                  <c:v>5.298013245033113</c:v>
                </c:pt>
                <c:pt idx="8">
                  <c:v>13.503086419753089</c:v>
                </c:pt>
                <c:pt idx="9">
                  <c:v>13.432835820895523</c:v>
                </c:pt>
                <c:pt idx="12">
                  <c:v>12.538461538461538</c:v>
                </c:pt>
                <c:pt idx="13">
                  <c:v>12.271973466003315</c:v>
                </c:pt>
              </c:numCache>
            </c:numRef>
          </c:val>
        </c:ser>
        <c:ser>
          <c:idx val="3"/>
          <c:order val="3"/>
          <c:tx>
            <c:strRef>
              <c:f>'Ark1'!$F$14</c:f>
              <c:strCache>
                <c:ptCount val="1"/>
                <c:pt idx="0">
                  <c:v>+1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'Ark1'!$B$15:$B$29</c:f>
              <c:strCache>
                <c:ptCount val="14"/>
                <c:pt idx="0">
                  <c:v>2015 (n=1288)</c:v>
                </c:pt>
                <c:pt idx="1">
                  <c:v>2013 (n=1169)</c:v>
                </c:pt>
                <c:pt idx="2">
                  <c:v>2010 (n=1495)</c:v>
                </c:pt>
                <c:pt idx="4">
                  <c:v>2015 (n=1297)</c:v>
                </c:pt>
                <c:pt idx="5">
                  <c:v>2013 (n=1208)</c:v>
                </c:pt>
                <c:pt idx="8">
                  <c:v>2015 (n=1296)</c:v>
                </c:pt>
                <c:pt idx="9">
                  <c:v>2013 (n=1206)</c:v>
                </c:pt>
                <c:pt idx="12">
                  <c:v>2015 (n=1300)</c:v>
                </c:pt>
                <c:pt idx="13">
                  <c:v>2013 (n=1206)</c:v>
                </c:pt>
              </c:strCache>
            </c:strRef>
          </c:cat>
          <c:val>
            <c:numRef>
              <c:f>'Ark1'!$F$15:$F$29</c:f>
              <c:numCache>
                <c:formatCode>0</c:formatCode>
                <c:ptCount val="15"/>
                <c:pt idx="0">
                  <c:v>11.645962732919255</c:v>
                </c:pt>
                <c:pt idx="1">
                  <c:v>13.515825491873397</c:v>
                </c:pt>
                <c:pt idx="2">
                  <c:v>16.254180602006691</c:v>
                </c:pt>
                <c:pt idx="4">
                  <c:v>12.798766383962992</c:v>
                </c:pt>
                <c:pt idx="5">
                  <c:v>13.327814569536423</c:v>
                </c:pt>
                <c:pt idx="8">
                  <c:v>20.756172839506171</c:v>
                </c:pt>
                <c:pt idx="9">
                  <c:v>21.64179104477612</c:v>
                </c:pt>
                <c:pt idx="12">
                  <c:v>21.153846153846157</c:v>
                </c:pt>
                <c:pt idx="13">
                  <c:v>20.149253731343283</c:v>
                </c:pt>
              </c:numCache>
            </c:numRef>
          </c:val>
        </c:ser>
        <c:ser>
          <c:idx val="4"/>
          <c:order val="4"/>
          <c:tx>
            <c:strRef>
              <c:f>'Ark1'!$G$14</c:f>
              <c:strCache>
                <c:ptCount val="1"/>
                <c:pt idx="0">
                  <c:v>+2 til +3 Svært positivt / Svært stor tillit /Svært sterk 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'Ark1'!$B$15:$B$29</c:f>
              <c:strCache>
                <c:ptCount val="14"/>
                <c:pt idx="0">
                  <c:v>2015 (n=1288)</c:v>
                </c:pt>
                <c:pt idx="1">
                  <c:v>2013 (n=1169)</c:v>
                </c:pt>
                <c:pt idx="2">
                  <c:v>2010 (n=1495)</c:v>
                </c:pt>
                <c:pt idx="4">
                  <c:v>2015 (n=1297)</c:v>
                </c:pt>
                <c:pt idx="5">
                  <c:v>2013 (n=1208)</c:v>
                </c:pt>
                <c:pt idx="8">
                  <c:v>2015 (n=1296)</c:v>
                </c:pt>
                <c:pt idx="9">
                  <c:v>2013 (n=1206)</c:v>
                </c:pt>
                <c:pt idx="12">
                  <c:v>2015 (n=1300)</c:v>
                </c:pt>
                <c:pt idx="13">
                  <c:v>2013 (n=1206)</c:v>
                </c:pt>
              </c:strCache>
            </c:strRef>
          </c:cat>
          <c:val>
            <c:numRef>
              <c:f>'Ark1'!$G$15:$G$29</c:f>
              <c:numCache>
                <c:formatCode>0</c:formatCode>
                <c:ptCount val="15"/>
                <c:pt idx="0">
                  <c:v>72.748447204968954</c:v>
                </c:pt>
                <c:pt idx="1">
                  <c:v>73.481608212147137</c:v>
                </c:pt>
                <c:pt idx="2">
                  <c:v>64.147157190635454</c:v>
                </c:pt>
                <c:pt idx="4">
                  <c:v>69.776407093292207</c:v>
                </c:pt>
                <c:pt idx="5">
                  <c:v>70.778145695364231</c:v>
                </c:pt>
                <c:pt idx="8">
                  <c:v>51.003086419753075</c:v>
                </c:pt>
                <c:pt idx="9">
                  <c:v>50.248756218905484</c:v>
                </c:pt>
                <c:pt idx="12">
                  <c:v>48.07692307692308</c:v>
                </c:pt>
                <c:pt idx="13">
                  <c:v>50.580431177446087</c:v>
                </c:pt>
              </c:numCache>
            </c:numRef>
          </c:val>
        </c:ser>
        <c:ser>
          <c:idx val="5"/>
          <c:order val="5"/>
          <c:tx>
            <c:strRef>
              <c:f>'Ark1'!$H$14</c:f>
              <c:strCache>
                <c:ptCount val="1"/>
                <c:pt idx="0">
                  <c:v>Vet ikke</c:v>
                </c:pt>
              </c:strCache>
            </c:strRef>
          </c:tx>
          <c:spPr>
            <a:solidFill>
              <a:srgbClr val="5F6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'Ark1'!$B$15:$B$29</c:f>
              <c:strCache>
                <c:ptCount val="14"/>
                <c:pt idx="0">
                  <c:v>2015 (n=1288)</c:v>
                </c:pt>
                <c:pt idx="1">
                  <c:v>2013 (n=1169)</c:v>
                </c:pt>
                <c:pt idx="2">
                  <c:v>2010 (n=1495)</c:v>
                </c:pt>
                <c:pt idx="4">
                  <c:v>2015 (n=1297)</c:v>
                </c:pt>
                <c:pt idx="5">
                  <c:v>2013 (n=1208)</c:v>
                </c:pt>
                <c:pt idx="8">
                  <c:v>2015 (n=1296)</c:v>
                </c:pt>
                <c:pt idx="9">
                  <c:v>2013 (n=1206)</c:v>
                </c:pt>
                <c:pt idx="12">
                  <c:v>2015 (n=1300)</c:v>
                </c:pt>
                <c:pt idx="13">
                  <c:v>2013 (n=1206)</c:v>
                </c:pt>
              </c:strCache>
            </c:strRef>
          </c:cat>
          <c:val>
            <c:numRef>
              <c:f>'Ark1'!$H$15:$H$29</c:f>
              <c:numCache>
                <c:formatCode>0</c:formatCode>
                <c:ptCount val="15"/>
                <c:pt idx="0">
                  <c:v>7.4534161490683228</c:v>
                </c:pt>
                <c:pt idx="1">
                  <c:v>6.0735671514114635</c:v>
                </c:pt>
                <c:pt idx="2">
                  <c:v>9.1638795986622092</c:v>
                </c:pt>
                <c:pt idx="4">
                  <c:v>8.2498072474942177</c:v>
                </c:pt>
                <c:pt idx="5">
                  <c:v>8.3609271523178812</c:v>
                </c:pt>
                <c:pt idx="8">
                  <c:v>4.2438271604938294</c:v>
                </c:pt>
                <c:pt idx="9">
                  <c:v>5.058043117744611</c:v>
                </c:pt>
                <c:pt idx="12">
                  <c:v>4.615384615384615</c:v>
                </c:pt>
                <c:pt idx="13">
                  <c:v>4.1459369817578775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75201528"/>
        <c:axId val="275201920"/>
      </c:barChart>
      <c:catAx>
        <c:axId val="2752015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275201920"/>
        <c:crosses val="autoZero"/>
        <c:auto val="1"/>
        <c:lblAlgn val="ctr"/>
        <c:lblOffset val="100"/>
        <c:noMultiLvlLbl val="0"/>
      </c:catAx>
      <c:valAx>
        <c:axId val="275201920"/>
        <c:scaling>
          <c:orientation val="minMax"/>
          <c:max val="100"/>
          <c:min val="0"/>
        </c:scaling>
        <c:delete val="0"/>
        <c:axPos val="t"/>
        <c:numFmt formatCode="0\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275201528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1.7777777777777781E-2"/>
          <c:y val="0.93552534448818914"/>
          <c:w val="0.90962204724409468"/>
          <c:h val="6.447465551181103E-2"/>
        </c:manualLayout>
      </c:layout>
      <c:overlay val="0"/>
      <c:txPr>
        <a:bodyPr/>
        <a:lstStyle/>
        <a:p>
          <a:pPr>
            <a:defRPr sz="8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nb-NO" sz="1400" b="0" i="0" u="none" strike="noStrike" baseline="0" dirty="0" smtClean="0">
                <a:effectLst/>
              </a:rPr>
              <a:t>Hva slags kontakt har du hatt med Den norske kirke de siste 12 månedene? (frekvensfordeling i prosent)</a:t>
            </a:r>
            <a:endParaRPr lang="nb-NO" sz="1300" b="0" i="0" baseline="0" dirty="0" smtClean="0">
              <a:effectLst/>
            </a:endParaRPr>
          </a:p>
        </c:rich>
      </c:tx>
      <c:layout>
        <c:manualLayout>
          <c:xMode val="edge"/>
          <c:yMode val="edge"/>
          <c:x val="1.1206765820939051E-3"/>
          <c:y val="1.257176837270341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47093045958454871"/>
          <c:h val="0.69790317736739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'Ark1'!$A$2:$A$11</c:f>
              <c:strCache>
                <c:ptCount val="10"/>
                <c:pt idx="0">
                  <c:v>Snakket med en prest, diakon, kateket eller en annen ansatt (ansikt til ansikt)</c:v>
                </c:pt>
                <c:pt idx="1">
                  <c:v>Snakket med en prest, diakon, kateket eller en annen ansatt på telefonen</c:v>
                </c:pt>
                <c:pt idx="2">
                  <c:v>Sendt/mottatt brev på papir til/fra kirken</c:v>
                </c:pt>
                <c:pt idx="3">
                  <c:v>Sendt/mottatt brev over nett (sikker digital post)</c:v>
                </c:pt>
                <c:pt idx="4">
                  <c:v>Sendt/mottatt e-post, melding fra webskjema eller lignende til/fra kirken</c:v>
                </c:pt>
                <c:pt idx="5">
                  <c:v>Vært i kontakt med kirken via sosiale medier (Facebook, Twitter e.l.)</c:v>
                </c:pt>
                <c:pt idx="6">
                  <c:v>Brukt Den norske kirkes nettsider (kirken.no) til informasjonsinnhenting</c:v>
                </c:pt>
                <c:pt idx="7">
                  <c:v>Vært på din lokale kirkes nettside</c:v>
                </c:pt>
                <c:pt idx="8">
                  <c:v>Annen kontakt</c:v>
                </c:pt>
                <c:pt idx="9">
                  <c:v>Ingen kontakt</c:v>
                </c:pt>
              </c:strCache>
            </c:strRef>
          </c:cat>
          <c:val>
            <c:numRef>
              <c:f>'Ark1'!$B$2:$B$11</c:f>
              <c:numCache>
                <c:formatCode>#,##0</c:formatCode>
                <c:ptCount val="10"/>
                <c:pt idx="0">
                  <c:v>42.275172943889331</c:v>
                </c:pt>
                <c:pt idx="1">
                  <c:v>16.910069177555727</c:v>
                </c:pt>
                <c:pt idx="2">
                  <c:v>20.753266717909302</c:v>
                </c:pt>
                <c:pt idx="3">
                  <c:v>7.0714834742505772</c:v>
                </c:pt>
                <c:pt idx="4">
                  <c:v>12.528823981552648</c:v>
                </c:pt>
                <c:pt idx="5">
                  <c:v>3.1514219830899308</c:v>
                </c:pt>
                <c:pt idx="6">
                  <c:v>16.986933128362793</c:v>
                </c:pt>
                <c:pt idx="7">
                  <c:v>17.063797079169863</c:v>
                </c:pt>
                <c:pt idx="8">
                  <c:v>23.827824750192164</c:v>
                </c:pt>
                <c:pt idx="9">
                  <c:v>31.82167563412759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63939072"/>
        <c:axId val="363938680"/>
      </c:barChart>
      <c:catAx>
        <c:axId val="3639390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363938680"/>
        <c:crosses val="autoZero"/>
        <c:auto val="1"/>
        <c:lblAlgn val="ctr"/>
        <c:lblOffset val="100"/>
        <c:noMultiLvlLbl val="0"/>
      </c:catAx>
      <c:valAx>
        <c:axId val="363938680"/>
        <c:scaling>
          <c:orientation val="minMax"/>
          <c:max val="100"/>
          <c:min val="0"/>
        </c:scaling>
        <c:delete val="0"/>
        <c:axPos val="t"/>
        <c:numFmt formatCode="0\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363939072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49333333333333335"/>
          <c:y val="0.9251086778215224"/>
          <c:w val="0.40349582968795578"/>
          <c:h val="7.4891338582677172E-2"/>
        </c:manualLayout>
      </c:layout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nb-NO" sz="1400" b="0" i="0" u="none" strike="noStrike" baseline="0" dirty="0" smtClean="0">
                <a:effectLst/>
              </a:rPr>
              <a:t>Hva har vært din mest brukte kontaktform med Den norske kirke de siste 12 månedene? (frekvensfordeling i prosent)</a:t>
            </a:r>
            <a:endParaRPr lang="nb-NO" sz="1300" b="0" i="0" baseline="0" dirty="0" smtClean="0">
              <a:effectLst/>
            </a:endParaRPr>
          </a:p>
        </c:rich>
      </c:tx>
      <c:layout>
        <c:manualLayout>
          <c:xMode val="edge"/>
          <c:yMode val="edge"/>
          <c:x val="1.1206765820939051E-3"/>
          <c:y val="1.257176837270341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47093045958454871"/>
          <c:h val="0.69790317736739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'Ark1'!$A$2:$A$8</c:f>
              <c:strCache>
                <c:ptCount val="7"/>
                <c:pt idx="0">
                  <c:v>Kontakt med din lokale kirke/kontor (ansikt til ansikt/oppmøte)</c:v>
                </c:pt>
                <c:pt idx="1">
                  <c:v>Telefonkontakt</c:v>
                </c:pt>
                <c:pt idx="2">
                  <c:v>Brev på papir</c:v>
                </c:pt>
                <c:pt idx="3">
                  <c:v>Brev over nett (sikker digital post)</c:v>
                </c:pt>
                <c:pt idx="4">
                  <c:v>E-post, melding via webskjema eller lignende</c:v>
                </c:pt>
                <c:pt idx="5">
                  <c:v>Selvbetjeningsløsninger</c:v>
                </c:pt>
                <c:pt idx="6">
                  <c:v>Vært på kirkens nettsider</c:v>
                </c:pt>
              </c:strCache>
            </c:strRef>
          </c:cat>
          <c:val>
            <c:numRef>
              <c:f>'Ark1'!$B$2:$B$8</c:f>
              <c:numCache>
                <c:formatCode>0</c:formatCode>
                <c:ptCount val="7"/>
                <c:pt idx="0">
                  <c:v>61.865407319952773</c:v>
                </c:pt>
                <c:pt idx="1">
                  <c:v>8.8547815820543097</c:v>
                </c:pt>
                <c:pt idx="2">
                  <c:v>5.548996458087367</c:v>
                </c:pt>
                <c:pt idx="3">
                  <c:v>1.5348288075560801</c:v>
                </c:pt>
                <c:pt idx="4">
                  <c:v>5.1948051948051948</c:v>
                </c:pt>
                <c:pt idx="5">
                  <c:v>6.8476977567886665</c:v>
                </c:pt>
                <c:pt idx="6">
                  <c:v>10.153482880755609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63948872"/>
        <c:axId val="363949264"/>
      </c:barChart>
      <c:catAx>
        <c:axId val="3639488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363949264"/>
        <c:crosses val="autoZero"/>
        <c:auto val="1"/>
        <c:lblAlgn val="ctr"/>
        <c:lblOffset val="100"/>
        <c:noMultiLvlLbl val="0"/>
      </c:catAx>
      <c:valAx>
        <c:axId val="363949264"/>
        <c:scaling>
          <c:orientation val="minMax"/>
          <c:max val="100"/>
          <c:min val="0"/>
        </c:scaling>
        <c:delete val="0"/>
        <c:axPos val="t"/>
        <c:numFmt formatCode="0\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363948872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49333333333333335"/>
          <c:y val="0.9251086778215224"/>
          <c:w val="0.40349582968795578"/>
          <c:h val="7.4891338582677172E-2"/>
        </c:manualLayout>
      </c:layout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nb-NO" sz="1400" b="0" i="0" baseline="0" dirty="0" smtClean="0">
                <a:effectLst/>
              </a:rPr>
              <a:t>Hvor fornøyd eller misfornøyd er du med de følgende forholdene ved Den norske kirke? (skår 0-100)</a:t>
            </a:r>
            <a:endParaRPr lang="nb-NO" sz="1400" dirty="0" smtClean="0">
              <a:effectLst/>
            </a:endParaRPr>
          </a:p>
        </c:rich>
      </c:tx>
      <c:layout>
        <c:manualLayout>
          <c:xMode val="edge"/>
          <c:yMode val="edge"/>
          <c:x val="1.1206765820939051E-3"/>
          <c:y val="1.257253087526995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47093045958454871"/>
          <c:h val="0.69790317736739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'Ark1'!$A$2:$A$8</c:f>
              <c:strCache>
                <c:ptCount val="7"/>
                <c:pt idx="0">
                  <c:v>Åpningstidene (på kirkekontoret/menighetskontoret) (n=695)</c:v>
                </c:pt>
                <c:pt idx="1">
                  <c:v>Avstanden til kirken fra der du bor (n=1177)</c:v>
                </c:pt>
                <c:pt idx="2">
                  <c:v>Ventetiden på telefonen (til kirkekontoret) (n=364)</c:v>
                </c:pt>
                <c:pt idx="3">
                  <c:v>Ventetiden for å få svar på brev/e-post (fra kirkekontoret) (n=314)</c:v>
                </c:pt>
                <c:pt idx="4">
                  <c:v>Ventetiden på gjennomføring av vielse (n=294)</c:v>
                </c:pt>
                <c:pt idx="5">
                  <c:v>Ventetiden på gjennomføring av dåp (n=446)</c:v>
                </c:pt>
                <c:pt idx="6">
                  <c:v>Ventetiden på gjennomføring av begravelse (n=613)</c:v>
                </c:pt>
              </c:strCache>
            </c:strRef>
          </c:cat>
          <c:val>
            <c:numRef>
              <c:f>'Ark1'!$B$2:$B$8</c:f>
              <c:numCache>
                <c:formatCode>#,##0</c:formatCode>
                <c:ptCount val="7"/>
                <c:pt idx="0">
                  <c:v>77.985611510100753</c:v>
                </c:pt>
                <c:pt idx="1">
                  <c:v>88.657604077493431</c:v>
                </c:pt>
                <c:pt idx="2">
                  <c:v>80.769230768571447</c:v>
                </c:pt>
                <c:pt idx="3">
                  <c:v>77.813163481369401</c:v>
                </c:pt>
                <c:pt idx="4">
                  <c:v>85.487528344013597</c:v>
                </c:pt>
                <c:pt idx="5">
                  <c:v>86.322869954170358</c:v>
                </c:pt>
                <c:pt idx="6">
                  <c:v>86.922240347047278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5F6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'Ark1'!$A$2:$A$8</c:f>
              <c:strCache>
                <c:ptCount val="7"/>
                <c:pt idx="0">
                  <c:v>Åpningstidene (på kirkekontoret/menighetskontoret) (n=695)</c:v>
                </c:pt>
                <c:pt idx="1">
                  <c:v>Avstanden til kirken fra der du bor (n=1177)</c:v>
                </c:pt>
                <c:pt idx="2">
                  <c:v>Ventetiden på telefonen (til kirkekontoret) (n=364)</c:v>
                </c:pt>
                <c:pt idx="3">
                  <c:v>Ventetiden for å få svar på brev/e-post (fra kirkekontoret) (n=314)</c:v>
                </c:pt>
                <c:pt idx="4">
                  <c:v>Ventetiden på gjennomføring av vielse (n=294)</c:v>
                </c:pt>
                <c:pt idx="5">
                  <c:v>Ventetiden på gjennomføring av dåp (n=446)</c:v>
                </c:pt>
                <c:pt idx="6">
                  <c:v>Ventetiden på gjennomføring av begravelse (n=613)</c:v>
                </c:pt>
              </c:strCache>
            </c:strRef>
          </c:cat>
          <c:val>
            <c:numRef>
              <c:f>'Ark1'!$C$2:$C$8</c:f>
              <c:numCache>
                <c:formatCode>#,##0</c:formatCode>
                <c:ptCount val="7"/>
                <c:pt idx="0">
                  <c:v>78.243670885522079</c:v>
                </c:pt>
                <c:pt idx="1">
                  <c:v>87.333333332728998</c:v>
                </c:pt>
                <c:pt idx="2">
                  <c:v>76.747720364224975</c:v>
                </c:pt>
                <c:pt idx="3">
                  <c:v>75.768757687047938</c:v>
                </c:pt>
                <c:pt idx="4">
                  <c:v>78.10810810772972</c:v>
                </c:pt>
                <c:pt idx="5">
                  <c:v>82.950819671573754</c:v>
                </c:pt>
                <c:pt idx="6">
                  <c:v>85.466034754431277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C198C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'Ark1'!$A$2:$A$8</c:f>
              <c:strCache>
                <c:ptCount val="7"/>
                <c:pt idx="0">
                  <c:v>Åpningstidene (på kirkekontoret/menighetskontoret) (n=695)</c:v>
                </c:pt>
                <c:pt idx="1">
                  <c:v>Avstanden til kirken fra der du bor (n=1177)</c:v>
                </c:pt>
                <c:pt idx="2">
                  <c:v>Ventetiden på telefonen (til kirkekontoret) (n=364)</c:v>
                </c:pt>
                <c:pt idx="3">
                  <c:v>Ventetiden for å få svar på brev/e-post (fra kirkekontoret) (n=314)</c:v>
                </c:pt>
                <c:pt idx="4">
                  <c:v>Ventetiden på gjennomføring av vielse (n=294)</c:v>
                </c:pt>
                <c:pt idx="5">
                  <c:v>Ventetiden på gjennomføring av dåp (n=446)</c:v>
                </c:pt>
                <c:pt idx="6">
                  <c:v>Ventetiden på gjennomføring av begravelse (n=613)</c:v>
                </c:pt>
              </c:strCache>
            </c:strRef>
          </c:cat>
          <c:val>
            <c:numRef>
              <c:f>'Ark1'!$D$2:$D$8</c:f>
              <c:numCache>
                <c:formatCode>General</c:formatCode>
                <c:ptCount val="7"/>
                <c:pt idx="4" formatCode="#,##0">
                  <c:v>81.710914453694684</c:v>
                </c:pt>
                <c:pt idx="5" formatCode="#,##0">
                  <c:v>81.663837011188477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75202312"/>
        <c:axId val="275203880"/>
      </c:barChart>
      <c:catAx>
        <c:axId val="2752023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275203880"/>
        <c:crosses val="autoZero"/>
        <c:auto val="1"/>
        <c:lblAlgn val="ctr"/>
        <c:lblOffset val="100"/>
        <c:noMultiLvlLbl val="0"/>
      </c:catAx>
      <c:valAx>
        <c:axId val="275203880"/>
        <c:scaling>
          <c:orientation val="minMax"/>
          <c:max val="100"/>
          <c:min val="0"/>
        </c:scaling>
        <c:delete val="0"/>
        <c:axPos val="t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275202312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49333333333333335"/>
          <c:y val="0.9251086778215224"/>
          <c:w val="0.40349582968795578"/>
          <c:h val="7.4891338582677172E-2"/>
        </c:manualLayout>
      </c:layout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400" b="0">
                <a:solidFill>
                  <a:srgbClr val="333333"/>
                </a:solidFill>
              </a:defRPr>
            </a:pPr>
            <a:r>
              <a:rPr lang="nb-NO" sz="1400" b="0" i="0" u="none" strike="noStrike" baseline="0" dirty="0" smtClean="0">
                <a:effectLst/>
              </a:rPr>
              <a:t>Hvor fornøyd eller misfornøyd er du med de følgende forholdene ved Den norske kirke? </a:t>
            </a:r>
            <a:r>
              <a:rPr lang="nb-NO" sz="1400" b="0" dirty="0" smtClean="0">
                <a:solidFill>
                  <a:srgbClr val="333333"/>
                </a:solidFill>
              </a:rPr>
              <a:t>(frekvensfordeling i prosent)</a:t>
            </a:r>
            <a:endParaRPr lang="nb-NO" sz="1400" b="0" dirty="0">
              <a:solidFill>
                <a:srgbClr val="333333"/>
              </a:solidFill>
            </a:endParaRPr>
          </a:p>
        </c:rich>
      </c:tx>
      <c:layout>
        <c:manualLayout>
          <c:xMode val="edge"/>
          <c:yMode val="edge"/>
          <c:x val="1.1206765820939051E-3"/>
          <c:y val="1.257176837270341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36574523184601926"/>
          <c:h val="0.734351829068241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'Ark1'!$C$1</c:f>
              <c:strCache>
                <c:ptCount val="1"/>
                <c:pt idx="0">
                  <c:v>-3 til -2 Svært misfornøyd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'Ark1'!$B$2:$B$28</c:f>
              <c:strCache>
                <c:ptCount val="26"/>
                <c:pt idx="0">
                  <c:v>2015 (n=1259)</c:v>
                </c:pt>
                <c:pt idx="1">
                  <c:v>2013 (n=1193)</c:v>
                </c:pt>
                <c:pt idx="4">
                  <c:v>2015 (n=1263)</c:v>
                </c:pt>
                <c:pt idx="5">
                  <c:v>2013 (n=1192)</c:v>
                </c:pt>
                <c:pt idx="8">
                  <c:v>2015 (n=1185)</c:v>
                </c:pt>
                <c:pt idx="9">
                  <c:v>2013 (n=1186)</c:v>
                </c:pt>
                <c:pt idx="12">
                  <c:v>2015 (n=1166)</c:v>
                </c:pt>
                <c:pt idx="13">
                  <c:v>2013 (n=1182)</c:v>
                </c:pt>
                <c:pt idx="16">
                  <c:v>2015 (n=1173)</c:v>
                </c:pt>
                <c:pt idx="17">
                  <c:v>2013 (n=1179)</c:v>
                </c:pt>
                <c:pt idx="18">
                  <c:v>2010 (n=1457)</c:v>
                </c:pt>
                <c:pt idx="20">
                  <c:v>2015 (n=1196)</c:v>
                </c:pt>
                <c:pt idx="21">
                  <c:v>2013 (n=1182)</c:v>
                </c:pt>
                <c:pt idx="22">
                  <c:v>2010 (n=1461)</c:v>
                </c:pt>
                <c:pt idx="24">
                  <c:v>2015 (n=1250)</c:v>
                </c:pt>
                <c:pt idx="25">
                  <c:v>2013 (n=1190)</c:v>
                </c:pt>
              </c:strCache>
            </c:strRef>
          </c:cat>
          <c:val>
            <c:numRef>
              <c:f>'Ark1'!$C$2:$C$28</c:f>
              <c:numCache>
                <c:formatCode>0</c:formatCode>
                <c:ptCount val="27"/>
                <c:pt idx="0">
                  <c:v>1.4297061159650515</c:v>
                </c:pt>
                <c:pt idx="1">
                  <c:v>1.0058675607711651</c:v>
                </c:pt>
                <c:pt idx="4">
                  <c:v>1.2668250197941406</c:v>
                </c:pt>
                <c:pt idx="5">
                  <c:v>1.0906040268456378</c:v>
                </c:pt>
                <c:pt idx="8">
                  <c:v>0.59071729957805907</c:v>
                </c:pt>
                <c:pt idx="9">
                  <c:v>0.50590219224283306</c:v>
                </c:pt>
                <c:pt idx="12">
                  <c:v>1.1149228130360205</c:v>
                </c:pt>
                <c:pt idx="13">
                  <c:v>0.84602368866328281</c:v>
                </c:pt>
                <c:pt idx="16">
                  <c:v>0.34100596760443314</c:v>
                </c:pt>
                <c:pt idx="17">
                  <c:v>0.33927056827820196</c:v>
                </c:pt>
                <c:pt idx="18">
                  <c:v>0.2745367192862046</c:v>
                </c:pt>
                <c:pt idx="20">
                  <c:v>0.50167224080267558</c:v>
                </c:pt>
                <c:pt idx="21">
                  <c:v>0.25380710659898476</c:v>
                </c:pt>
                <c:pt idx="22">
                  <c:v>0.54757015742642023</c:v>
                </c:pt>
                <c:pt idx="24">
                  <c:v>0.64000000000000012</c:v>
                </c:pt>
                <c:pt idx="25">
                  <c:v>0.50420168067226878</c:v>
                </c:pt>
              </c:numCache>
            </c:numRef>
          </c:val>
        </c:ser>
        <c:ser>
          <c:idx val="1"/>
          <c:order val="1"/>
          <c:tx>
            <c:strRef>
              <c:f>'Ark1'!$D$1</c:f>
              <c:strCache>
                <c:ptCount val="1"/>
                <c:pt idx="0">
                  <c:v>-1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'Ark1'!$B$2:$B$28</c:f>
              <c:strCache>
                <c:ptCount val="26"/>
                <c:pt idx="0">
                  <c:v>2015 (n=1259)</c:v>
                </c:pt>
                <c:pt idx="1">
                  <c:v>2013 (n=1193)</c:v>
                </c:pt>
                <c:pt idx="4">
                  <c:v>2015 (n=1263)</c:v>
                </c:pt>
                <c:pt idx="5">
                  <c:v>2013 (n=1192)</c:v>
                </c:pt>
                <c:pt idx="8">
                  <c:v>2015 (n=1185)</c:v>
                </c:pt>
                <c:pt idx="9">
                  <c:v>2013 (n=1186)</c:v>
                </c:pt>
                <c:pt idx="12">
                  <c:v>2015 (n=1166)</c:v>
                </c:pt>
                <c:pt idx="13">
                  <c:v>2013 (n=1182)</c:v>
                </c:pt>
                <c:pt idx="16">
                  <c:v>2015 (n=1173)</c:v>
                </c:pt>
                <c:pt idx="17">
                  <c:v>2013 (n=1179)</c:v>
                </c:pt>
                <c:pt idx="18">
                  <c:v>2010 (n=1457)</c:v>
                </c:pt>
                <c:pt idx="20">
                  <c:v>2015 (n=1196)</c:v>
                </c:pt>
                <c:pt idx="21">
                  <c:v>2013 (n=1182)</c:v>
                </c:pt>
                <c:pt idx="22">
                  <c:v>2010 (n=1461)</c:v>
                </c:pt>
                <c:pt idx="24">
                  <c:v>2015 (n=1250)</c:v>
                </c:pt>
                <c:pt idx="25">
                  <c:v>2013 (n=1190)</c:v>
                </c:pt>
              </c:strCache>
            </c:strRef>
          </c:cat>
          <c:val>
            <c:numRef>
              <c:f>'Ark1'!$D$2:$D$28</c:f>
              <c:numCache>
                <c:formatCode>0</c:formatCode>
                <c:ptCount val="27"/>
                <c:pt idx="0">
                  <c:v>1.5885623510722795</c:v>
                </c:pt>
                <c:pt idx="1">
                  <c:v>1.2573344509639561</c:v>
                </c:pt>
                <c:pt idx="4">
                  <c:v>0.87094220110847209</c:v>
                </c:pt>
                <c:pt idx="5">
                  <c:v>1.2583892617449661</c:v>
                </c:pt>
                <c:pt idx="8">
                  <c:v>0.42194092827004231</c:v>
                </c:pt>
                <c:pt idx="9">
                  <c:v>0.84317032040472173</c:v>
                </c:pt>
                <c:pt idx="12">
                  <c:v>0.60034305317324199</c:v>
                </c:pt>
                <c:pt idx="13">
                  <c:v>0.42301184433164135</c:v>
                </c:pt>
                <c:pt idx="16">
                  <c:v>0.17050298380221657</c:v>
                </c:pt>
                <c:pt idx="17">
                  <c:v>0.25445292620865145</c:v>
                </c:pt>
                <c:pt idx="18">
                  <c:v>0.4118050789293069</c:v>
                </c:pt>
                <c:pt idx="20">
                  <c:v>0.33444816053511711</c:v>
                </c:pt>
                <c:pt idx="21">
                  <c:v>0.42301184433164135</c:v>
                </c:pt>
                <c:pt idx="22">
                  <c:v>0.47912388774811776</c:v>
                </c:pt>
                <c:pt idx="24">
                  <c:v>0.48000000000000004</c:v>
                </c:pt>
                <c:pt idx="25">
                  <c:v>0.25210084033613439</c:v>
                </c:pt>
              </c:numCache>
            </c:numRef>
          </c:val>
        </c:ser>
        <c:ser>
          <c:idx val="2"/>
          <c:order val="2"/>
          <c:tx>
            <c:strRef>
              <c:f>'Ark1'!$E$1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'Ark1'!$B$2:$B$28</c:f>
              <c:strCache>
                <c:ptCount val="26"/>
                <c:pt idx="0">
                  <c:v>2015 (n=1259)</c:v>
                </c:pt>
                <c:pt idx="1">
                  <c:v>2013 (n=1193)</c:v>
                </c:pt>
                <c:pt idx="4">
                  <c:v>2015 (n=1263)</c:v>
                </c:pt>
                <c:pt idx="5">
                  <c:v>2013 (n=1192)</c:v>
                </c:pt>
                <c:pt idx="8">
                  <c:v>2015 (n=1185)</c:v>
                </c:pt>
                <c:pt idx="9">
                  <c:v>2013 (n=1186)</c:v>
                </c:pt>
                <c:pt idx="12">
                  <c:v>2015 (n=1166)</c:v>
                </c:pt>
                <c:pt idx="13">
                  <c:v>2013 (n=1182)</c:v>
                </c:pt>
                <c:pt idx="16">
                  <c:v>2015 (n=1173)</c:v>
                </c:pt>
                <c:pt idx="17">
                  <c:v>2013 (n=1179)</c:v>
                </c:pt>
                <c:pt idx="18">
                  <c:v>2010 (n=1457)</c:v>
                </c:pt>
                <c:pt idx="20">
                  <c:v>2015 (n=1196)</c:v>
                </c:pt>
                <c:pt idx="21">
                  <c:v>2013 (n=1182)</c:v>
                </c:pt>
                <c:pt idx="22">
                  <c:v>2010 (n=1461)</c:v>
                </c:pt>
                <c:pt idx="24">
                  <c:v>2015 (n=1250)</c:v>
                </c:pt>
                <c:pt idx="25">
                  <c:v>2013 (n=1190)</c:v>
                </c:pt>
              </c:strCache>
            </c:strRef>
          </c:cat>
          <c:val>
            <c:numRef>
              <c:f>'Ark1'!$E$2:$E$28</c:f>
              <c:numCache>
                <c:formatCode>0</c:formatCode>
                <c:ptCount val="27"/>
                <c:pt idx="0">
                  <c:v>7.9428117553613982</c:v>
                </c:pt>
                <c:pt idx="1">
                  <c:v>7.6278290025146696</c:v>
                </c:pt>
                <c:pt idx="4">
                  <c:v>5.3840063341250977</c:v>
                </c:pt>
                <c:pt idx="5">
                  <c:v>5.872483221476509</c:v>
                </c:pt>
                <c:pt idx="8">
                  <c:v>4.81012658227848</c:v>
                </c:pt>
                <c:pt idx="9">
                  <c:v>4.8060708263069118</c:v>
                </c:pt>
                <c:pt idx="12">
                  <c:v>3.6878216123499152</c:v>
                </c:pt>
                <c:pt idx="13">
                  <c:v>4.3147208121827401</c:v>
                </c:pt>
                <c:pt idx="16">
                  <c:v>2.3870417732310316</c:v>
                </c:pt>
                <c:pt idx="17">
                  <c:v>3.223070398642919</c:v>
                </c:pt>
                <c:pt idx="18">
                  <c:v>4.8730267673301304</c:v>
                </c:pt>
                <c:pt idx="20">
                  <c:v>2.7591973244147159</c:v>
                </c:pt>
                <c:pt idx="21">
                  <c:v>3.3840947546531308</c:v>
                </c:pt>
                <c:pt idx="22">
                  <c:v>5.3388090349075972</c:v>
                </c:pt>
                <c:pt idx="24">
                  <c:v>3.52</c:v>
                </c:pt>
                <c:pt idx="25">
                  <c:v>3.4453781512605044</c:v>
                </c:pt>
              </c:numCache>
            </c:numRef>
          </c:val>
        </c:ser>
        <c:ser>
          <c:idx val="3"/>
          <c:order val="3"/>
          <c:tx>
            <c:strRef>
              <c:f>'Ark1'!$F$1</c:f>
              <c:strCache>
                <c:ptCount val="1"/>
                <c:pt idx="0">
                  <c:v>+1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'Ark1'!$B$2:$B$28</c:f>
              <c:strCache>
                <c:ptCount val="26"/>
                <c:pt idx="0">
                  <c:v>2015 (n=1259)</c:v>
                </c:pt>
                <c:pt idx="1">
                  <c:v>2013 (n=1193)</c:v>
                </c:pt>
                <c:pt idx="4">
                  <c:v>2015 (n=1263)</c:v>
                </c:pt>
                <c:pt idx="5">
                  <c:v>2013 (n=1192)</c:v>
                </c:pt>
                <c:pt idx="8">
                  <c:v>2015 (n=1185)</c:v>
                </c:pt>
                <c:pt idx="9">
                  <c:v>2013 (n=1186)</c:v>
                </c:pt>
                <c:pt idx="12">
                  <c:v>2015 (n=1166)</c:v>
                </c:pt>
                <c:pt idx="13">
                  <c:v>2013 (n=1182)</c:v>
                </c:pt>
                <c:pt idx="16">
                  <c:v>2015 (n=1173)</c:v>
                </c:pt>
                <c:pt idx="17">
                  <c:v>2013 (n=1179)</c:v>
                </c:pt>
                <c:pt idx="18">
                  <c:v>2010 (n=1457)</c:v>
                </c:pt>
                <c:pt idx="20">
                  <c:v>2015 (n=1196)</c:v>
                </c:pt>
                <c:pt idx="21">
                  <c:v>2013 (n=1182)</c:v>
                </c:pt>
                <c:pt idx="22">
                  <c:v>2010 (n=1461)</c:v>
                </c:pt>
                <c:pt idx="24">
                  <c:v>2015 (n=1250)</c:v>
                </c:pt>
                <c:pt idx="25">
                  <c:v>2013 (n=1190)</c:v>
                </c:pt>
              </c:strCache>
            </c:strRef>
          </c:cat>
          <c:val>
            <c:numRef>
              <c:f>'Ark1'!$F$2:$F$28</c:f>
              <c:numCache>
                <c:formatCode>0</c:formatCode>
                <c:ptCount val="27"/>
                <c:pt idx="0">
                  <c:v>8.1016679904686253</c:v>
                </c:pt>
                <c:pt idx="1">
                  <c:v>9.2204526404023497</c:v>
                </c:pt>
                <c:pt idx="4">
                  <c:v>6.0965954077593025</c:v>
                </c:pt>
                <c:pt idx="5">
                  <c:v>8.8926174496644297</c:v>
                </c:pt>
                <c:pt idx="8">
                  <c:v>3.3755274261603376</c:v>
                </c:pt>
                <c:pt idx="9">
                  <c:v>4.8060708263069118</c:v>
                </c:pt>
                <c:pt idx="12">
                  <c:v>3.8593481989708396</c:v>
                </c:pt>
                <c:pt idx="13">
                  <c:v>3.4686971235194584</c:v>
                </c:pt>
                <c:pt idx="16">
                  <c:v>2.3870417732310316</c:v>
                </c:pt>
                <c:pt idx="17">
                  <c:v>2.1204410517387617</c:v>
                </c:pt>
                <c:pt idx="18">
                  <c:v>3.7062457103637603</c:v>
                </c:pt>
                <c:pt idx="20">
                  <c:v>2.4247491638795982</c:v>
                </c:pt>
                <c:pt idx="21">
                  <c:v>3.0456852791878171</c:v>
                </c:pt>
                <c:pt idx="22">
                  <c:v>5.0650239561943877</c:v>
                </c:pt>
                <c:pt idx="24">
                  <c:v>2.8</c:v>
                </c:pt>
                <c:pt idx="25">
                  <c:v>3.1092436974789917</c:v>
                </c:pt>
              </c:numCache>
            </c:numRef>
          </c:val>
        </c:ser>
        <c:ser>
          <c:idx val="4"/>
          <c:order val="4"/>
          <c:tx>
            <c:strRef>
              <c:f>'Ark1'!$G$1</c:f>
              <c:strCache>
                <c:ptCount val="1"/>
                <c:pt idx="0">
                  <c:v>+2 til +3 Svært fornøyd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'Ark1'!$B$2:$B$28</c:f>
              <c:strCache>
                <c:ptCount val="26"/>
                <c:pt idx="0">
                  <c:v>2015 (n=1259)</c:v>
                </c:pt>
                <c:pt idx="1">
                  <c:v>2013 (n=1193)</c:v>
                </c:pt>
                <c:pt idx="4">
                  <c:v>2015 (n=1263)</c:v>
                </c:pt>
                <c:pt idx="5">
                  <c:v>2013 (n=1192)</c:v>
                </c:pt>
                <c:pt idx="8">
                  <c:v>2015 (n=1185)</c:v>
                </c:pt>
                <c:pt idx="9">
                  <c:v>2013 (n=1186)</c:v>
                </c:pt>
                <c:pt idx="12">
                  <c:v>2015 (n=1166)</c:v>
                </c:pt>
                <c:pt idx="13">
                  <c:v>2013 (n=1182)</c:v>
                </c:pt>
                <c:pt idx="16">
                  <c:v>2015 (n=1173)</c:v>
                </c:pt>
                <c:pt idx="17">
                  <c:v>2013 (n=1179)</c:v>
                </c:pt>
                <c:pt idx="18">
                  <c:v>2010 (n=1457)</c:v>
                </c:pt>
                <c:pt idx="20">
                  <c:v>2015 (n=1196)</c:v>
                </c:pt>
                <c:pt idx="21">
                  <c:v>2013 (n=1182)</c:v>
                </c:pt>
                <c:pt idx="22">
                  <c:v>2010 (n=1461)</c:v>
                </c:pt>
                <c:pt idx="24">
                  <c:v>2015 (n=1250)</c:v>
                </c:pt>
                <c:pt idx="25">
                  <c:v>2013 (n=1190)</c:v>
                </c:pt>
              </c:strCache>
            </c:strRef>
          </c:cat>
          <c:val>
            <c:numRef>
              <c:f>'Ark1'!$G$2:$G$28</c:f>
              <c:numCache>
                <c:formatCode>0</c:formatCode>
                <c:ptCount val="27"/>
                <c:pt idx="0">
                  <c:v>36.139793486894355</c:v>
                </c:pt>
                <c:pt idx="1">
                  <c:v>33.864207879295883</c:v>
                </c:pt>
                <c:pt idx="4">
                  <c:v>79.572446555819468</c:v>
                </c:pt>
                <c:pt idx="5">
                  <c:v>77.265100671140956</c:v>
                </c:pt>
                <c:pt idx="8">
                  <c:v>21.518987341772153</c:v>
                </c:pt>
                <c:pt idx="9">
                  <c:v>16.779089376053957</c:v>
                </c:pt>
                <c:pt idx="12">
                  <c:v>17.667238421955407</c:v>
                </c:pt>
                <c:pt idx="13">
                  <c:v>13.874788494077833</c:v>
                </c:pt>
                <c:pt idx="16">
                  <c:v>19.778346121057119</c:v>
                </c:pt>
                <c:pt idx="17">
                  <c:v>9.7540288379983036</c:v>
                </c:pt>
                <c:pt idx="18">
                  <c:v>21.75703500343171</c:v>
                </c:pt>
                <c:pt idx="20">
                  <c:v>31.270903010033443</c:v>
                </c:pt>
                <c:pt idx="21">
                  <c:v>18.697123519458547</c:v>
                </c:pt>
                <c:pt idx="22">
                  <c:v>28.884325804243666</c:v>
                </c:pt>
                <c:pt idx="24">
                  <c:v>41.6</c:v>
                </c:pt>
                <c:pt idx="25">
                  <c:v>28.151260504201684</c:v>
                </c:pt>
              </c:numCache>
            </c:numRef>
          </c:val>
        </c:ser>
        <c:ser>
          <c:idx val="5"/>
          <c:order val="5"/>
          <c:tx>
            <c:strRef>
              <c:f>'Ark1'!$H$1</c:f>
              <c:strCache>
                <c:ptCount val="1"/>
                <c:pt idx="0">
                  <c:v>Vet ikke/ Har ikke erfaring</c:v>
                </c:pt>
              </c:strCache>
            </c:strRef>
          </c:tx>
          <c:spPr>
            <a:solidFill>
              <a:srgbClr val="5F6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'Ark1'!$B$2:$B$28</c:f>
              <c:strCache>
                <c:ptCount val="26"/>
                <c:pt idx="0">
                  <c:v>2015 (n=1259)</c:v>
                </c:pt>
                <c:pt idx="1">
                  <c:v>2013 (n=1193)</c:v>
                </c:pt>
                <c:pt idx="4">
                  <c:v>2015 (n=1263)</c:v>
                </c:pt>
                <c:pt idx="5">
                  <c:v>2013 (n=1192)</c:v>
                </c:pt>
                <c:pt idx="8">
                  <c:v>2015 (n=1185)</c:v>
                </c:pt>
                <c:pt idx="9">
                  <c:v>2013 (n=1186)</c:v>
                </c:pt>
                <c:pt idx="12">
                  <c:v>2015 (n=1166)</c:v>
                </c:pt>
                <c:pt idx="13">
                  <c:v>2013 (n=1182)</c:v>
                </c:pt>
                <c:pt idx="16">
                  <c:v>2015 (n=1173)</c:v>
                </c:pt>
                <c:pt idx="17">
                  <c:v>2013 (n=1179)</c:v>
                </c:pt>
                <c:pt idx="18">
                  <c:v>2010 (n=1457)</c:v>
                </c:pt>
                <c:pt idx="20">
                  <c:v>2015 (n=1196)</c:v>
                </c:pt>
                <c:pt idx="21">
                  <c:v>2013 (n=1182)</c:v>
                </c:pt>
                <c:pt idx="22">
                  <c:v>2010 (n=1461)</c:v>
                </c:pt>
                <c:pt idx="24">
                  <c:v>2015 (n=1250)</c:v>
                </c:pt>
                <c:pt idx="25">
                  <c:v>2013 (n=1190)</c:v>
                </c:pt>
              </c:strCache>
            </c:strRef>
          </c:cat>
          <c:val>
            <c:numRef>
              <c:f>'Ark1'!$H$2:$H$28</c:f>
              <c:numCache>
                <c:formatCode>0</c:formatCode>
                <c:ptCount val="27"/>
                <c:pt idx="0">
                  <c:v>44.797458300238283</c:v>
                </c:pt>
                <c:pt idx="1">
                  <c:v>47.024308466051977</c:v>
                </c:pt>
                <c:pt idx="4">
                  <c:v>6.8091844813935074</c:v>
                </c:pt>
                <c:pt idx="5">
                  <c:v>5.620805369127515</c:v>
                </c:pt>
                <c:pt idx="8">
                  <c:v>69.28270042194093</c:v>
                </c:pt>
                <c:pt idx="9">
                  <c:v>72.259696458684658</c:v>
                </c:pt>
                <c:pt idx="12">
                  <c:v>73.070325900514561</c:v>
                </c:pt>
                <c:pt idx="13">
                  <c:v>77.072758037225015</c:v>
                </c:pt>
                <c:pt idx="16">
                  <c:v>74.936061381074182</c:v>
                </c:pt>
                <c:pt idx="17">
                  <c:v>84.308736217133145</c:v>
                </c:pt>
                <c:pt idx="18">
                  <c:v>68.977350720658876</c:v>
                </c:pt>
                <c:pt idx="20">
                  <c:v>62.709030100334452</c:v>
                </c:pt>
                <c:pt idx="21">
                  <c:v>74.196277495769863</c:v>
                </c:pt>
                <c:pt idx="22">
                  <c:v>59.685147159479811</c:v>
                </c:pt>
                <c:pt idx="24">
                  <c:v>50.96</c:v>
                </c:pt>
                <c:pt idx="25">
                  <c:v>64.537815126050418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75201136"/>
        <c:axId val="274354336"/>
      </c:barChart>
      <c:catAx>
        <c:axId val="27520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274354336"/>
        <c:crosses val="autoZero"/>
        <c:auto val="1"/>
        <c:lblAlgn val="ctr"/>
        <c:lblOffset val="100"/>
        <c:noMultiLvlLbl val="0"/>
      </c:catAx>
      <c:valAx>
        <c:axId val="274354336"/>
        <c:scaling>
          <c:orientation val="minMax"/>
          <c:max val="100"/>
          <c:min val="0"/>
        </c:scaling>
        <c:delete val="0"/>
        <c:axPos val="t"/>
        <c:numFmt formatCode="0\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275201136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24740740740740746"/>
          <c:y val="0.93552534448818914"/>
          <c:w val="0.67999241761446516"/>
          <c:h val="6.447465551181103E-2"/>
        </c:manualLayout>
      </c:layout>
      <c:overlay val="0"/>
      <c:txPr>
        <a:bodyPr/>
        <a:lstStyle/>
        <a:p>
          <a:pPr>
            <a:defRPr sz="9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nb-NO" sz="1400" b="0" i="0" u="none" strike="noStrike" baseline="0" dirty="0" smtClean="0">
                <a:effectLst/>
              </a:rPr>
              <a:t>Hvor fornøyd eller misfornøyd er du med de følgende forholdene ved Den norske kirke? </a:t>
            </a:r>
            <a:r>
              <a:rPr lang="nb-NO" sz="1400" b="0" i="0" baseline="0" dirty="0" smtClean="0">
                <a:effectLst/>
              </a:rPr>
              <a:t>(skår 0-100)</a:t>
            </a:r>
            <a:endParaRPr lang="nb-NO" sz="1400" dirty="0" smtClean="0">
              <a:effectLst/>
            </a:endParaRPr>
          </a:p>
        </c:rich>
      </c:tx>
      <c:layout>
        <c:manualLayout>
          <c:xMode val="edge"/>
          <c:yMode val="edge"/>
          <c:x val="1.1206765820939051E-3"/>
          <c:y val="1.257253087526995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47093045958454871"/>
          <c:h val="0.69790317736739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Kirkebyggets/-enes generelle tilstand (n=1194)</c:v>
                </c:pt>
                <c:pt idx="1">
                  <c:v>Lokalenes generelle standard (inne i kirken) (n=1210)</c:v>
                </c:pt>
                <c:pt idx="2">
                  <c:v>Kirkegårdens/gravlundens tilstand (n=1093)</c:v>
                </c:pt>
                <c:pt idx="3">
                  <c:v>Tilretteleggingen for funksjonshemmede i kirken (n=741)</c:v>
                </c:pt>
              </c:strCache>
            </c:strRef>
          </c:cat>
          <c:val>
            <c:numRef>
              <c:f>'Ark1'!$B$2:$B$5</c:f>
              <c:numCache>
                <c:formatCode>#,##0</c:formatCode>
                <c:ptCount val="4"/>
                <c:pt idx="0">
                  <c:v>75.432719150686779</c:v>
                </c:pt>
                <c:pt idx="1">
                  <c:v>77.424242423512453</c:v>
                </c:pt>
                <c:pt idx="2">
                  <c:v>79.383958523129053</c:v>
                </c:pt>
                <c:pt idx="3">
                  <c:v>72.672064776896093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5F6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Kirkebyggets/-enes generelle tilstand (n=1194)</c:v>
                </c:pt>
                <c:pt idx="1">
                  <c:v>Lokalenes generelle standard (inne i kirken) (n=1210)</c:v>
                </c:pt>
                <c:pt idx="2">
                  <c:v>Kirkegårdens/gravlundens tilstand (n=1093)</c:v>
                </c:pt>
                <c:pt idx="3">
                  <c:v>Tilretteleggingen for funksjonshemmede i kirken (n=741)</c:v>
                </c:pt>
              </c:strCache>
            </c:strRef>
          </c:cat>
          <c:val>
            <c:numRef>
              <c:f>'Ark1'!$C$2:$C$5</c:f>
              <c:numCache>
                <c:formatCode>#,##0</c:formatCode>
                <c:ptCount val="4"/>
                <c:pt idx="0">
                  <c:v>75.09821698339988</c:v>
                </c:pt>
                <c:pt idx="1">
                  <c:v>76.802600472101119</c:v>
                </c:pt>
                <c:pt idx="2">
                  <c:v>80.133855696278346</c:v>
                </c:pt>
                <c:pt idx="3">
                  <c:v>71.608832807082109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C198C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'Ark1'!$A$2:$A$5</c:f>
              <c:strCache>
                <c:ptCount val="4"/>
                <c:pt idx="0">
                  <c:v>Kirkebyggets/-enes generelle tilstand (n=1194)</c:v>
                </c:pt>
                <c:pt idx="1">
                  <c:v>Lokalenes generelle standard (inne i kirken) (n=1210)</c:v>
                </c:pt>
                <c:pt idx="2">
                  <c:v>Kirkegårdens/gravlundens tilstand (n=1093)</c:v>
                </c:pt>
                <c:pt idx="3">
                  <c:v>Tilretteleggingen for funksjonshemmede i kirken (n=741)</c:v>
                </c:pt>
              </c:strCache>
            </c:strRef>
          </c:cat>
          <c:val>
            <c:numRef>
              <c:f>'Ark1'!$D$2:$D$5</c:f>
              <c:numCache>
                <c:formatCode>General</c:formatCode>
                <c:ptCount val="4"/>
                <c:pt idx="0" formatCode="#,##0">
                  <c:v>73.414510400273912</c:v>
                </c:pt>
                <c:pt idx="2" formatCode="#,##0">
                  <c:v>77.916018661749746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74351984"/>
        <c:axId val="274358256"/>
      </c:barChart>
      <c:catAx>
        <c:axId val="27435198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274358256"/>
        <c:crosses val="autoZero"/>
        <c:auto val="1"/>
        <c:lblAlgn val="ctr"/>
        <c:lblOffset val="100"/>
        <c:noMultiLvlLbl val="0"/>
      </c:catAx>
      <c:valAx>
        <c:axId val="274358256"/>
        <c:scaling>
          <c:orientation val="minMax"/>
          <c:max val="100"/>
          <c:min val="0"/>
        </c:scaling>
        <c:delete val="0"/>
        <c:axPos val="t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274351984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49333333333333335"/>
          <c:y val="0.9251086778215224"/>
          <c:w val="0.40349582968795578"/>
          <c:h val="7.4891338582677172E-2"/>
        </c:manualLayout>
      </c:layout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400" b="0">
                <a:solidFill>
                  <a:srgbClr val="333333"/>
                </a:solidFill>
              </a:defRPr>
            </a:pPr>
            <a:r>
              <a:rPr lang="nb-NO" sz="1400" b="0" i="0" u="none" strike="noStrike" baseline="0" dirty="0" smtClean="0">
                <a:effectLst/>
              </a:rPr>
              <a:t>Hvor fornøyd eller misfornøyd er du med de følgende forholdene ved Den norske kirke? </a:t>
            </a:r>
            <a:r>
              <a:rPr lang="nb-NO" sz="1400" b="0" dirty="0" smtClean="0">
                <a:solidFill>
                  <a:srgbClr val="333333"/>
                </a:solidFill>
              </a:rPr>
              <a:t>(frekvensfordeling i prosent)</a:t>
            </a:r>
            <a:endParaRPr lang="nb-NO" sz="1400" b="0" dirty="0">
              <a:solidFill>
                <a:srgbClr val="333333"/>
              </a:solidFill>
            </a:endParaRPr>
          </a:p>
        </c:rich>
      </c:tx>
      <c:layout>
        <c:manualLayout>
          <c:xMode val="edge"/>
          <c:yMode val="edge"/>
          <c:x val="1.1206765820939051E-3"/>
          <c:y val="1.257176837270341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36574523184601926"/>
          <c:h val="0.734351829068241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'Ark1'!$C$1</c:f>
              <c:strCache>
                <c:ptCount val="1"/>
                <c:pt idx="0">
                  <c:v>-3 til -2 Svært misfornøyd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'Ark1'!$B$2:$B$16</c:f>
              <c:strCache>
                <c:ptCount val="14"/>
                <c:pt idx="0">
                  <c:v>2015 (n=1285)</c:v>
                </c:pt>
                <c:pt idx="1">
                  <c:v>2013 (n=1200)</c:v>
                </c:pt>
                <c:pt idx="2">
                  <c:v>2010 (n=1486)</c:v>
                </c:pt>
                <c:pt idx="4">
                  <c:v>2015 (n=1285)</c:v>
                </c:pt>
                <c:pt idx="5">
                  <c:v>2013 (n=1196)</c:v>
                </c:pt>
                <c:pt idx="8">
                  <c:v>2015 (n=1279)</c:v>
                </c:pt>
                <c:pt idx="9">
                  <c:v>2013 (n=1197)</c:v>
                </c:pt>
                <c:pt idx="10">
                  <c:v>2010 (n=1487)</c:v>
                </c:pt>
                <c:pt idx="12">
                  <c:v>2015 (n=1283)</c:v>
                </c:pt>
                <c:pt idx="13">
                  <c:v>2013 (n=1195)</c:v>
                </c:pt>
              </c:strCache>
            </c:strRef>
          </c:cat>
          <c:val>
            <c:numRef>
              <c:f>'Ark1'!$C$2:$C$16</c:f>
              <c:numCache>
                <c:formatCode>0</c:formatCode>
                <c:ptCount val="15"/>
                <c:pt idx="0">
                  <c:v>4.6692607003891062</c:v>
                </c:pt>
                <c:pt idx="1">
                  <c:v>4.166666666666667</c:v>
                </c:pt>
                <c:pt idx="2">
                  <c:v>4.5760430686406472</c:v>
                </c:pt>
                <c:pt idx="4">
                  <c:v>2.7237354085603123</c:v>
                </c:pt>
                <c:pt idx="5">
                  <c:v>3.1772575250836121</c:v>
                </c:pt>
                <c:pt idx="8">
                  <c:v>2.5801407349491789</c:v>
                </c:pt>
                <c:pt idx="9">
                  <c:v>1.9214703425229738</c:v>
                </c:pt>
                <c:pt idx="10">
                  <c:v>2.151983860121049</c:v>
                </c:pt>
                <c:pt idx="12">
                  <c:v>3.9750584567420106</c:v>
                </c:pt>
                <c:pt idx="13">
                  <c:v>3.8493723849372383</c:v>
                </c:pt>
              </c:numCache>
            </c:numRef>
          </c:val>
        </c:ser>
        <c:ser>
          <c:idx val="1"/>
          <c:order val="1"/>
          <c:tx>
            <c:strRef>
              <c:f>'Ark1'!$D$1</c:f>
              <c:strCache>
                <c:ptCount val="1"/>
                <c:pt idx="0">
                  <c:v>-1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'Ark1'!$B$2:$B$16</c:f>
              <c:strCache>
                <c:ptCount val="14"/>
                <c:pt idx="0">
                  <c:v>2015 (n=1285)</c:v>
                </c:pt>
                <c:pt idx="1">
                  <c:v>2013 (n=1200)</c:v>
                </c:pt>
                <c:pt idx="2">
                  <c:v>2010 (n=1486)</c:v>
                </c:pt>
                <c:pt idx="4">
                  <c:v>2015 (n=1285)</c:v>
                </c:pt>
                <c:pt idx="5">
                  <c:v>2013 (n=1196)</c:v>
                </c:pt>
                <c:pt idx="8">
                  <c:v>2015 (n=1279)</c:v>
                </c:pt>
                <c:pt idx="9">
                  <c:v>2013 (n=1197)</c:v>
                </c:pt>
                <c:pt idx="10">
                  <c:v>2010 (n=1487)</c:v>
                </c:pt>
                <c:pt idx="12">
                  <c:v>2015 (n=1283)</c:v>
                </c:pt>
                <c:pt idx="13">
                  <c:v>2013 (n=1195)</c:v>
                </c:pt>
              </c:strCache>
            </c:strRef>
          </c:cat>
          <c:val>
            <c:numRef>
              <c:f>'Ark1'!$D$2:$D$16</c:f>
              <c:numCache>
                <c:formatCode>0</c:formatCode>
                <c:ptCount val="15"/>
                <c:pt idx="0">
                  <c:v>4.6692607003891062</c:v>
                </c:pt>
                <c:pt idx="1">
                  <c:v>5.8333333333333339</c:v>
                </c:pt>
                <c:pt idx="2">
                  <c:v>5.2489905787348574</c:v>
                </c:pt>
                <c:pt idx="4">
                  <c:v>4.1245136186770397</c:v>
                </c:pt>
                <c:pt idx="5">
                  <c:v>4.8494983277591972</c:v>
                </c:pt>
                <c:pt idx="8">
                  <c:v>2.814698983580922</c:v>
                </c:pt>
                <c:pt idx="9">
                  <c:v>1.9214703425229738</c:v>
                </c:pt>
                <c:pt idx="10">
                  <c:v>3.5642232683254886</c:v>
                </c:pt>
                <c:pt idx="12">
                  <c:v>3.5074045206547155</c:v>
                </c:pt>
                <c:pt idx="13">
                  <c:v>3.5983263598326363</c:v>
                </c:pt>
              </c:numCache>
            </c:numRef>
          </c:val>
        </c:ser>
        <c:ser>
          <c:idx val="2"/>
          <c:order val="2"/>
          <c:tx>
            <c:strRef>
              <c:f>'Ark1'!$E$1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'Ark1'!$B$2:$B$16</c:f>
              <c:strCache>
                <c:ptCount val="14"/>
                <c:pt idx="0">
                  <c:v>2015 (n=1285)</c:v>
                </c:pt>
                <c:pt idx="1">
                  <c:v>2013 (n=1200)</c:v>
                </c:pt>
                <c:pt idx="2">
                  <c:v>2010 (n=1486)</c:v>
                </c:pt>
                <c:pt idx="4">
                  <c:v>2015 (n=1285)</c:v>
                </c:pt>
                <c:pt idx="5">
                  <c:v>2013 (n=1196)</c:v>
                </c:pt>
                <c:pt idx="8">
                  <c:v>2015 (n=1279)</c:v>
                </c:pt>
                <c:pt idx="9">
                  <c:v>2013 (n=1197)</c:v>
                </c:pt>
                <c:pt idx="10">
                  <c:v>2010 (n=1487)</c:v>
                </c:pt>
                <c:pt idx="12">
                  <c:v>2015 (n=1283)</c:v>
                </c:pt>
                <c:pt idx="13">
                  <c:v>2013 (n=1195)</c:v>
                </c:pt>
              </c:strCache>
            </c:strRef>
          </c:cat>
          <c:val>
            <c:numRef>
              <c:f>'Ark1'!$E$2:$E$16</c:f>
              <c:numCache>
                <c:formatCode>0</c:formatCode>
                <c:ptCount val="15"/>
                <c:pt idx="0">
                  <c:v>8.5603112840466924</c:v>
                </c:pt>
                <c:pt idx="1">
                  <c:v>8.5</c:v>
                </c:pt>
                <c:pt idx="2">
                  <c:v>10.026917900403769</c:v>
                </c:pt>
                <c:pt idx="4">
                  <c:v>8.3268482490272415</c:v>
                </c:pt>
                <c:pt idx="5">
                  <c:v>8.8628762541806072</c:v>
                </c:pt>
                <c:pt idx="8">
                  <c:v>7.5840500390930403</c:v>
                </c:pt>
                <c:pt idx="9">
                  <c:v>6.7669172932330826</c:v>
                </c:pt>
                <c:pt idx="10">
                  <c:v>8.5406859448554133</c:v>
                </c:pt>
                <c:pt idx="12">
                  <c:v>6.8589243959469988</c:v>
                </c:pt>
                <c:pt idx="13">
                  <c:v>6.7782426778242693</c:v>
                </c:pt>
              </c:numCache>
            </c:numRef>
          </c:val>
        </c:ser>
        <c:ser>
          <c:idx val="3"/>
          <c:order val="3"/>
          <c:tx>
            <c:strRef>
              <c:f>'Ark1'!$F$1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'Ark1'!$B$2:$B$16</c:f>
              <c:strCache>
                <c:ptCount val="14"/>
                <c:pt idx="0">
                  <c:v>2015 (n=1285)</c:v>
                </c:pt>
                <c:pt idx="1">
                  <c:v>2013 (n=1200)</c:v>
                </c:pt>
                <c:pt idx="2">
                  <c:v>2010 (n=1486)</c:v>
                </c:pt>
                <c:pt idx="4">
                  <c:v>2015 (n=1285)</c:v>
                </c:pt>
                <c:pt idx="5">
                  <c:v>2013 (n=1196)</c:v>
                </c:pt>
                <c:pt idx="8">
                  <c:v>2015 (n=1279)</c:v>
                </c:pt>
                <c:pt idx="9">
                  <c:v>2013 (n=1197)</c:v>
                </c:pt>
                <c:pt idx="10">
                  <c:v>2010 (n=1487)</c:v>
                </c:pt>
                <c:pt idx="12">
                  <c:v>2015 (n=1283)</c:v>
                </c:pt>
                <c:pt idx="13">
                  <c:v>2013 (n=1195)</c:v>
                </c:pt>
              </c:strCache>
            </c:strRef>
          </c:cat>
          <c:val>
            <c:numRef>
              <c:f>'Ark1'!$F$2:$F$16</c:f>
              <c:numCache>
                <c:formatCode>0</c:formatCode>
                <c:ptCount val="15"/>
                <c:pt idx="0">
                  <c:v>17.276264591439688</c:v>
                </c:pt>
                <c:pt idx="1">
                  <c:v>17.75</c:v>
                </c:pt>
                <c:pt idx="2">
                  <c:v>17.833109017496639</c:v>
                </c:pt>
                <c:pt idx="4">
                  <c:v>17.7431906614786</c:v>
                </c:pt>
                <c:pt idx="5">
                  <c:v>16.973244147157189</c:v>
                </c:pt>
                <c:pt idx="8">
                  <c:v>12.744331508991397</c:v>
                </c:pt>
                <c:pt idx="9">
                  <c:v>14.95405179615706</c:v>
                </c:pt>
                <c:pt idx="10">
                  <c:v>15.131136516476126</c:v>
                </c:pt>
                <c:pt idx="12">
                  <c:v>10.756040530007798</c:v>
                </c:pt>
                <c:pt idx="13">
                  <c:v>9.4560669456066986</c:v>
                </c:pt>
              </c:numCache>
            </c:numRef>
          </c:val>
        </c:ser>
        <c:ser>
          <c:idx val="4"/>
          <c:order val="4"/>
          <c:tx>
            <c:strRef>
              <c:f>'Ark1'!$G$1</c:f>
              <c:strCache>
                <c:ptCount val="1"/>
                <c:pt idx="0">
                  <c:v>+2 til +3 Svært fornøyd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'Ark1'!$B$2:$B$16</c:f>
              <c:strCache>
                <c:ptCount val="14"/>
                <c:pt idx="0">
                  <c:v>2015 (n=1285)</c:v>
                </c:pt>
                <c:pt idx="1">
                  <c:v>2013 (n=1200)</c:v>
                </c:pt>
                <c:pt idx="2">
                  <c:v>2010 (n=1486)</c:v>
                </c:pt>
                <c:pt idx="4">
                  <c:v>2015 (n=1285)</c:v>
                </c:pt>
                <c:pt idx="5">
                  <c:v>2013 (n=1196)</c:v>
                </c:pt>
                <c:pt idx="8">
                  <c:v>2015 (n=1279)</c:v>
                </c:pt>
                <c:pt idx="9">
                  <c:v>2013 (n=1197)</c:v>
                </c:pt>
                <c:pt idx="10">
                  <c:v>2010 (n=1487)</c:v>
                </c:pt>
                <c:pt idx="12">
                  <c:v>2015 (n=1283)</c:v>
                </c:pt>
                <c:pt idx="13">
                  <c:v>2013 (n=1195)</c:v>
                </c:pt>
              </c:strCache>
            </c:strRef>
          </c:cat>
          <c:val>
            <c:numRef>
              <c:f>'Ark1'!$G$2:$G$16</c:f>
              <c:numCache>
                <c:formatCode>0</c:formatCode>
                <c:ptCount val="15"/>
                <c:pt idx="0">
                  <c:v>57.743190661478607</c:v>
                </c:pt>
                <c:pt idx="1">
                  <c:v>55.66666666666665</c:v>
                </c:pt>
                <c:pt idx="2">
                  <c:v>50.740242261103624</c:v>
                </c:pt>
                <c:pt idx="4">
                  <c:v>61.245136186770438</c:v>
                </c:pt>
                <c:pt idx="5">
                  <c:v>60.4515050167224</c:v>
                </c:pt>
                <c:pt idx="8">
                  <c:v>59.734167318217352</c:v>
                </c:pt>
                <c:pt idx="9">
                  <c:v>59.732664995822901</c:v>
                </c:pt>
                <c:pt idx="10">
                  <c:v>57.094821788836569</c:v>
                </c:pt>
                <c:pt idx="12">
                  <c:v>32.657833203429455</c:v>
                </c:pt>
                <c:pt idx="13">
                  <c:v>29.372384937238493</c:v>
                </c:pt>
              </c:numCache>
            </c:numRef>
          </c:val>
        </c:ser>
        <c:ser>
          <c:idx val="5"/>
          <c:order val="5"/>
          <c:tx>
            <c:strRef>
              <c:f>'Ark1'!$H$1</c:f>
              <c:strCache>
                <c:ptCount val="1"/>
                <c:pt idx="0">
                  <c:v>Vet ikke/ Har ikke erfaring</c:v>
                </c:pt>
              </c:strCache>
            </c:strRef>
          </c:tx>
          <c:spPr>
            <a:solidFill>
              <a:srgbClr val="5F6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'Ark1'!$B$2:$B$16</c:f>
              <c:strCache>
                <c:ptCount val="14"/>
                <c:pt idx="0">
                  <c:v>2015 (n=1285)</c:v>
                </c:pt>
                <c:pt idx="1">
                  <c:v>2013 (n=1200)</c:v>
                </c:pt>
                <c:pt idx="2">
                  <c:v>2010 (n=1486)</c:v>
                </c:pt>
                <c:pt idx="4">
                  <c:v>2015 (n=1285)</c:v>
                </c:pt>
                <c:pt idx="5">
                  <c:v>2013 (n=1196)</c:v>
                </c:pt>
                <c:pt idx="8">
                  <c:v>2015 (n=1279)</c:v>
                </c:pt>
                <c:pt idx="9">
                  <c:v>2013 (n=1197)</c:v>
                </c:pt>
                <c:pt idx="10">
                  <c:v>2010 (n=1487)</c:v>
                </c:pt>
                <c:pt idx="12">
                  <c:v>2015 (n=1283)</c:v>
                </c:pt>
                <c:pt idx="13">
                  <c:v>2013 (n=1195)</c:v>
                </c:pt>
              </c:strCache>
            </c:strRef>
          </c:cat>
          <c:val>
            <c:numRef>
              <c:f>'Ark1'!$H$2:$H$16</c:f>
              <c:numCache>
                <c:formatCode>0</c:formatCode>
                <c:ptCount val="15"/>
                <c:pt idx="0">
                  <c:v>7.081712062256809</c:v>
                </c:pt>
                <c:pt idx="1">
                  <c:v>8.0833333333333357</c:v>
                </c:pt>
                <c:pt idx="2">
                  <c:v>11.574697173620457</c:v>
                </c:pt>
                <c:pt idx="4">
                  <c:v>5.8365758754863801</c:v>
                </c:pt>
                <c:pt idx="5">
                  <c:v>5.6856187290969888</c:v>
                </c:pt>
                <c:pt idx="8">
                  <c:v>14.5426114151681</c:v>
                </c:pt>
                <c:pt idx="9">
                  <c:v>14.70342522974102</c:v>
                </c:pt>
                <c:pt idx="10">
                  <c:v>13.51714862138534</c:v>
                </c:pt>
                <c:pt idx="12">
                  <c:v>42.244738893219015</c:v>
                </c:pt>
                <c:pt idx="13">
                  <c:v>46.945606694560659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32564176"/>
        <c:axId val="232561432"/>
      </c:barChart>
      <c:catAx>
        <c:axId val="2325641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232561432"/>
        <c:crosses val="autoZero"/>
        <c:auto val="1"/>
        <c:lblAlgn val="ctr"/>
        <c:lblOffset val="100"/>
        <c:noMultiLvlLbl val="0"/>
      </c:catAx>
      <c:valAx>
        <c:axId val="232561432"/>
        <c:scaling>
          <c:orientation val="minMax"/>
          <c:max val="100"/>
          <c:min val="0"/>
        </c:scaling>
        <c:delete val="0"/>
        <c:axPos val="t"/>
        <c:numFmt formatCode="0\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232564176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23259259259259263"/>
          <c:y val="0.93552534448818914"/>
          <c:w val="0.69480723242927989"/>
          <c:h val="6.447465551181103E-2"/>
        </c:manualLayout>
      </c:layout>
      <c:overlay val="0"/>
      <c:txPr>
        <a:bodyPr/>
        <a:lstStyle/>
        <a:p>
          <a:pPr>
            <a:defRPr sz="9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nb-NO" sz="1400" b="0" i="0" u="none" strike="noStrike" baseline="0" dirty="0" smtClean="0">
                <a:effectLst/>
              </a:rPr>
              <a:t>Hvor fornøyd eller misfornøyd er du med de følgende forholdene ved Den norske kirke? </a:t>
            </a:r>
            <a:r>
              <a:rPr lang="nb-NO" sz="1400" b="0" i="0" baseline="0" dirty="0" smtClean="0">
                <a:effectLst/>
              </a:rPr>
              <a:t>(skår 0-100)</a:t>
            </a:r>
            <a:endParaRPr lang="nb-NO" sz="1400" dirty="0" smtClean="0">
              <a:effectLst/>
            </a:endParaRPr>
          </a:p>
        </c:rich>
      </c:tx>
      <c:layout>
        <c:manualLayout>
          <c:xMode val="edge"/>
          <c:yMode val="edge"/>
          <c:x val="1.1206765820939051E-3"/>
          <c:y val="1.257253087526995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76028743646044"/>
          <c:y val="0.17061700295275589"/>
          <c:w val="0.47093045958454871"/>
          <c:h val="0.69790317736739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5BAC2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'Ark1'!$A$2:$A$6</c:f>
              <c:strCache>
                <c:ptCount val="5"/>
                <c:pt idx="0">
                  <c:v>Din mulighet til å påvirke aktiviteter i kirken (n=451)</c:v>
                </c:pt>
                <c:pt idx="1">
                  <c:v>Hjelpen/bistanden du har fått i kirken (n=608)</c:v>
                </c:pt>
                <c:pt idx="2">
                  <c:v>Muligheten til å ta direkte kontakt med en prest (n=766)</c:v>
                </c:pt>
                <c:pt idx="3">
                  <c:v>Muligheten til å delta i gudstjenester (n=908)</c:v>
                </c:pt>
                <c:pt idx="4">
                  <c:v>Muligheten til å få utført dåp, konfirmasjon, vielse, begravelse e.l. (n=907)</c:v>
                </c:pt>
              </c:strCache>
            </c:strRef>
          </c:cat>
          <c:val>
            <c:numRef>
              <c:f>'Ark1'!$B$2:$B$6</c:f>
              <c:numCache>
                <c:formatCode>#,##0</c:formatCode>
                <c:ptCount val="5"/>
                <c:pt idx="0">
                  <c:v>70.620842571840313</c:v>
                </c:pt>
                <c:pt idx="1">
                  <c:v>79.660087718700666</c:v>
                </c:pt>
                <c:pt idx="2">
                  <c:v>86.292428197676131</c:v>
                </c:pt>
                <c:pt idx="3">
                  <c:v>88.472834066872281</c:v>
                </c:pt>
                <c:pt idx="4">
                  <c:v>89.048144063858857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5F6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'Ark1'!$A$2:$A$6</c:f>
              <c:strCache>
                <c:ptCount val="5"/>
                <c:pt idx="0">
                  <c:v>Din mulighet til å påvirke aktiviteter i kirken (n=451)</c:v>
                </c:pt>
                <c:pt idx="1">
                  <c:v>Hjelpen/bistanden du har fått i kirken (n=608)</c:v>
                </c:pt>
                <c:pt idx="2">
                  <c:v>Muligheten til å ta direkte kontakt med en prest (n=766)</c:v>
                </c:pt>
                <c:pt idx="3">
                  <c:v>Muligheten til å delta i gudstjenester (n=908)</c:v>
                </c:pt>
                <c:pt idx="4">
                  <c:v>Muligheten til å få utført dåp, konfirmasjon, vielse, begravelse e.l. (n=907)</c:v>
                </c:pt>
              </c:strCache>
            </c:strRef>
          </c:cat>
          <c:val>
            <c:numRef>
              <c:f>'Ark1'!$C$2:$C$6</c:f>
              <c:numCache>
                <c:formatCode>#,##0</c:formatCode>
                <c:ptCount val="5"/>
                <c:pt idx="0">
                  <c:v>72.022160664349087</c:v>
                </c:pt>
                <c:pt idx="1">
                  <c:v>81.663516067221138</c:v>
                </c:pt>
                <c:pt idx="2">
                  <c:v>87.257617727825462</c:v>
                </c:pt>
                <c:pt idx="3">
                  <c:v>89.837398373348194</c:v>
                </c:pt>
                <c:pt idx="4">
                  <c:v>90.742947953110829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C198C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'Ark1'!$A$2:$A$6</c:f>
              <c:strCache>
                <c:ptCount val="5"/>
                <c:pt idx="0">
                  <c:v>Din mulighet til å påvirke aktiviteter i kirken (n=451)</c:v>
                </c:pt>
                <c:pt idx="1">
                  <c:v>Hjelpen/bistanden du har fått i kirken (n=608)</c:v>
                </c:pt>
                <c:pt idx="2">
                  <c:v>Muligheten til å ta direkte kontakt med en prest (n=766)</c:v>
                </c:pt>
                <c:pt idx="3">
                  <c:v>Muligheten til å delta i gudstjenester (n=908)</c:v>
                </c:pt>
                <c:pt idx="4">
                  <c:v>Muligheten til å få utført dåp, konfirmasjon, vielse, begravelse e.l. (n=907)</c:v>
                </c:pt>
              </c:strCache>
            </c:strRef>
          </c:cat>
          <c:val>
            <c:numRef>
              <c:f>'Ark1'!$D$2:$D$6</c:f>
              <c:numCache>
                <c:formatCode>#,##0</c:formatCode>
                <c:ptCount val="5"/>
                <c:pt idx="1">
                  <c:v>81.04495747215077</c:v>
                </c:pt>
                <c:pt idx="2">
                  <c:v>82.985420807882562</c:v>
                </c:pt>
                <c:pt idx="3">
                  <c:v>88.129956509977021</c:v>
                </c:pt>
                <c:pt idx="4">
                  <c:v>88.617886178121893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74353552"/>
        <c:axId val="274355120"/>
      </c:barChart>
      <c:catAx>
        <c:axId val="2743535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nb-NO"/>
          </a:p>
        </c:txPr>
        <c:crossAx val="274355120"/>
        <c:crosses val="autoZero"/>
        <c:auto val="1"/>
        <c:lblAlgn val="ctr"/>
        <c:lblOffset val="100"/>
        <c:noMultiLvlLbl val="0"/>
      </c:catAx>
      <c:valAx>
        <c:axId val="274355120"/>
        <c:scaling>
          <c:orientation val="minMax"/>
          <c:max val="100"/>
          <c:min val="0"/>
        </c:scaling>
        <c:delete val="0"/>
        <c:axPos val="t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274353552"/>
        <c:crosses val="autoZero"/>
        <c:crossBetween val="between"/>
        <c:majorUnit val="5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49333333333333335"/>
          <c:y val="0.9251086778215224"/>
          <c:w val="0.40349582968795578"/>
          <c:h val="7.4891338582677172E-2"/>
        </c:manualLayout>
      </c:layout>
      <c:overlay val="0"/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DBACC-3708-4C62-9523-B37B6E0D09D4}" type="datetimeFigureOut">
              <a:rPr lang="da-DK" smtClean="0"/>
              <a:pPr/>
              <a:t>09-06-2015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681D6-8DEB-45CE-8DB9-ED5AC50A32CF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1631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BD712-6567-450C-B3C6-BAF6878345EE}" type="datetimeFigureOut">
              <a:rPr lang="en-AU" smtClean="0"/>
              <a:pPr/>
              <a:t>9/06/2015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87D93-240F-4041-8284-FC16D3A9610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53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2565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5068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0056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8233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8306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06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5581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2226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5898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1973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5881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6268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2998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6517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03235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12693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02383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38614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90999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8807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27943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5556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66763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74469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64371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19451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54808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59614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/>
              <a:pPr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21957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662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65867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32718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/>
              <a:pPr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3355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22607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383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638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805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960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636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154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319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2531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10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4788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2862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479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7839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7898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81813" y="139700"/>
            <a:ext cx="8570087" cy="5765800"/>
          </a:xfrm>
          <a:prstGeom prst="rect">
            <a:avLst/>
          </a:prstGeom>
          <a:solidFill>
            <a:srgbClr val="EDF5E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300" b="0" dirty="0" err="1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798312" cy="128497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13" y="165519"/>
            <a:ext cx="8036687" cy="562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8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1745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10932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195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0" r="40312" b="-1"/>
          <a:stretch/>
        </p:blipFill>
        <p:spPr bwMode="auto">
          <a:xfrm>
            <a:off x="2400301" y="0"/>
            <a:ext cx="6743700" cy="56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24580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290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19388" b="9440"/>
          <a:stretch/>
        </p:blipFill>
        <p:spPr bwMode="auto">
          <a:xfrm>
            <a:off x="877888" y="0"/>
            <a:ext cx="8266112" cy="55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736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7" t="13578" r="9952" b="3640"/>
          <a:stretch/>
        </p:blipFill>
        <p:spPr bwMode="auto">
          <a:xfrm>
            <a:off x="4449548" y="1"/>
            <a:ext cx="4694452" cy="58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611434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401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9" r="19239" b="3525"/>
          <a:stretch/>
        </p:blipFill>
        <p:spPr bwMode="auto">
          <a:xfrm>
            <a:off x="4710159" y="0"/>
            <a:ext cx="4433841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795726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710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r="21766" b="3545"/>
          <a:stretch/>
        </p:blipFill>
        <p:spPr bwMode="auto">
          <a:xfrm>
            <a:off x="4343401" y="0"/>
            <a:ext cx="4514850" cy="57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795726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649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596" r="19349" b="898"/>
          <a:stretch/>
        </p:blipFill>
        <p:spPr bwMode="auto">
          <a:xfrm>
            <a:off x="3286912" y="0"/>
            <a:ext cx="5857087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527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572000" y="276225"/>
            <a:ext cx="4283074" cy="5294313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399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66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0" r="40312" b="-1"/>
          <a:stretch/>
        </p:blipFill>
        <p:spPr bwMode="auto">
          <a:xfrm>
            <a:off x="2400301" y="0"/>
            <a:ext cx="6743700" cy="56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13" y="0"/>
            <a:ext cx="4670433" cy="128497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233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762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5" name="Picture 2" descr="C:\Users\AndrewA\Desktop\TNS_logo_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661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4213278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5004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85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73750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06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0880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4"/>
            <a:ext cx="2664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3"/>
            <a:ext cx="2664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855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536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19388" b="9440"/>
          <a:stretch/>
        </p:blipFill>
        <p:spPr bwMode="auto">
          <a:xfrm>
            <a:off x="877888" y="0"/>
            <a:ext cx="8266112" cy="55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7051494" cy="128497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005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4188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285750" y="1285875"/>
            <a:ext cx="8569325" cy="4284663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insert movie…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30679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insert movie…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0633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19360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1666414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5571393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5793259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692782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6610951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4"/>
            <a:ext cx="2664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3"/>
            <a:ext cx="2664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269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7" t="13578" r="9952" b="3640"/>
          <a:stretch/>
        </p:blipFill>
        <p:spPr bwMode="auto">
          <a:xfrm>
            <a:off x="4449548" y="1"/>
            <a:ext cx="4694452" cy="58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059732" cy="128497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809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04457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278129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2721345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421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107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696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9" r="19239" b="3525"/>
          <a:stretch/>
        </p:blipFill>
        <p:spPr bwMode="auto">
          <a:xfrm>
            <a:off x="4710159" y="0"/>
            <a:ext cx="4433841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367549" cy="128497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22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r="21766" b="3545"/>
          <a:stretch/>
        </p:blipFill>
        <p:spPr bwMode="auto">
          <a:xfrm>
            <a:off x="4343401" y="0"/>
            <a:ext cx="4514850" cy="57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376603" cy="128497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50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596" r="19349" b="898"/>
          <a:stretch/>
        </p:blipFill>
        <p:spPr bwMode="auto">
          <a:xfrm>
            <a:off x="3286912" y="0"/>
            <a:ext cx="5857087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611993" cy="128497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89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nb-NO" smtClean="0"/>
              <a:t>Klikk ikonet for å legge til et bilde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72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2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94118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18" Type="http://schemas.openxmlformats.org/officeDocument/2006/relationships/image" Target="../media/image1.gif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ags" Target="../tags/tag9.xml"/><Relationship Id="rId2" Type="http://schemas.openxmlformats.org/officeDocument/2006/relationships/slideLayout" Target="../slideLayouts/slideLayout12.xml"/><Relationship Id="rId16" Type="http://schemas.openxmlformats.org/officeDocument/2006/relationships/tags" Target="../tags/tag8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ags" Target="../tags/tag7.xml"/><Relationship Id="rId10" Type="http://schemas.openxmlformats.org/officeDocument/2006/relationships/slideLayout" Target="../slideLayouts/slideLayout2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1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1.gif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1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12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1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ags" Target="../tags/tag14.xml"/><Relationship Id="rId17" Type="http://schemas.openxmlformats.org/officeDocument/2006/relationships/image" Target="../media/image1.gif"/><Relationship Id="rId2" Type="http://schemas.openxmlformats.org/officeDocument/2006/relationships/slideLayout" Target="../slideLayouts/slideLayout35.xml"/><Relationship Id="rId16" Type="http://schemas.openxmlformats.org/officeDocument/2006/relationships/tags" Target="../tags/tag18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5" Type="http://schemas.openxmlformats.org/officeDocument/2006/relationships/tags" Target="../tags/tag17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.gif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.gif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813" y="0"/>
            <a:ext cx="8573262" cy="1284971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nb-NO" smtClean="0"/>
              <a:t>Klikk for å redigere tittelstil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2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50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8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8" name="Straight Connector 67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9" name="Group 58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0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1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51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2" name="Group 5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6" name="Straight Connector 55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  <a:br>
                    <a:rPr lang="en-AU" dirty="0" smtClean="0"/>
                  </a:br>
                  <a:r>
                    <a:rPr lang="en-AU" dirty="0" smtClean="0"/>
                    <a:t>LEFT MARGIN</a:t>
                  </a:r>
                  <a:endParaRPr lang="en-AU" dirty="0"/>
                </a:p>
              </p:txBody>
            </p:sp>
          </p:grpSp>
          <p:grpSp>
            <p:nvGrpSpPr>
              <p:cNvPr id="53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4" name="Straight Connector 53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</a:p>
                <a:p>
                  <a:pPr lvl="0"/>
                  <a:r>
                    <a:rPr lang="en-AU" dirty="0" smtClean="0"/>
                    <a:t>RIGHT MARGIN</a:t>
                  </a:r>
                  <a:endParaRPr lang="en-AU" dirty="0"/>
                </a:p>
              </p:txBody>
            </p:sp>
          </p:grpSp>
        </p:grpSp>
      </p:grpSp>
      <p:pic>
        <p:nvPicPr>
          <p:cNvPr id="7" name="Bilde 6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28" y="6073064"/>
            <a:ext cx="1832173" cy="489097"/>
          </a:xfrm>
          <a:prstGeom prst="rect">
            <a:avLst/>
          </a:prstGeom>
        </p:spPr>
      </p:pic>
      <p:sp>
        <p:nvSpPr>
          <p:cNvPr id="3" name="TekstSylinder 2"/>
          <p:cNvSpPr txBox="1"/>
          <p:nvPr userDrawn="1">
            <p:custDataLst>
              <p:tags r:id="rId14"/>
            </p:custDataLst>
          </p:nvPr>
        </p:nvSpPr>
        <p:spPr>
          <a:xfrm>
            <a:off x="1441485" y="6083109"/>
            <a:ext cx="3028726" cy="57708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250" b="0" i="0" u="none" strike="noStrike" spc="0" baseline="0" dirty="0" smtClean="0">
                <a:solidFill>
                  <a:srgbClr val="232323"/>
                </a:solidFill>
                <a:latin typeface="Verdana"/>
              </a:rPr>
              <a:t>Innbyggerundersøkelsen 2014/15 </a:t>
            </a:r>
            <a:r>
              <a:rPr lang="en-US" sz="1250" b="0" kern="1200" dirty="0" err="1" smtClean="0">
                <a:solidFill>
                  <a:srgbClr val="333333"/>
                </a:solidFill>
                <a:latin typeface="+mj-lt"/>
                <a:ea typeface="+mn-ea"/>
                <a:cs typeface="Arial" charset="0"/>
              </a:rPr>
              <a:t>Brukerdelen</a:t>
            </a:r>
            <a:endParaRPr lang="en-US" sz="1250" b="0" kern="1200" dirty="0" smtClean="0">
              <a:solidFill>
                <a:srgbClr val="333333"/>
              </a:solidFill>
              <a:latin typeface="+mj-lt"/>
              <a:ea typeface="+mn-ea"/>
              <a:cs typeface="Arial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250" b="0" i="0" u="none" strike="noStrike" spc="0" baseline="0" dirty="0" smtClean="0">
                <a:solidFill>
                  <a:srgbClr val="232323"/>
                </a:solidFill>
                <a:latin typeface="+mj-lt"/>
              </a:rPr>
              <a:t>Den norske kirke</a:t>
            </a:r>
          </a:p>
        </p:txBody>
      </p:sp>
      <p:sp>
        <p:nvSpPr>
          <p:cNvPr id="6" name="TekstSylinder 5"/>
          <p:cNvSpPr txBox="1"/>
          <p:nvPr userDrawn="1">
            <p:custDataLst>
              <p:tags r:id="rId15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b-NO" sz="750" b="0" i="0" u="none" strike="noStrike" spc="0" baseline="0" dirty="0" smtClean="0">
              <a:solidFill>
                <a:srgbClr val="232323"/>
              </a:solidFill>
              <a:latin typeface="Verdana"/>
            </a:endParaRPr>
          </a:p>
        </p:txBody>
      </p:sp>
      <p:pic>
        <p:nvPicPr>
          <p:cNvPr id="30" name="Picture 9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3210" y="6200519"/>
            <a:ext cx="854161" cy="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3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1" r:id="rId2"/>
    <p:sldLayoutId id="2147483693" r:id="rId3"/>
    <p:sldLayoutId id="2147483695" r:id="rId4"/>
    <p:sldLayoutId id="2147483697" r:id="rId5"/>
    <p:sldLayoutId id="2147483699" r:id="rId6"/>
    <p:sldLayoutId id="2147483701" r:id="rId7"/>
    <p:sldLayoutId id="2147483683" r:id="rId8"/>
    <p:sldLayoutId id="2147483749" r:id="rId9"/>
    <p:sldLayoutId id="2147483750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8570675" cy="766800"/>
          </a:xfrm>
          <a:prstGeom prst="rect">
            <a:avLst/>
          </a:prstGeom>
        </p:spPr>
        <p:txBody>
          <a:bodyPr vert="horz" lIns="0" tIns="3600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50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8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8" name="Straight Connector 67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9" name="Group 58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0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1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51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2" name="Group 5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6" name="Straight Connector 55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  <a:br>
                    <a:rPr lang="en-AU" dirty="0" smtClean="0"/>
                  </a:br>
                  <a:r>
                    <a:rPr lang="en-AU" dirty="0" smtClean="0"/>
                    <a:t>LEFT MARGIN</a:t>
                  </a:r>
                  <a:endParaRPr lang="en-AU" dirty="0"/>
                </a:p>
              </p:txBody>
            </p:sp>
          </p:grpSp>
          <p:grpSp>
            <p:nvGrpSpPr>
              <p:cNvPr id="53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4" name="Straight Connector 53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</a:p>
                <a:p>
                  <a:pPr lvl="0"/>
                  <a:r>
                    <a:rPr lang="en-AU" dirty="0" smtClean="0"/>
                    <a:t>RIGHT MARGIN</a:t>
                  </a:r>
                  <a:endParaRPr lang="en-AU" dirty="0"/>
                </a:p>
              </p:txBody>
            </p:sp>
          </p:grpSp>
        </p:grpSp>
      </p:grpSp>
      <p:pic>
        <p:nvPicPr>
          <p:cNvPr id="7" name="Bilde 6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28" y="6073064"/>
            <a:ext cx="1832173" cy="489097"/>
          </a:xfrm>
          <a:prstGeom prst="rect">
            <a:avLst/>
          </a:prstGeom>
        </p:spPr>
      </p:pic>
      <p:sp>
        <p:nvSpPr>
          <p:cNvPr id="6" name="TekstSylinder 5"/>
          <p:cNvSpPr txBox="1"/>
          <p:nvPr userDrawn="1">
            <p:custDataLst>
              <p:tags r:id="rId16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b-NO" sz="750" b="0" i="0" u="none" strike="noStrike" spc="0" baseline="0" dirty="0" err="1" smtClean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30" name="TekstSylinder 2"/>
          <p:cNvSpPr txBox="1"/>
          <p:nvPr userDrawn="1">
            <p:custDataLst>
              <p:tags r:id="rId17"/>
            </p:custDataLst>
          </p:nvPr>
        </p:nvSpPr>
        <p:spPr>
          <a:xfrm>
            <a:off x="1441485" y="6083109"/>
            <a:ext cx="3028726" cy="57708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250" b="0" i="0" u="none" strike="noStrike" spc="0" baseline="0" dirty="0" smtClean="0">
                <a:solidFill>
                  <a:srgbClr val="232323"/>
                </a:solidFill>
                <a:latin typeface="Verdana"/>
              </a:rPr>
              <a:t>Innbyggerundersøkelsen 2014/15 Brukerdelen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250" b="0" i="0" u="none" strike="noStrike" spc="0" baseline="0" dirty="0" smtClean="0">
                <a:solidFill>
                  <a:srgbClr val="232323"/>
                </a:solidFill>
                <a:latin typeface="Verdana"/>
              </a:rPr>
              <a:t>Den norske kirke</a:t>
            </a:r>
          </a:p>
        </p:txBody>
      </p:sp>
      <p:pic>
        <p:nvPicPr>
          <p:cNvPr id="31" name="Picture 9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3210" y="6200519"/>
            <a:ext cx="854161" cy="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50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10" r:id="rId11"/>
    <p:sldLayoutId id="214748375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3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7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5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5" name="Straight Connector 64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6" name="Group 55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3" name="Straight Connector 62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7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1" name="Straight Connector 60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8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59" name="Straight Connector 58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48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49" name="Group 48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3" name="Straight Connector 52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  <a:br>
                    <a:rPr lang="en-AU" dirty="0" smtClean="0"/>
                  </a:br>
                  <a:r>
                    <a:rPr lang="en-AU" dirty="0" smtClean="0"/>
                    <a:t>LEFT MARGIN</a:t>
                  </a:r>
                  <a:endParaRPr lang="en-AU" dirty="0"/>
                </a:p>
              </p:txBody>
            </p:sp>
          </p:grpSp>
          <p:grpSp>
            <p:nvGrpSpPr>
              <p:cNvPr id="50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1" name="Straight Connector 50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</a:p>
                <a:p>
                  <a:pPr lvl="0"/>
                  <a:r>
                    <a:rPr lang="en-AU" dirty="0" smtClean="0"/>
                    <a:t>RIGHT MARGIN</a:t>
                  </a:r>
                  <a:endParaRPr lang="en-AU" dirty="0"/>
                </a:p>
              </p:txBody>
            </p:sp>
          </p:grpSp>
        </p:grpSp>
      </p:grpSp>
      <p:pic>
        <p:nvPicPr>
          <p:cNvPr id="8" name="Bilde 7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28" y="6073064"/>
            <a:ext cx="1832173" cy="489097"/>
          </a:xfrm>
          <a:prstGeom prst="rect">
            <a:avLst/>
          </a:prstGeom>
        </p:spPr>
      </p:pic>
      <p:sp>
        <p:nvSpPr>
          <p:cNvPr id="7" name="TekstSylinder 6"/>
          <p:cNvSpPr txBox="1"/>
          <p:nvPr userDrawn="1">
            <p:custDataLst>
              <p:tags r:id="rId15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b-NO" sz="750" b="0" i="0" u="none" strike="noStrike" spc="0" baseline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31" name="TekstSylinder 2"/>
          <p:cNvSpPr txBox="1"/>
          <p:nvPr userDrawn="1">
            <p:custDataLst>
              <p:tags r:id="rId16"/>
            </p:custDataLst>
          </p:nvPr>
        </p:nvSpPr>
        <p:spPr>
          <a:xfrm>
            <a:off x="1441485" y="6083109"/>
            <a:ext cx="3028726" cy="57708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250" b="0" i="0" u="none" strike="noStrike" spc="0" baseline="0" dirty="0" smtClean="0">
                <a:solidFill>
                  <a:srgbClr val="232323"/>
                </a:solidFill>
                <a:latin typeface="Verdana"/>
              </a:rPr>
              <a:t>Innbyggerundersøkelsen 2014/15 Brukerdelen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250" b="0" i="0" u="none" strike="noStrike" spc="0" baseline="0" dirty="0" smtClean="0">
                <a:solidFill>
                  <a:srgbClr val="232323"/>
                </a:solidFill>
                <a:latin typeface="Verdana"/>
              </a:rPr>
              <a:t>Den norske kirke</a:t>
            </a:r>
          </a:p>
        </p:txBody>
      </p:sp>
      <p:pic>
        <p:nvPicPr>
          <p:cNvPr id="32" name="Picture 9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3210" y="6200519"/>
            <a:ext cx="854161" cy="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69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5" r:id="rId2"/>
    <p:sldLayoutId id="2147483666" r:id="rId3"/>
    <p:sldLayoutId id="2147483686" r:id="rId4"/>
    <p:sldLayoutId id="2147483668" r:id="rId5"/>
    <p:sldLayoutId id="2147483689" r:id="rId6"/>
    <p:sldLayoutId id="2147483711" r:id="rId7"/>
    <p:sldLayoutId id="2147483712" r:id="rId8"/>
    <p:sldLayoutId id="2147483743" r:id="rId9"/>
    <p:sldLayoutId id="2147483744" r:id="rId10"/>
    <p:sldLayoutId id="21474836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9" name="Rectangle 88"/>
          <p:cNvSpPr/>
          <p:nvPr>
            <p:custDataLst>
              <p:tags r:id="rId12"/>
            </p:custDataLst>
          </p:nvPr>
        </p:nvSpPr>
        <p:spPr>
          <a:xfrm>
            <a:off x="285750" y="5064973"/>
            <a:ext cx="8569324" cy="8818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>
            <a:noAutofit/>
          </a:bodyPr>
          <a:lstStyle/>
          <a:p>
            <a:pPr lvl="0" algn="ctr"/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3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8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6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7" name="Group 56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8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9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0" name="Straight Connector 59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Box 60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49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0" name="Group 49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4" name="Straight Connector 53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  <a:br>
                    <a:rPr lang="en-AU" dirty="0" smtClean="0"/>
                  </a:br>
                  <a:r>
                    <a:rPr lang="en-AU" dirty="0" smtClean="0"/>
                    <a:t>LEFT MARGIN</a:t>
                  </a:r>
                  <a:endParaRPr lang="en-AU" dirty="0"/>
                </a:p>
              </p:txBody>
            </p:sp>
          </p:grpSp>
          <p:grpSp>
            <p:nvGrpSpPr>
              <p:cNvPr id="51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2" name="Straight Connector 51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</a:p>
                <a:p>
                  <a:pPr lvl="0"/>
                  <a:r>
                    <a:rPr lang="en-AU" dirty="0" smtClean="0"/>
                    <a:t>RIGHT MARGIN</a:t>
                  </a:r>
                  <a:endParaRPr lang="en-AU" dirty="0"/>
                </a:p>
              </p:txBody>
            </p:sp>
          </p:grpSp>
        </p:grpSp>
      </p:grpSp>
      <p:pic>
        <p:nvPicPr>
          <p:cNvPr id="8" name="Bilde 7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28" y="6073064"/>
            <a:ext cx="1832173" cy="489097"/>
          </a:xfrm>
          <a:prstGeom prst="rect">
            <a:avLst/>
          </a:prstGeom>
        </p:spPr>
      </p:pic>
      <p:sp>
        <p:nvSpPr>
          <p:cNvPr id="7" name="TekstSylinder 6"/>
          <p:cNvSpPr txBox="1"/>
          <p:nvPr userDrawn="1">
            <p:custDataLst>
              <p:tags r:id="rId15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b-NO" sz="750" b="0" i="0" u="none" strike="noStrike" spc="0" baseline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32" name="TekstSylinder 2"/>
          <p:cNvSpPr txBox="1"/>
          <p:nvPr userDrawn="1">
            <p:custDataLst>
              <p:tags r:id="rId16"/>
            </p:custDataLst>
          </p:nvPr>
        </p:nvSpPr>
        <p:spPr>
          <a:xfrm>
            <a:off x="1441485" y="6083109"/>
            <a:ext cx="3028726" cy="57708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250" b="0" i="0" u="none" strike="noStrike" spc="0" baseline="0" dirty="0" smtClean="0">
                <a:solidFill>
                  <a:srgbClr val="232323"/>
                </a:solidFill>
                <a:latin typeface="Verdana"/>
              </a:rPr>
              <a:t>Innbyggerundersøkelsen 2014/15 </a:t>
            </a:r>
            <a:r>
              <a:rPr lang="en-US" sz="1250" b="0" kern="1200" dirty="0" err="1" smtClean="0">
                <a:solidFill>
                  <a:srgbClr val="333333"/>
                </a:solidFill>
                <a:latin typeface="+mj-lt"/>
                <a:ea typeface="+mn-ea"/>
                <a:cs typeface="Arial" charset="0"/>
              </a:rPr>
              <a:t>Brukerdelen</a:t>
            </a:r>
            <a:endParaRPr lang="en-US" sz="1250" b="0" kern="1200" dirty="0" smtClean="0">
              <a:solidFill>
                <a:srgbClr val="333333"/>
              </a:solidFill>
              <a:latin typeface="+mj-lt"/>
              <a:ea typeface="+mn-ea"/>
              <a:cs typeface="Arial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50" b="0" kern="1200" dirty="0" smtClean="0">
                <a:solidFill>
                  <a:srgbClr val="333333"/>
                </a:solidFill>
                <a:latin typeface="+mj-lt"/>
                <a:ea typeface="+mn-ea"/>
                <a:cs typeface="Arial" charset="0"/>
              </a:rPr>
              <a:t>Den </a:t>
            </a:r>
            <a:r>
              <a:rPr lang="en-US" sz="1250" b="0" kern="1200" dirty="0" err="1" smtClean="0">
                <a:solidFill>
                  <a:srgbClr val="333333"/>
                </a:solidFill>
                <a:latin typeface="+mj-lt"/>
                <a:ea typeface="+mn-ea"/>
                <a:cs typeface="Arial" charset="0"/>
              </a:rPr>
              <a:t>norske</a:t>
            </a:r>
            <a:r>
              <a:rPr lang="en-US" sz="1250" b="0" kern="1200" dirty="0" smtClean="0">
                <a:solidFill>
                  <a:srgbClr val="333333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n-US" sz="1250" b="0" kern="1200" dirty="0" err="1" smtClean="0">
                <a:solidFill>
                  <a:srgbClr val="333333"/>
                </a:solidFill>
                <a:latin typeface="+mj-lt"/>
                <a:ea typeface="+mn-ea"/>
                <a:cs typeface="Arial" charset="0"/>
              </a:rPr>
              <a:t>kirke</a:t>
            </a:r>
            <a:endParaRPr lang="nb-NO" sz="1250" b="0" i="0" u="none" strike="noStrike" spc="0" baseline="0" dirty="0" smtClean="0">
              <a:solidFill>
                <a:srgbClr val="232323"/>
              </a:solidFill>
              <a:latin typeface="+mj-lt"/>
            </a:endParaRPr>
          </a:p>
        </p:txBody>
      </p:sp>
      <p:pic>
        <p:nvPicPr>
          <p:cNvPr id="33" name="Picture 9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3210" y="6200519"/>
            <a:ext cx="854161" cy="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38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52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5837" y="-3163"/>
            <a:ext cx="9151455" cy="6861163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4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68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2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68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545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545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2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6070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0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4070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178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530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7978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330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2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688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90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688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8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075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51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0" y="527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618" y="277012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618" y="1031837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0" y="781012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618" y="1535799"/>
              <a:ext cx="91365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0" y="1284974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0" y="2039799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0" y="1788974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618" y="2543875"/>
              <a:ext cx="914238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0" y="2293050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0" y="3047875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0" y="2797050"/>
              <a:ext cx="91397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618" y="3551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618" y="3301012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0" y="4055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618" y="3805012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618" y="4307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0" y="4811837"/>
              <a:ext cx="91397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0" y="4561012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0" y="5315799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4974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618" y="5819799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0" y="5568974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0" y="6071837"/>
              <a:ext cx="91397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0" y="6323837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19" y="6575837"/>
              <a:ext cx="914238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90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99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125" name="Straight Connector 124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TextBox 125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05" name="Group 104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115" name="Straight Connector 114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TextBox 123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06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113" name="Straight Connector 112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TextBox 113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07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108" name="Straight Connector 107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TextBox 108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91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93" name="Group 92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97" name="Straight Connector 96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TextBox 97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  <a:br>
                    <a:rPr lang="en-AU" dirty="0" smtClean="0"/>
                  </a:br>
                  <a:r>
                    <a:rPr lang="en-AU" dirty="0" smtClean="0"/>
                    <a:t>LEFT MARGIN</a:t>
                  </a:r>
                  <a:endParaRPr lang="en-AU" dirty="0"/>
                </a:p>
              </p:txBody>
            </p:sp>
          </p:grpSp>
          <p:grpSp>
            <p:nvGrpSpPr>
              <p:cNvPr id="94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95" name="Straight Connector 94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TextBox 95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</a:p>
                <a:p>
                  <a:pPr lvl="0"/>
                  <a:r>
                    <a:rPr lang="en-AU" dirty="0" smtClean="0"/>
                    <a:t>RIGHT MARGIN</a:t>
                  </a:r>
                  <a:endParaRPr lang="en-AU" dirty="0"/>
                </a:p>
              </p:txBody>
            </p:sp>
          </p:grpSp>
        </p:grpSp>
      </p:grpSp>
      <p:pic>
        <p:nvPicPr>
          <p:cNvPr id="5" name="Bilde 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28" y="6073064"/>
            <a:ext cx="1832173" cy="489097"/>
          </a:xfrm>
          <a:prstGeom prst="rect">
            <a:avLst/>
          </a:prstGeom>
        </p:spPr>
      </p:pic>
      <p:sp>
        <p:nvSpPr>
          <p:cNvPr id="2" name="TekstSylinder 1"/>
          <p:cNvSpPr txBox="1"/>
          <p:nvPr userDrawn="1">
            <p:custDataLst>
              <p:tags r:id="rId4"/>
            </p:custDataLst>
          </p:nvPr>
        </p:nvSpPr>
        <p:spPr>
          <a:xfrm>
            <a:off x="1290880" y="6038139"/>
            <a:ext cx="3028726" cy="384721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250" b="0" i="0" u="none" strike="noStrike" spc="0" baseline="0" smtClean="0">
                <a:solidFill>
                  <a:srgbClr val="232323"/>
                </a:solidFill>
                <a:latin typeface="Verdana"/>
              </a:rPr>
              <a:t>Innbyggerundersøkelsen 2013 Innbyggerdel</a:t>
            </a:r>
            <a:endParaRPr lang="nb-NO" sz="1250" b="0" i="0" u="none" strike="noStrike" spc="0" baseline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4" name="TekstSylinder 3"/>
          <p:cNvSpPr txBox="1"/>
          <p:nvPr userDrawn="1">
            <p:custDataLst>
              <p:tags r:id="rId5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b-NO" sz="750" b="0" i="0" u="none" strike="noStrike" spc="0" baseline="0">
              <a:solidFill>
                <a:srgbClr val="23232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4852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0" kern="120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28" y="6073064"/>
            <a:ext cx="1832173" cy="489097"/>
          </a:xfrm>
          <a:prstGeom prst="rect">
            <a:avLst/>
          </a:prstGeom>
        </p:spPr>
      </p:pic>
      <p:sp>
        <p:nvSpPr>
          <p:cNvPr id="2" name="TekstSylinder 1"/>
          <p:cNvSpPr txBox="1"/>
          <p:nvPr userDrawn="1">
            <p:custDataLst>
              <p:tags r:id="rId4"/>
            </p:custDataLst>
          </p:nvPr>
        </p:nvSpPr>
        <p:spPr>
          <a:xfrm>
            <a:off x="1290880" y="6038139"/>
            <a:ext cx="3028726" cy="384721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250" b="0" i="0" u="none" strike="noStrike" spc="0" baseline="0" smtClean="0">
                <a:solidFill>
                  <a:srgbClr val="232323"/>
                </a:solidFill>
                <a:latin typeface="Verdana"/>
              </a:rPr>
              <a:t>Innbyggerundersøkelsen 2014/15 Innbyggerdel</a:t>
            </a:r>
            <a:endParaRPr lang="nb-NO" sz="1250" b="0" i="0" u="none" strike="noStrike" spc="0" baseline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4" name="TekstSylinder 3"/>
          <p:cNvSpPr txBox="1"/>
          <p:nvPr userDrawn="1">
            <p:custDataLst>
              <p:tags r:id="rId5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b-NO" sz="750" b="0" i="0" u="none" strike="noStrike" spc="0" baseline="0">
              <a:solidFill>
                <a:srgbClr val="23232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1916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1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3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4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5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6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7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8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9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0.xml"/><Relationship Id="rId4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1.xml"/><Relationship Id="rId4" Type="http://schemas.openxmlformats.org/officeDocument/2006/relationships/chart" Target="../charts/char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2.xml"/><Relationship Id="rId4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3.xml"/><Relationship Id="rId4" Type="http://schemas.openxmlformats.org/officeDocument/2006/relationships/chart" Target="../charts/char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4.xml"/><Relationship Id="rId4" Type="http://schemas.openxmlformats.org/officeDocument/2006/relationships/chart" Target="../charts/char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5.xml"/><Relationship Id="rId4" Type="http://schemas.openxmlformats.org/officeDocument/2006/relationships/chart" Target="../charts/char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6.xml"/><Relationship Id="rId4" Type="http://schemas.openxmlformats.org/officeDocument/2006/relationships/chart" Target="../charts/char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7.xml"/><Relationship Id="rId4" Type="http://schemas.openxmlformats.org/officeDocument/2006/relationships/chart" Target="../charts/char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8.xml"/><Relationship Id="rId4" Type="http://schemas.openxmlformats.org/officeDocument/2006/relationships/chart" Target="../charts/char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9.xml"/><Relationship Id="rId4" Type="http://schemas.openxmlformats.org/officeDocument/2006/relationships/chart" Target="../charts/char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0.xml"/><Relationship Id="rId4" Type="http://schemas.openxmlformats.org/officeDocument/2006/relationships/chart" Target="../charts/char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1.xml"/><Relationship Id="rId4" Type="http://schemas.openxmlformats.org/officeDocument/2006/relationships/chart" Target="../charts/char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2.xml"/><Relationship Id="rId4" Type="http://schemas.openxmlformats.org/officeDocument/2006/relationships/chart" Target="../charts/char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3.xml"/><Relationship Id="rId4" Type="http://schemas.openxmlformats.org/officeDocument/2006/relationships/chart" Target="../charts/char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4.xml"/><Relationship Id="rId4" Type="http://schemas.openxmlformats.org/officeDocument/2006/relationships/chart" Target="../charts/chart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55.xml"/><Relationship Id="rId4" Type="http://schemas.openxmlformats.org/officeDocument/2006/relationships/chart" Target="../charts/char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56.xml"/><Relationship Id="rId4" Type="http://schemas.openxmlformats.org/officeDocument/2006/relationships/chart" Target="../charts/char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57.xml"/><Relationship Id="rId4" Type="http://schemas.openxmlformats.org/officeDocument/2006/relationships/chart" Target="../charts/chart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fi.n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john.nonseid@difi.no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58.xml"/><Relationship Id="rId4" Type="http://schemas.openxmlformats.org/officeDocument/2006/relationships/chart" Target="../charts/chart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59.xml"/><Relationship Id="rId4" Type="http://schemas.openxmlformats.org/officeDocument/2006/relationships/chart" Target="../charts/chart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60.xml"/><Relationship Id="rId4" Type="http://schemas.openxmlformats.org/officeDocument/2006/relationships/chart" Target="../charts/chart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61.xml"/><Relationship Id="rId4" Type="http://schemas.openxmlformats.org/officeDocument/2006/relationships/chart" Target="../charts/chart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62.xml"/><Relationship Id="rId4" Type="http://schemas.openxmlformats.org/officeDocument/2006/relationships/chart" Target="../charts/chart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63.xml"/><Relationship Id="rId4" Type="http://schemas.openxmlformats.org/officeDocument/2006/relationships/chart" Target="../charts/chart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64.xml"/><Relationship Id="rId4" Type="http://schemas.openxmlformats.org/officeDocument/2006/relationships/chart" Target="../charts/chart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65.xml"/><Relationship Id="rId4" Type="http://schemas.openxmlformats.org/officeDocument/2006/relationships/chart" Target="../charts/chart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66.xml"/><Relationship Id="rId4" Type="http://schemas.openxmlformats.org/officeDocument/2006/relationships/chart" Target="../charts/chart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67.xml"/><Relationship Id="rId4" Type="http://schemas.openxmlformats.org/officeDocument/2006/relationships/chart" Target="../charts/char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8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9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0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813" y="0"/>
            <a:ext cx="6000234" cy="2650603"/>
          </a:xfrm>
        </p:spPr>
        <p:txBody>
          <a:bodyPr/>
          <a:lstStyle/>
          <a:p>
            <a:r>
              <a:rPr lang="nb-NO" b="1" dirty="0"/>
              <a:t>Den norske kirke</a:t>
            </a:r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 smtClean="0"/>
              <a:t>Innbyggerundersøkelsen 2014/15 Brukerdelen</a:t>
            </a:r>
            <a:br>
              <a:rPr lang="nb-NO" b="1" dirty="0" smtClean="0"/>
            </a:br>
            <a:r>
              <a:rPr lang="nb-NO" dirty="0" smtClean="0"/>
              <a:t>Grafikkrapport</a:t>
            </a: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83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1896" r="2955" b="1813"/>
          <a:stretch/>
        </p:blipFill>
        <p:spPr>
          <a:xfrm>
            <a:off x="119920" y="389744"/>
            <a:ext cx="8724277" cy="61459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4991" y="329784"/>
            <a:ext cx="3372787" cy="146679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300" b="0" dirty="0" err="1" smtClean="0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>
          <a:xfrm>
            <a:off x="285750" y="0"/>
            <a:ext cx="775368" cy="1274762"/>
          </a:xfrm>
        </p:spPr>
        <p:txBody>
          <a:bodyPr/>
          <a:lstStyle/>
          <a:p>
            <a:r>
              <a:rPr lang="nb-NO" dirty="0" smtClean="0">
                <a:solidFill>
                  <a:srgbClr val="57AC28"/>
                </a:solidFill>
              </a:rPr>
              <a:t>3</a:t>
            </a:r>
            <a:endParaRPr lang="nb-NO" dirty="0">
              <a:solidFill>
                <a:srgbClr val="57AC28"/>
              </a:solidFill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284399" y="1029776"/>
            <a:ext cx="8570675" cy="766800"/>
          </a:xfrm>
        </p:spPr>
        <p:txBody>
          <a:bodyPr/>
          <a:lstStyle/>
          <a:p>
            <a:r>
              <a:rPr lang="nb-NO" dirty="0">
                <a:solidFill>
                  <a:srgbClr val="333333"/>
                </a:solidFill>
              </a:rPr>
              <a:t>Tilfredshet med </a:t>
            </a:r>
            <a:r>
              <a:rPr lang="nb-NO" dirty="0" smtClean="0">
                <a:solidFill>
                  <a:srgbClr val="333333"/>
                </a:solidFill>
              </a:rPr>
              <a:t>Den norske kirke - detaljert </a:t>
            </a:r>
            <a:r>
              <a:rPr lang="nb-NO" dirty="0">
                <a:solidFill>
                  <a:srgbClr val="333333"/>
                </a:solidFill>
              </a:rPr>
              <a:t>etter temaområde</a:t>
            </a:r>
          </a:p>
        </p:txBody>
      </p:sp>
    </p:spTree>
    <p:extLst>
      <p:ext uri="{BB962C8B-B14F-4D97-AF65-F5344CB8AC3E}">
        <p14:creationId xmlns:p14="http://schemas.microsoft.com/office/powerpoint/2010/main" val="303301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76582595"/>
              </p:ext>
            </p:extLst>
          </p:nvPr>
        </p:nvGraphicFramePr>
        <p:xfrm>
          <a:off x="285750" y="571499"/>
          <a:ext cx="8572500" cy="487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/>
              <a:t>Figuren viser </a:t>
            </a:r>
            <a:r>
              <a:rPr lang="nb-NO" sz="1000" dirty="0" smtClean="0"/>
              <a:t>totalskåren for hele temaområdet og hvert enkelt spørsmål på </a:t>
            </a:r>
            <a:r>
              <a:rPr lang="nb-NO" sz="1000" dirty="0"/>
              <a:t>en skala fra 0 til 100. </a:t>
            </a:r>
            <a:r>
              <a:rPr lang="nb-NO" sz="1000" dirty="0" smtClean="0"/>
              <a:t>Anbefalt </a:t>
            </a:r>
            <a:r>
              <a:rPr lang="nb-NO" sz="1000" dirty="0"/>
              <a:t>tolkning av skår </a:t>
            </a:r>
            <a:endParaRPr lang="nb-NO" sz="1000" dirty="0" smtClean="0"/>
          </a:p>
          <a:p>
            <a:pPr>
              <a:spcBef>
                <a:spcPct val="0"/>
              </a:spcBef>
            </a:pPr>
            <a:r>
              <a:rPr lang="nb-NO" sz="1000" dirty="0" smtClean="0"/>
              <a:t>er: </a:t>
            </a:r>
            <a:r>
              <a:rPr lang="nb-NO" sz="1000" dirty="0"/>
              <a:t>0-50 nøytral eller </a:t>
            </a:r>
            <a:r>
              <a:rPr lang="nb-NO" sz="1000" dirty="0" smtClean="0"/>
              <a:t>dårlig, </a:t>
            </a:r>
            <a:r>
              <a:rPr lang="nb-NO" sz="1000" dirty="0"/>
              <a:t>51-70 delvis </a:t>
            </a:r>
            <a:r>
              <a:rPr lang="nb-NO" sz="1000" dirty="0" smtClean="0"/>
              <a:t>godt, </a:t>
            </a:r>
            <a:r>
              <a:rPr lang="nb-NO" sz="1000" dirty="0"/>
              <a:t>71-80 </a:t>
            </a:r>
            <a:r>
              <a:rPr lang="nb-NO" sz="1000" dirty="0" smtClean="0"/>
              <a:t>godt, </a:t>
            </a:r>
            <a:r>
              <a:rPr lang="nb-NO" sz="1000" dirty="0"/>
              <a:t>81-100 svært </a:t>
            </a:r>
            <a:r>
              <a:rPr lang="nb-NO" sz="1000" dirty="0" smtClean="0"/>
              <a:t>godt.</a:t>
            </a:r>
            <a:endParaRPr lang="nb-NO" sz="1000" dirty="0"/>
          </a:p>
          <a:p>
            <a:pPr>
              <a:spcBef>
                <a:spcPct val="0"/>
              </a:spcBef>
            </a:pPr>
            <a:endParaRPr lang="nb-NO" sz="1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1408" y="1"/>
            <a:ext cx="8569324" cy="1111169"/>
          </a:xfrm>
        </p:spPr>
        <p:txBody>
          <a:bodyPr/>
          <a:lstStyle/>
          <a:p>
            <a:r>
              <a:rPr lang="en-US" sz="2000" dirty="0" err="1"/>
              <a:t>Tilgjengelighet</a:t>
            </a:r>
            <a:r>
              <a:rPr lang="en-US" sz="2000" dirty="0"/>
              <a:t> </a:t>
            </a:r>
            <a:endParaRPr lang="en-AU" sz="2000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97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728458712"/>
              </p:ext>
            </p:extLst>
          </p:nvPr>
        </p:nvGraphicFramePr>
        <p:xfrm>
          <a:off x="285750" y="571500"/>
          <a:ext cx="85725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 smtClean="0"/>
              <a:t>Figuren viser svarfordelingen i prosent for hvert spørsmål og gjennomsnittsskår på en skala fra 0-100.</a:t>
            </a:r>
            <a:endParaRPr lang="nb-NO" sz="1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9359" y="1"/>
            <a:ext cx="8569324" cy="761999"/>
          </a:xfrm>
        </p:spPr>
        <p:txBody>
          <a:bodyPr/>
          <a:lstStyle/>
          <a:p>
            <a:r>
              <a:rPr lang="en-AU" sz="2000" dirty="0" err="1"/>
              <a:t>Tilgjengelighet</a:t>
            </a:r>
            <a:endParaRPr lang="en-AU" sz="2000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/>
          </p:nvPr>
        </p:nvGraphicFramePr>
        <p:xfrm>
          <a:off x="372141" y="1329715"/>
          <a:ext cx="3094960" cy="36874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4960"/>
              </a:tblGrid>
              <a:tr h="5267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Åpningstidene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(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på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kirkekontoret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/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menighetskontoret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  <a:tr h="5267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Avstanden til kirken fra der du bor</a:t>
                      </a:r>
                    </a:p>
                  </a:txBody>
                  <a:tcPr marL="9525" marR="9525" marT="9525" marB="0" anchor="ctr"/>
                </a:tc>
              </a:tr>
              <a:tr h="526779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Ventetiden på telefonen (til kirkekontoret)</a:t>
                      </a:r>
                    </a:p>
                  </a:txBody>
                  <a:tcPr marL="9525" marR="9525" marT="9525" marB="0" anchor="ctr"/>
                </a:tc>
              </a:tr>
              <a:tr h="526779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Ventetiden for å få svar på brev/e-post (fra kirkekontoret)</a:t>
                      </a:r>
                    </a:p>
                  </a:txBody>
                  <a:tcPr marL="9525" marR="9525" marT="9525" marB="0" anchor="ctr"/>
                </a:tc>
              </a:tr>
              <a:tr h="5267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Ventetiden på gjennomføring av vielse</a:t>
                      </a:r>
                    </a:p>
                  </a:txBody>
                  <a:tcPr marL="9525" marR="9525" marT="9525" marB="0" anchor="ctr"/>
                </a:tc>
              </a:tr>
              <a:tr h="5267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Ventetiden på gjennomføring av dåp</a:t>
                      </a:r>
                    </a:p>
                  </a:txBody>
                  <a:tcPr marL="9525" marR="9525" marT="9525" marB="0" anchor="ctr"/>
                </a:tc>
              </a:tr>
              <a:tr h="526779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Ventetiden på gjennomføring av begravelse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706125"/>
              </p:ext>
            </p:extLst>
          </p:nvPr>
        </p:nvGraphicFramePr>
        <p:xfrm>
          <a:off x="7974426" y="1409905"/>
          <a:ext cx="350873" cy="35831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873"/>
              </a:tblGrid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12</a:t>
            </a:fld>
            <a:endParaRPr lang="en-AU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7841172" y="959472"/>
            <a:ext cx="648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0" dirty="0" smtClean="0">
                <a:latin typeface="+mn-lt"/>
              </a:rPr>
              <a:t>Skår 0-100</a:t>
            </a:r>
            <a:endParaRPr lang="nb-NO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86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287282728"/>
              </p:ext>
            </p:extLst>
          </p:nvPr>
        </p:nvGraphicFramePr>
        <p:xfrm>
          <a:off x="285750" y="571499"/>
          <a:ext cx="8572500" cy="487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/>
              <a:t>Figuren viser </a:t>
            </a:r>
            <a:r>
              <a:rPr lang="nb-NO" sz="1000" dirty="0" smtClean="0"/>
              <a:t>totalskåren for hele temaområdet og hvert enkelt spørsmål på </a:t>
            </a:r>
            <a:r>
              <a:rPr lang="nb-NO" sz="1000" dirty="0"/>
              <a:t>en skala fra 0 til 100. </a:t>
            </a:r>
            <a:r>
              <a:rPr lang="nb-NO" sz="1000" dirty="0" smtClean="0"/>
              <a:t>Anbefalt </a:t>
            </a:r>
            <a:r>
              <a:rPr lang="nb-NO" sz="1000" dirty="0"/>
              <a:t>tolkning av skår </a:t>
            </a:r>
            <a:endParaRPr lang="nb-NO" sz="1000" dirty="0" smtClean="0"/>
          </a:p>
          <a:p>
            <a:pPr>
              <a:spcBef>
                <a:spcPct val="0"/>
              </a:spcBef>
            </a:pPr>
            <a:r>
              <a:rPr lang="nb-NO" sz="1000" dirty="0" smtClean="0"/>
              <a:t>er: </a:t>
            </a:r>
            <a:r>
              <a:rPr lang="nb-NO" sz="1000" dirty="0"/>
              <a:t>0-50 nøytral eller </a:t>
            </a:r>
            <a:r>
              <a:rPr lang="nb-NO" sz="1000" dirty="0" smtClean="0"/>
              <a:t>dårlig, </a:t>
            </a:r>
            <a:r>
              <a:rPr lang="nb-NO" sz="1000" dirty="0"/>
              <a:t>51-70 delvis </a:t>
            </a:r>
            <a:r>
              <a:rPr lang="nb-NO" sz="1000" dirty="0" smtClean="0"/>
              <a:t>godt, </a:t>
            </a:r>
            <a:r>
              <a:rPr lang="nb-NO" sz="1000" dirty="0"/>
              <a:t>71-80 </a:t>
            </a:r>
            <a:r>
              <a:rPr lang="nb-NO" sz="1000" dirty="0" smtClean="0"/>
              <a:t>godt, </a:t>
            </a:r>
            <a:r>
              <a:rPr lang="nb-NO" sz="1000" dirty="0"/>
              <a:t>81-100 svært </a:t>
            </a:r>
            <a:r>
              <a:rPr lang="nb-NO" sz="1000" dirty="0" smtClean="0"/>
              <a:t>godt.</a:t>
            </a:r>
            <a:endParaRPr lang="nb-NO" sz="1000" dirty="0"/>
          </a:p>
          <a:p>
            <a:pPr>
              <a:spcBef>
                <a:spcPct val="0"/>
              </a:spcBef>
            </a:pPr>
            <a:endParaRPr lang="nb-NO" sz="1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1408" y="1"/>
            <a:ext cx="8569324" cy="1111169"/>
          </a:xfrm>
        </p:spPr>
        <p:txBody>
          <a:bodyPr/>
          <a:lstStyle/>
          <a:p>
            <a:r>
              <a:rPr lang="en-US" sz="2000" dirty="0" err="1"/>
              <a:t>Materielle</a:t>
            </a:r>
            <a:r>
              <a:rPr lang="en-US" sz="2000" dirty="0"/>
              <a:t> </a:t>
            </a:r>
            <a:r>
              <a:rPr lang="en-US" sz="2000" dirty="0" err="1"/>
              <a:t>forhold</a:t>
            </a:r>
            <a:r>
              <a:rPr lang="en-US" sz="2000" dirty="0"/>
              <a:t> </a:t>
            </a:r>
            <a:endParaRPr lang="en-AU" sz="2000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90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40678309"/>
              </p:ext>
            </p:extLst>
          </p:nvPr>
        </p:nvGraphicFramePr>
        <p:xfrm>
          <a:off x="285750" y="571500"/>
          <a:ext cx="85725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 smtClean="0"/>
              <a:t>Figuren viser svarfordelingen i prosent for hvert spørsmål og gjennomsnittsskår på en skala fra 0-100.</a:t>
            </a:r>
            <a:endParaRPr lang="nb-NO" sz="1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9359" y="1"/>
            <a:ext cx="8569324" cy="761999"/>
          </a:xfrm>
        </p:spPr>
        <p:txBody>
          <a:bodyPr/>
          <a:lstStyle/>
          <a:p>
            <a:r>
              <a:rPr lang="en-AU" sz="2000" dirty="0" err="1"/>
              <a:t>Materielle</a:t>
            </a:r>
            <a:r>
              <a:rPr lang="en-AU" sz="2000" dirty="0"/>
              <a:t> </a:t>
            </a:r>
            <a:r>
              <a:rPr lang="en-AU" sz="2000" dirty="0" err="1"/>
              <a:t>forhold</a:t>
            </a:r>
            <a:endParaRPr lang="en-AU" sz="2000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947925"/>
              </p:ext>
            </p:extLst>
          </p:nvPr>
        </p:nvGraphicFramePr>
        <p:xfrm>
          <a:off x="372141" y="1311932"/>
          <a:ext cx="3094960" cy="37267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4960"/>
              </a:tblGrid>
              <a:tr h="9316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Kirkebyggets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/-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enes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generelle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tilstand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9316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Lokalenes generelle standard (inne i kirken)</a:t>
                      </a:r>
                    </a:p>
                  </a:txBody>
                  <a:tcPr marL="9525" marR="9525" marT="9525" marB="0" anchor="ctr"/>
                </a:tc>
              </a:tr>
              <a:tr h="9316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Kirkegårdens/gravlundens tilstand</a:t>
                      </a:r>
                    </a:p>
                  </a:txBody>
                  <a:tcPr marL="9525" marR="9525" marT="9525" marB="0" anchor="ctr"/>
                </a:tc>
              </a:tr>
              <a:tr h="931698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Tilretteleggingen for funksjonshemmede i kirken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09305"/>
              </p:ext>
            </p:extLst>
          </p:nvPr>
        </p:nvGraphicFramePr>
        <p:xfrm>
          <a:off x="7974426" y="1379261"/>
          <a:ext cx="350873" cy="3584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873"/>
              </a:tblGrid>
              <a:tr h="238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</a:tr>
              <a:tr h="238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</a:tr>
              <a:tr h="238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</a:tr>
              <a:tr h="238975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</a:tr>
              <a:tr h="238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</a:tr>
              <a:tr h="238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38975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</a:tr>
              <a:tr h="238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</a:tr>
              <a:tr h="238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</a:tr>
              <a:tr h="238975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</a:tr>
              <a:tr h="238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</a:tr>
              <a:tr h="238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14</a:t>
            </a:fld>
            <a:endParaRPr lang="en-AU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7841172" y="959472"/>
            <a:ext cx="648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0" dirty="0" smtClean="0">
                <a:latin typeface="+mn-lt"/>
              </a:rPr>
              <a:t>Skår 0-100</a:t>
            </a:r>
            <a:endParaRPr lang="nb-NO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136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62179792"/>
              </p:ext>
            </p:extLst>
          </p:nvPr>
        </p:nvGraphicFramePr>
        <p:xfrm>
          <a:off x="285750" y="571499"/>
          <a:ext cx="8572500" cy="487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/>
              <a:t>Figuren viser </a:t>
            </a:r>
            <a:r>
              <a:rPr lang="nb-NO" sz="1000" dirty="0" smtClean="0"/>
              <a:t>totalskåren for hele temaområdet og hvert enkelt spørsmål på </a:t>
            </a:r>
            <a:r>
              <a:rPr lang="nb-NO" sz="1000" dirty="0"/>
              <a:t>en skala fra 0 til 100. </a:t>
            </a:r>
            <a:r>
              <a:rPr lang="nb-NO" sz="1000" dirty="0" smtClean="0"/>
              <a:t>Anbefalt </a:t>
            </a:r>
            <a:r>
              <a:rPr lang="nb-NO" sz="1000" dirty="0"/>
              <a:t>tolkning av skår </a:t>
            </a:r>
            <a:endParaRPr lang="nb-NO" sz="1000" dirty="0" smtClean="0"/>
          </a:p>
          <a:p>
            <a:pPr>
              <a:spcBef>
                <a:spcPct val="0"/>
              </a:spcBef>
            </a:pPr>
            <a:r>
              <a:rPr lang="nb-NO" sz="1000" dirty="0" smtClean="0"/>
              <a:t>er: </a:t>
            </a:r>
            <a:r>
              <a:rPr lang="nb-NO" sz="1000" dirty="0"/>
              <a:t>0-50 nøytral eller </a:t>
            </a:r>
            <a:r>
              <a:rPr lang="nb-NO" sz="1000" dirty="0" smtClean="0"/>
              <a:t>dårlig, </a:t>
            </a:r>
            <a:r>
              <a:rPr lang="nb-NO" sz="1000" dirty="0"/>
              <a:t>51-70 delvis </a:t>
            </a:r>
            <a:r>
              <a:rPr lang="nb-NO" sz="1000" dirty="0" smtClean="0"/>
              <a:t>godt, </a:t>
            </a:r>
            <a:r>
              <a:rPr lang="nb-NO" sz="1000" dirty="0"/>
              <a:t>71-80 </a:t>
            </a:r>
            <a:r>
              <a:rPr lang="nb-NO" sz="1000" dirty="0" smtClean="0"/>
              <a:t>godt, </a:t>
            </a:r>
            <a:r>
              <a:rPr lang="nb-NO" sz="1000" dirty="0"/>
              <a:t>81-100 svært </a:t>
            </a:r>
            <a:r>
              <a:rPr lang="nb-NO" sz="1000" dirty="0" smtClean="0"/>
              <a:t>godt.</a:t>
            </a:r>
            <a:endParaRPr lang="nb-NO" sz="1000" dirty="0"/>
          </a:p>
          <a:p>
            <a:pPr>
              <a:spcBef>
                <a:spcPct val="0"/>
              </a:spcBef>
            </a:pPr>
            <a:endParaRPr lang="nb-NO" sz="1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1408" y="1"/>
            <a:ext cx="8569324" cy="1111169"/>
          </a:xfrm>
        </p:spPr>
        <p:txBody>
          <a:bodyPr/>
          <a:lstStyle/>
          <a:p>
            <a:r>
              <a:rPr lang="en-US" sz="2000" dirty="0" err="1"/>
              <a:t>Tilpasning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brukeren</a:t>
            </a:r>
            <a:r>
              <a:rPr lang="en-US" sz="2000" dirty="0"/>
              <a:t> </a:t>
            </a:r>
            <a:endParaRPr lang="en-AU" sz="2000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730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74854930"/>
              </p:ext>
            </p:extLst>
          </p:nvPr>
        </p:nvGraphicFramePr>
        <p:xfrm>
          <a:off x="285750" y="571500"/>
          <a:ext cx="85725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 smtClean="0"/>
              <a:t>Figuren viser svarfordelingen i prosent for hvert spørsmål og gjennomsnittsskår på en skala fra 0-100.</a:t>
            </a:r>
            <a:endParaRPr lang="nb-NO" sz="1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9359" y="1"/>
            <a:ext cx="8569324" cy="761999"/>
          </a:xfrm>
        </p:spPr>
        <p:txBody>
          <a:bodyPr/>
          <a:lstStyle/>
          <a:p>
            <a:r>
              <a:rPr lang="en-AU" sz="2000" dirty="0" err="1"/>
              <a:t>Tilpasning</a:t>
            </a:r>
            <a:r>
              <a:rPr lang="en-AU" sz="2000" dirty="0"/>
              <a:t> til </a:t>
            </a:r>
            <a:r>
              <a:rPr lang="en-AU" sz="2000" dirty="0" err="1"/>
              <a:t>brukeren</a:t>
            </a:r>
            <a:endParaRPr lang="en-AU" sz="2000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/>
          </p:nvPr>
        </p:nvGraphicFramePr>
        <p:xfrm>
          <a:off x="372141" y="1329713"/>
          <a:ext cx="3094960" cy="3712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4960"/>
              </a:tblGrid>
              <a:tr h="742437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Din mulighet til å påvirke aktiviteter i kirken</a:t>
                      </a:r>
                    </a:p>
                  </a:txBody>
                  <a:tcPr marL="9525" marR="9525" marT="9525" marB="0" anchor="ctr"/>
                </a:tc>
              </a:tr>
              <a:tr h="742437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Hjelpen/bistanden du har fått i kirken</a:t>
                      </a:r>
                    </a:p>
                  </a:txBody>
                  <a:tcPr marL="9525" marR="9525" marT="9525" marB="0" anchor="ctr"/>
                </a:tc>
              </a:tr>
              <a:tr h="742437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Muligheten til å ta direkte kontakt med en prest</a:t>
                      </a:r>
                    </a:p>
                  </a:txBody>
                  <a:tcPr marL="9525" marR="9525" marT="9525" marB="0" anchor="ctr"/>
                </a:tc>
              </a:tr>
              <a:tr h="742437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Muligheten til å delta i gudstjenester</a:t>
                      </a:r>
                    </a:p>
                  </a:txBody>
                  <a:tcPr marL="9525" marR="9525" marT="9525" marB="0" anchor="ctr"/>
                </a:tc>
              </a:tr>
              <a:tr h="742437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Muligheten til å få utført dåp, konfirmasjon, vielse, begravelse e.l.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408832"/>
              </p:ext>
            </p:extLst>
          </p:nvPr>
        </p:nvGraphicFramePr>
        <p:xfrm>
          <a:off x="7974426" y="1409905"/>
          <a:ext cx="350873" cy="35831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873"/>
              </a:tblGrid>
              <a:tr h="188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</a:tr>
              <a:tr h="188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</a:tr>
              <a:tr h="188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188589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8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</a:tr>
              <a:tr h="188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</a:tr>
              <a:tr h="188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</a:t>
                      </a:r>
                    </a:p>
                  </a:txBody>
                  <a:tcPr marL="9525" marR="9525" marT="9525" marB="0" anchor="ctr"/>
                </a:tc>
              </a:tr>
              <a:tr h="188589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8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</a:tr>
              <a:tr h="188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</a:tr>
              <a:tr h="188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</a:tr>
              <a:tr h="188589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8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</a:tr>
              <a:tr h="188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</a:tr>
              <a:tr h="188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</a:tr>
              <a:tr h="188589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8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</a:tr>
              <a:tr h="188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</a:tr>
              <a:tr h="188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16</a:t>
            </a:fld>
            <a:endParaRPr lang="en-AU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7841172" y="959472"/>
            <a:ext cx="648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0" dirty="0" smtClean="0">
                <a:latin typeface="+mn-lt"/>
              </a:rPr>
              <a:t>Skår 0-100</a:t>
            </a:r>
            <a:endParaRPr lang="nb-NO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535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27506060"/>
              </p:ext>
            </p:extLst>
          </p:nvPr>
        </p:nvGraphicFramePr>
        <p:xfrm>
          <a:off x="285750" y="571499"/>
          <a:ext cx="8572500" cy="487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/>
              <a:t>Figuren viser </a:t>
            </a:r>
            <a:r>
              <a:rPr lang="nb-NO" sz="1000" dirty="0" smtClean="0"/>
              <a:t>totalskåren for hele temaområdet og hvert enkelt spørsmål på </a:t>
            </a:r>
            <a:r>
              <a:rPr lang="nb-NO" sz="1000" dirty="0"/>
              <a:t>en skala fra 0 til 100. </a:t>
            </a:r>
            <a:r>
              <a:rPr lang="nb-NO" sz="1000" dirty="0" smtClean="0"/>
              <a:t>Anbefalt </a:t>
            </a:r>
            <a:r>
              <a:rPr lang="nb-NO" sz="1000" dirty="0"/>
              <a:t>tolkning av skår </a:t>
            </a:r>
            <a:endParaRPr lang="nb-NO" sz="1000" dirty="0" smtClean="0"/>
          </a:p>
          <a:p>
            <a:pPr>
              <a:spcBef>
                <a:spcPct val="0"/>
              </a:spcBef>
            </a:pPr>
            <a:r>
              <a:rPr lang="nb-NO" sz="1000" dirty="0" smtClean="0"/>
              <a:t>er: </a:t>
            </a:r>
            <a:r>
              <a:rPr lang="nb-NO" sz="1000" dirty="0"/>
              <a:t>0-50 nøytral eller </a:t>
            </a:r>
            <a:r>
              <a:rPr lang="nb-NO" sz="1000" dirty="0" smtClean="0"/>
              <a:t>dårlig, </a:t>
            </a:r>
            <a:r>
              <a:rPr lang="nb-NO" sz="1000" dirty="0"/>
              <a:t>51-70 delvis </a:t>
            </a:r>
            <a:r>
              <a:rPr lang="nb-NO" sz="1000" dirty="0" smtClean="0"/>
              <a:t>godt, </a:t>
            </a:r>
            <a:r>
              <a:rPr lang="nb-NO" sz="1000" dirty="0"/>
              <a:t>71-80 </a:t>
            </a:r>
            <a:r>
              <a:rPr lang="nb-NO" sz="1000" dirty="0" smtClean="0"/>
              <a:t>godt, </a:t>
            </a:r>
            <a:r>
              <a:rPr lang="nb-NO" sz="1000" dirty="0"/>
              <a:t>81-100 svært </a:t>
            </a:r>
            <a:r>
              <a:rPr lang="nb-NO" sz="1000" dirty="0" smtClean="0"/>
              <a:t>godt.</a:t>
            </a:r>
            <a:endParaRPr lang="nb-NO" sz="1000" dirty="0"/>
          </a:p>
          <a:p>
            <a:pPr>
              <a:spcBef>
                <a:spcPct val="0"/>
              </a:spcBef>
            </a:pPr>
            <a:endParaRPr lang="nb-NO" sz="1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1408" y="1"/>
            <a:ext cx="8569324" cy="1111169"/>
          </a:xfrm>
        </p:spPr>
        <p:txBody>
          <a:bodyPr/>
          <a:lstStyle/>
          <a:p>
            <a:r>
              <a:rPr lang="en-US" sz="2000" dirty="0" err="1"/>
              <a:t>Tilbudet</a:t>
            </a:r>
            <a:r>
              <a:rPr lang="en-US" sz="2000" dirty="0"/>
              <a:t> </a:t>
            </a:r>
            <a:endParaRPr lang="en-AU" sz="2000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98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70604304"/>
              </p:ext>
            </p:extLst>
          </p:nvPr>
        </p:nvGraphicFramePr>
        <p:xfrm>
          <a:off x="285750" y="571500"/>
          <a:ext cx="85725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 smtClean="0"/>
              <a:t>Figuren viser svarfordelingen i prosent for hvert spørsmål og gjennomsnittsskår på en skala fra 0-100.</a:t>
            </a:r>
            <a:endParaRPr lang="nb-NO" sz="1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9359" y="1"/>
            <a:ext cx="8569324" cy="761999"/>
          </a:xfrm>
        </p:spPr>
        <p:txBody>
          <a:bodyPr/>
          <a:lstStyle/>
          <a:p>
            <a:r>
              <a:rPr lang="en-AU" sz="2000" dirty="0" err="1"/>
              <a:t>Tilbudet</a:t>
            </a:r>
            <a:endParaRPr lang="en-AU" sz="2000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458962"/>
              </p:ext>
            </p:extLst>
          </p:nvPr>
        </p:nvGraphicFramePr>
        <p:xfrm>
          <a:off x="372141" y="1329711"/>
          <a:ext cx="3094960" cy="36446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4960"/>
              </a:tblGrid>
              <a:tr h="4555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Gjennomføringen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av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gudstjenester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55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Gjennomføringen av dåp</a:t>
                      </a:r>
                    </a:p>
                  </a:txBody>
                  <a:tcPr marL="9525" marR="9525" marT="9525" marB="0" anchor="ctr"/>
                </a:tc>
              </a:tr>
              <a:tr h="4555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Gjennomføringen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av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konfirmasjoner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55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Gjennomføringen av vielser</a:t>
                      </a:r>
                    </a:p>
                  </a:txBody>
                  <a:tcPr marL="9525" marR="9525" marT="9525" marB="0" anchor="ctr"/>
                </a:tc>
              </a:tr>
              <a:tr h="4555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Gjennomføringen av begravelser</a:t>
                      </a:r>
                    </a:p>
                  </a:txBody>
                  <a:tcPr marL="9525" marR="9525" marT="9525" marB="0" anchor="ctr"/>
                </a:tc>
              </a:tr>
              <a:tr h="4555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Kirkens kulturtilbud</a:t>
                      </a:r>
                    </a:p>
                  </a:txBody>
                  <a:tcPr marL="9525" marR="9525" marT="9525" marB="0" anchor="ctr"/>
                </a:tc>
              </a:tr>
              <a:tr h="455578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Tilbudet til barn og unge</a:t>
                      </a:r>
                    </a:p>
                  </a:txBody>
                  <a:tcPr marL="9525" marR="9525" marT="9525" marB="0" anchor="ctr"/>
                </a:tc>
              </a:tr>
              <a:tr h="4555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Menighetsbladet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435499"/>
              </p:ext>
            </p:extLst>
          </p:nvPr>
        </p:nvGraphicFramePr>
        <p:xfrm>
          <a:off x="7974426" y="1409905"/>
          <a:ext cx="350873" cy="35522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873"/>
              </a:tblGrid>
              <a:tr h="114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</a:tr>
              <a:tr h="114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</a:tr>
              <a:tr h="114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</a:t>
                      </a:r>
                    </a:p>
                  </a:txBody>
                  <a:tcPr marL="9525" marR="9525" marT="9525" marB="0" anchor="ctr"/>
                </a:tc>
              </a:tr>
              <a:tr h="114588">
                <a:tc>
                  <a:txBody>
                    <a:bodyPr/>
                    <a:lstStyle/>
                    <a:p>
                      <a:pPr algn="ctr" fontAlgn="ctr"/>
                      <a:endParaRPr lang="en-US" sz="65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4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</a:tr>
              <a:tr h="114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</a:tr>
              <a:tr h="114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</a:tr>
              <a:tr h="114588">
                <a:tc>
                  <a:txBody>
                    <a:bodyPr/>
                    <a:lstStyle/>
                    <a:p>
                      <a:pPr algn="ctr" fontAlgn="ctr"/>
                      <a:endParaRPr lang="en-US" sz="65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4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</a:tr>
              <a:tr h="114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</a:tr>
              <a:tr h="114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</a:tr>
              <a:tr h="114588">
                <a:tc>
                  <a:txBody>
                    <a:bodyPr/>
                    <a:lstStyle/>
                    <a:p>
                      <a:pPr algn="ctr" fontAlgn="ctr"/>
                      <a:endParaRPr lang="en-US" sz="65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4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</a:tr>
              <a:tr h="114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</a:tr>
              <a:tr h="114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</a:tr>
              <a:tr h="114588">
                <a:tc>
                  <a:txBody>
                    <a:bodyPr/>
                    <a:lstStyle/>
                    <a:p>
                      <a:pPr algn="ctr" fontAlgn="ctr"/>
                      <a:endParaRPr lang="en-US" sz="65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4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</a:tr>
              <a:tr h="114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</a:tr>
              <a:tr h="114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</a:tr>
              <a:tr h="114588">
                <a:tc>
                  <a:txBody>
                    <a:bodyPr/>
                    <a:lstStyle/>
                    <a:p>
                      <a:pPr algn="ctr" fontAlgn="ctr"/>
                      <a:endParaRPr lang="en-US" sz="65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4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</a:tr>
              <a:tr h="114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</a:tr>
              <a:tr h="114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114588">
                <a:tc>
                  <a:txBody>
                    <a:bodyPr/>
                    <a:lstStyle/>
                    <a:p>
                      <a:pPr algn="ctr" fontAlgn="ctr"/>
                      <a:endParaRPr lang="en-US" sz="65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4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</a:tr>
              <a:tr h="114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</a:tr>
              <a:tr h="114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114588">
                <a:tc>
                  <a:txBody>
                    <a:bodyPr/>
                    <a:lstStyle/>
                    <a:p>
                      <a:pPr algn="ctr" fontAlgn="ctr"/>
                      <a:endParaRPr lang="en-US" sz="65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4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</a:t>
                      </a:r>
                    </a:p>
                  </a:txBody>
                  <a:tcPr marL="9525" marR="9525" marT="9525" marB="0" anchor="ctr"/>
                </a:tc>
              </a:tr>
              <a:tr h="114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</a:tr>
              <a:tr h="114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18</a:t>
            </a:fld>
            <a:endParaRPr lang="en-AU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7841172" y="959472"/>
            <a:ext cx="648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0" dirty="0" smtClean="0">
                <a:latin typeface="+mn-lt"/>
              </a:rPr>
              <a:t>Skår 0-100</a:t>
            </a:r>
            <a:endParaRPr lang="nb-NO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354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59068306"/>
              </p:ext>
            </p:extLst>
          </p:nvPr>
        </p:nvGraphicFramePr>
        <p:xfrm>
          <a:off x="285750" y="571499"/>
          <a:ext cx="8572500" cy="487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/>
              <a:t>Figuren viser </a:t>
            </a:r>
            <a:r>
              <a:rPr lang="nb-NO" sz="1000" dirty="0" smtClean="0"/>
              <a:t>totalskåren for hele temaområdet og hvert enkelt spørsmål på </a:t>
            </a:r>
            <a:r>
              <a:rPr lang="nb-NO" sz="1000" dirty="0"/>
              <a:t>en skala fra 0 til 100. </a:t>
            </a:r>
            <a:r>
              <a:rPr lang="nb-NO" sz="1000" dirty="0" smtClean="0"/>
              <a:t>Anbefalt </a:t>
            </a:r>
            <a:r>
              <a:rPr lang="nb-NO" sz="1000" dirty="0"/>
              <a:t>tolkning av skår </a:t>
            </a:r>
            <a:endParaRPr lang="nb-NO" sz="1000" dirty="0" smtClean="0"/>
          </a:p>
          <a:p>
            <a:pPr>
              <a:spcBef>
                <a:spcPct val="0"/>
              </a:spcBef>
            </a:pPr>
            <a:r>
              <a:rPr lang="nb-NO" sz="1000" dirty="0" smtClean="0"/>
              <a:t>er: </a:t>
            </a:r>
            <a:r>
              <a:rPr lang="nb-NO" sz="1000" dirty="0"/>
              <a:t>0-50 nøytral eller </a:t>
            </a:r>
            <a:r>
              <a:rPr lang="nb-NO" sz="1000" dirty="0" smtClean="0"/>
              <a:t>dårlig, </a:t>
            </a:r>
            <a:r>
              <a:rPr lang="nb-NO" sz="1000" dirty="0"/>
              <a:t>51-70 delvis </a:t>
            </a:r>
            <a:r>
              <a:rPr lang="nb-NO" sz="1000" dirty="0" smtClean="0"/>
              <a:t>godt, </a:t>
            </a:r>
            <a:r>
              <a:rPr lang="nb-NO" sz="1000" dirty="0"/>
              <a:t>71-80 </a:t>
            </a:r>
            <a:r>
              <a:rPr lang="nb-NO" sz="1000" dirty="0" smtClean="0"/>
              <a:t>godt, </a:t>
            </a:r>
            <a:r>
              <a:rPr lang="nb-NO" sz="1000" dirty="0"/>
              <a:t>81-100 svært </a:t>
            </a:r>
            <a:r>
              <a:rPr lang="nb-NO" sz="1000" dirty="0" smtClean="0"/>
              <a:t>godt.</a:t>
            </a:r>
            <a:endParaRPr lang="nb-NO" sz="1000" dirty="0"/>
          </a:p>
          <a:p>
            <a:pPr>
              <a:spcBef>
                <a:spcPct val="0"/>
              </a:spcBef>
            </a:pPr>
            <a:endParaRPr lang="nb-NO" sz="1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1408" y="1"/>
            <a:ext cx="8569324" cy="1111169"/>
          </a:xfrm>
        </p:spPr>
        <p:txBody>
          <a:bodyPr/>
          <a:lstStyle/>
          <a:p>
            <a:r>
              <a:rPr lang="en-US" sz="2000" dirty="0" err="1"/>
              <a:t>Digitale</a:t>
            </a:r>
            <a:r>
              <a:rPr lang="en-US" sz="2000" dirty="0"/>
              <a:t> </a:t>
            </a:r>
            <a:r>
              <a:rPr lang="en-US" sz="2000" dirty="0" err="1"/>
              <a:t>tjenester</a:t>
            </a:r>
            <a:r>
              <a:rPr lang="en-US" sz="2000" dirty="0"/>
              <a:t> </a:t>
            </a:r>
            <a:endParaRPr lang="en-AU" sz="2000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566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Innhold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latin typeface="+mj-lt"/>
              </a:rPr>
              <a:pPr/>
              <a:t>2</a:t>
            </a:fld>
            <a:endParaRPr lang="en-AU" dirty="0">
              <a:latin typeface="+mj-lt"/>
            </a:endParaRP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197414"/>
              </p:ext>
            </p:extLst>
          </p:nvPr>
        </p:nvGraphicFramePr>
        <p:xfrm>
          <a:off x="281305" y="1288567"/>
          <a:ext cx="2776332" cy="4074059"/>
        </p:xfrm>
        <a:graphic>
          <a:graphicData uri="http://schemas.openxmlformats.org/drawingml/2006/table">
            <a:tbl>
              <a:tblPr>
                <a:solidFill>
                  <a:srgbClr val="000000">
                    <a:alpha val="0"/>
                  </a:srgbClr>
                </a:solidFill>
                <a:tableStyleId>{5C22544A-7EE6-4342-B048-85BDC9FD1C3A}</a:tableStyleId>
              </a:tblPr>
              <a:tblGrid>
                <a:gridCol w="2271544"/>
                <a:gridCol w="504788"/>
              </a:tblGrid>
              <a:tr h="5036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3200" b="0" i="0" u="none" strike="noStrike" spc="0" baseline="0" dirty="0" smtClean="0">
                          <a:solidFill>
                            <a:srgbClr val="57AC28"/>
                          </a:solidFill>
                          <a:latin typeface="Verdana"/>
                        </a:rPr>
                        <a:t>1</a:t>
                      </a:r>
                      <a:endParaRPr lang="nb-NO" sz="3200" b="0" i="0" u="none" strike="noStrike" spc="0" baseline="0" dirty="0">
                        <a:solidFill>
                          <a:srgbClr val="57AC28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T w="6350" cmpd="sng">
                      <a:solidFill>
                        <a:srgbClr val="333333"/>
                      </a:solidFill>
                    </a:lnT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3200" b="0" i="0" u="none" strike="noStrike" spc="0" baseline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T w="6350" cmpd="sng">
                      <a:solidFill>
                        <a:srgbClr val="333333"/>
                      </a:solidFill>
                    </a:lnT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518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 spc="0" baseline="0" smtClean="0">
                          <a:solidFill>
                            <a:srgbClr val="333333"/>
                          </a:solidFill>
                          <a:latin typeface="Verdana"/>
                        </a:rPr>
                        <a:t>Om undersøkelsen</a:t>
                      </a:r>
                      <a:endParaRPr lang="nb-NO" sz="1200" b="0" i="0" u="none" strike="noStrike" spc="0" baseline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B w="6350" cmpd="sng">
                      <a:solidFill>
                        <a:srgbClr val="333333"/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 spc="0" baseline="0" smtClean="0">
                          <a:solidFill>
                            <a:srgbClr val="333333"/>
                          </a:solidFill>
                          <a:latin typeface="Verdana"/>
                        </a:rPr>
                        <a:t> 3</a:t>
                      </a:r>
                      <a:endParaRPr lang="nb-NO" sz="1200" b="0" i="0" u="none" strike="noStrike" spc="0" baseline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B w="6350" cmpd="sng">
                      <a:solidFill>
                        <a:srgbClr val="333333"/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5036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3200" b="0" i="0" u="none" strike="noStrike" spc="0" baseline="0" dirty="0" smtClean="0">
                          <a:solidFill>
                            <a:srgbClr val="57AC28"/>
                          </a:solidFill>
                          <a:latin typeface="Verdana"/>
                        </a:rPr>
                        <a:t>2</a:t>
                      </a:r>
                      <a:endParaRPr lang="nb-NO" sz="3200" b="0" i="0" u="none" strike="noStrike" spc="0" baseline="0" dirty="0">
                        <a:solidFill>
                          <a:srgbClr val="57AC28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T w="6350" cmpd="sng">
                      <a:solidFill>
                        <a:srgbClr val="333333"/>
                      </a:solidFill>
                    </a:lnT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3200" b="0" i="0" u="none" strike="noStrike" spc="0" baseline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T w="6350" cmpd="sng">
                      <a:solidFill>
                        <a:srgbClr val="333333"/>
                      </a:solidFill>
                    </a:lnT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518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 spc="0" baseline="0" dirty="0" smtClean="0">
                          <a:solidFill>
                            <a:srgbClr val="333333"/>
                          </a:solidFill>
                          <a:latin typeface="Verdana"/>
                        </a:rPr>
                        <a:t>Samlet tilfredshet</a:t>
                      </a:r>
                      <a:endParaRPr lang="nb-NO" sz="1200" b="0" i="0" u="none" strike="noStrike" spc="0" baseline="0" dirty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B w="6350" cmpd="sng">
                      <a:solidFill>
                        <a:srgbClr val="333333"/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 spc="0" baseline="0" smtClean="0">
                          <a:solidFill>
                            <a:srgbClr val="333333"/>
                          </a:solidFill>
                          <a:latin typeface="Verdana"/>
                        </a:rPr>
                        <a:t> 5</a:t>
                      </a:r>
                      <a:endParaRPr lang="nb-NO" sz="1200" b="0" i="0" u="none" strike="noStrike" spc="0" baseline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B w="6350" cmpd="sng">
                      <a:solidFill>
                        <a:srgbClr val="333333"/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5036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3200" b="0" i="0" u="none" strike="noStrike" spc="0" baseline="0" dirty="0" smtClean="0">
                          <a:solidFill>
                            <a:srgbClr val="57AC28"/>
                          </a:solidFill>
                          <a:latin typeface="Verdana"/>
                        </a:rPr>
                        <a:t>3</a:t>
                      </a:r>
                      <a:endParaRPr lang="nb-NO" sz="3200" b="0" i="0" u="none" strike="noStrike" spc="0" baseline="0" dirty="0">
                        <a:solidFill>
                          <a:srgbClr val="57AC28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T w="6350" cmpd="sng">
                      <a:solidFill>
                        <a:srgbClr val="333333"/>
                      </a:solidFill>
                    </a:lnT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3200" b="0" i="0" u="none" strike="noStrike" spc="0" baseline="0" dirty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T w="6350" cmpd="sng">
                      <a:solidFill>
                        <a:srgbClr val="333333"/>
                      </a:solidFill>
                    </a:lnT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518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 spc="0" baseline="0" dirty="0" smtClean="0">
                          <a:solidFill>
                            <a:srgbClr val="333333"/>
                          </a:solidFill>
                          <a:latin typeface="+mn-lt"/>
                        </a:rPr>
                        <a:t>Tilfredshet med </a:t>
                      </a:r>
                      <a:r>
                        <a:rPr lang="en-US" sz="1200" dirty="0" smtClean="0"/>
                        <a:t>Den </a:t>
                      </a:r>
                      <a:r>
                        <a:rPr lang="en-US" sz="1200" dirty="0" err="1" smtClean="0"/>
                        <a:t>norske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kirke</a:t>
                      </a:r>
                      <a:r>
                        <a:rPr lang="en-US" sz="1200" dirty="0" smtClean="0"/>
                        <a:t> </a:t>
                      </a:r>
                      <a:endParaRPr lang="nb-NO" sz="1200" b="0" i="0" u="none" strike="noStrike" spc="0" baseline="0" dirty="0" smtClean="0">
                        <a:solidFill>
                          <a:srgbClr val="333333"/>
                        </a:solidFill>
                        <a:latin typeface="+mn-lt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 spc="0" baseline="0" dirty="0" smtClean="0">
                          <a:solidFill>
                            <a:srgbClr val="333333"/>
                          </a:solidFill>
                          <a:latin typeface="+mn-lt"/>
                        </a:rPr>
                        <a:t>- detaljert etter temaområde</a:t>
                      </a:r>
                      <a:endParaRPr lang="nb-NO" sz="1200" b="0" i="0" u="none" strike="noStrike" spc="0" baseline="0" dirty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B w="6350" cmpd="sng">
                      <a:solidFill>
                        <a:srgbClr val="333333"/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 spc="0" baseline="0" dirty="0" smtClean="0">
                          <a:solidFill>
                            <a:srgbClr val="333333"/>
                          </a:solidFill>
                          <a:latin typeface="Verdana"/>
                        </a:rPr>
                        <a:t> 10</a:t>
                      </a:r>
                      <a:endParaRPr lang="nb-NO" sz="1200" b="0" i="0" u="none" strike="noStrike" spc="0" baseline="0" dirty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B w="6350" cmpd="sng">
                      <a:solidFill>
                        <a:srgbClr val="333333"/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5036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3200" b="0" i="0" u="none" strike="noStrike" spc="0" baseline="0" dirty="0" smtClean="0">
                          <a:solidFill>
                            <a:srgbClr val="57AC28"/>
                          </a:solidFill>
                          <a:latin typeface="Verdana"/>
                        </a:rPr>
                        <a:t>4</a:t>
                      </a:r>
                      <a:endParaRPr lang="nb-NO" sz="3200" b="0" i="0" u="none" strike="noStrike" spc="0" baseline="0" dirty="0">
                        <a:solidFill>
                          <a:srgbClr val="57AC28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T w="6350" cmpd="sng">
                      <a:solidFill>
                        <a:srgbClr val="333333"/>
                      </a:solidFill>
                    </a:lnT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3200" b="0" i="0" u="none" strike="noStrike" spc="0" baseline="0" dirty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T w="6350" cmpd="sng">
                      <a:solidFill>
                        <a:srgbClr val="333333"/>
                      </a:solidFill>
                    </a:lnT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518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 spc="0" baseline="0" dirty="0" smtClean="0">
                          <a:solidFill>
                            <a:srgbClr val="333333"/>
                          </a:solidFill>
                          <a:latin typeface="+mn-lt"/>
                        </a:rPr>
                        <a:t>Klagebehandling</a:t>
                      </a:r>
                      <a:endParaRPr lang="nb-NO" sz="1200" b="0" i="0" u="none" strike="noStrike" spc="0" baseline="0" dirty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B w="6350" cmpd="sng">
                      <a:solidFill>
                        <a:srgbClr val="333333"/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 spc="0" baseline="0" dirty="0" smtClean="0">
                          <a:solidFill>
                            <a:srgbClr val="333333"/>
                          </a:solidFill>
                          <a:latin typeface="Verdana"/>
                        </a:rPr>
                        <a:t> 35</a:t>
                      </a:r>
                      <a:endParaRPr lang="nb-NO" sz="1200" b="0" i="0" u="none" strike="noStrike" spc="0" baseline="0" dirty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B w="6350" cmpd="sng">
                      <a:solidFill>
                        <a:srgbClr val="333333"/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5036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3200" b="0" i="0" u="none" strike="noStrike" spc="0" baseline="0" dirty="0" smtClean="0">
                          <a:solidFill>
                            <a:srgbClr val="57AC28"/>
                          </a:solidFill>
                          <a:latin typeface="Verdana"/>
                        </a:rPr>
                        <a:t>5</a:t>
                      </a:r>
                      <a:endParaRPr lang="nb-NO" sz="3200" b="0" i="0" u="none" strike="noStrike" spc="0" baseline="0" dirty="0">
                        <a:solidFill>
                          <a:srgbClr val="57AC28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T w="6350" cmpd="sng">
                      <a:solidFill>
                        <a:srgbClr val="333333"/>
                      </a:solidFill>
                    </a:lnT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3200" b="0" i="0" u="none" strike="noStrike" spc="0" baseline="0" dirty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T w="6350" cmpd="sng">
                      <a:solidFill>
                        <a:srgbClr val="333333"/>
                      </a:solidFill>
                    </a:lnT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518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 spc="0" baseline="0" dirty="0" smtClean="0">
                          <a:solidFill>
                            <a:srgbClr val="333333"/>
                          </a:solidFill>
                          <a:latin typeface="+mn-lt"/>
                        </a:rPr>
                        <a:t>Bakgrunn</a:t>
                      </a:r>
                      <a:endParaRPr lang="nb-NO" sz="1200" b="0" i="0" u="none" strike="noStrike" spc="0" baseline="0" dirty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B w="6350" cmpd="sng">
                      <a:solidFill>
                        <a:srgbClr val="333333"/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0" i="0" u="none" strike="noStrike" spc="0" baseline="0" dirty="0" smtClean="0">
                          <a:solidFill>
                            <a:srgbClr val="333333"/>
                          </a:solidFill>
                          <a:latin typeface="Verdana"/>
                        </a:rPr>
                        <a:t> 39</a:t>
                      </a:r>
                      <a:endParaRPr lang="nb-NO" sz="1200" b="0" i="0" u="none" strike="noStrike" spc="0" baseline="0" dirty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B w="6350" cmpd="sng">
                      <a:solidFill>
                        <a:srgbClr val="333333"/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181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96065627"/>
              </p:ext>
            </p:extLst>
          </p:nvPr>
        </p:nvGraphicFramePr>
        <p:xfrm>
          <a:off x="285750" y="571500"/>
          <a:ext cx="85725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 smtClean="0"/>
              <a:t>Figuren viser svarfordelingen i prosent for hvert spørsmål og gjennomsnittsskår på en skala fra 0-100.</a:t>
            </a:r>
            <a:endParaRPr lang="nb-NO" sz="1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9359" y="1"/>
            <a:ext cx="8569324" cy="761999"/>
          </a:xfrm>
        </p:spPr>
        <p:txBody>
          <a:bodyPr/>
          <a:lstStyle/>
          <a:p>
            <a:r>
              <a:rPr lang="en-AU" sz="2000" dirty="0" err="1"/>
              <a:t>Digitale</a:t>
            </a:r>
            <a:r>
              <a:rPr lang="en-AU" sz="2000" dirty="0"/>
              <a:t> </a:t>
            </a:r>
            <a:r>
              <a:rPr lang="en-AU" sz="2000" dirty="0" err="1"/>
              <a:t>tjenester</a:t>
            </a:r>
            <a:endParaRPr lang="en-AU" sz="2000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478397"/>
              </p:ext>
            </p:extLst>
          </p:nvPr>
        </p:nvGraphicFramePr>
        <p:xfrm>
          <a:off x="372141" y="1092989"/>
          <a:ext cx="3094960" cy="39939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4960"/>
              </a:tblGrid>
              <a:tr h="13313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Kirkens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internettsider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31331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Muligheten til å bruke sosiale medier for å gi innspill eller kommentere tjenesten (Facebook, Twitter o.l.)</a:t>
                      </a:r>
                    </a:p>
                  </a:txBody>
                  <a:tcPr marL="9525" marR="9525" marT="9525" marB="0" anchor="ctr"/>
                </a:tc>
              </a:tr>
              <a:tr h="1331331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Muligheten til selv å utføre oppgaver over internett (selvbetjeningsløsninger, sende søknader, registrere informasjon o.l.)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>
            <p:extLst/>
          </p:nvPr>
        </p:nvGraphicFramePr>
        <p:xfrm>
          <a:off x="7974426" y="1379261"/>
          <a:ext cx="350873" cy="3586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873"/>
              </a:tblGrid>
              <a:tr h="326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</a:tr>
              <a:tr h="326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</a:tr>
              <a:tr h="326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</a:tr>
              <a:tr h="326040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6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</a:tr>
              <a:tr h="326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</a:tr>
              <a:tr h="326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26040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6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</a:tr>
              <a:tr h="326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</a:tr>
              <a:tr h="326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20</a:t>
            </a:fld>
            <a:endParaRPr lang="en-AU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7841172" y="959472"/>
            <a:ext cx="648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0" dirty="0" smtClean="0">
                <a:latin typeface="+mn-lt"/>
              </a:rPr>
              <a:t>Skår 0-100</a:t>
            </a:r>
            <a:endParaRPr lang="nb-NO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813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16516323"/>
              </p:ext>
            </p:extLst>
          </p:nvPr>
        </p:nvGraphicFramePr>
        <p:xfrm>
          <a:off x="285750" y="571499"/>
          <a:ext cx="8572500" cy="487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/>
              <a:t>Figuren viser </a:t>
            </a:r>
            <a:r>
              <a:rPr lang="nb-NO" sz="1000" dirty="0" smtClean="0"/>
              <a:t>totalskåren for hele temaområdet og hvert enkelt spørsmål på </a:t>
            </a:r>
            <a:r>
              <a:rPr lang="nb-NO" sz="1000" dirty="0"/>
              <a:t>en skala fra 0 til 100. </a:t>
            </a:r>
            <a:r>
              <a:rPr lang="nb-NO" sz="1000" dirty="0" smtClean="0"/>
              <a:t>Anbefalt </a:t>
            </a:r>
            <a:r>
              <a:rPr lang="nb-NO" sz="1000" dirty="0"/>
              <a:t>tolkning av skår </a:t>
            </a:r>
            <a:endParaRPr lang="nb-NO" sz="1000" dirty="0" smtClean="0"/>
          </a:p>
          <a:p>
            <a:pPr>
              <a:spcBef>
                <a:spcPct val="0"/>
              </a:spcBef>
            </a:pPr>
            <a:r>
              <a:rPr lang="nb-NO" sz="1000" dirty="0" smtClean="0"/>
              <a:t>er: </a:t>
            </a:r>
            <a:r>
              <a:rPr lang="nb-NO" sz="1000" dirty="0"/>
              <a:t>0-50 nøytral eller </a:t>
            </a:r>
            <a:r>
              <a:rPr lang="nb-NO" sz="1000" dirty="0" smtClean="0"/>
              <a:t>dårlig, </a:t>
            </a:r>
            <a:r>
              <a:rPr lang="nb-NO" sz="1000" dirty="0"/>
              <a:t>51-70 delvis </a:t>
            </a:r>
            <a:r>
              <a:rPr lang="nb-NO" sz="1000" dirty="0" smtClean="0"/>
              <a:t>godt, </a:t>
            </a:r>
            <a:r>
              <a:rPr lang="nb-NO" sz="1000" dirty="0"/>
              <a:t>71-80 </a:t>
            </a:r>
            <a:r>
              <a:rPr lang="nb-NO" sz="1000" dirty="0" smtClean="0"/>
              <a:t>godt, </a:t>
            </a:r>
            <a:r>
              <a:rPr lang="nb-NO" sz="1000" dirty="0"/>
              <a:t>81-100 svært </a:t>
            </a:r>
            <a:r>
              <a:rPr lang="nb-NO" sz="1000" dirty="0" smtClean="0"/>
              <a:t>godt.</a:t>
            </a:r>
            <a:endParaRPr lang="nb-NO" sz="1000" dirty="0"/>
          </a:p>
          <a:p>
            <a:pPr>
              <a:spcBef>
                <a:spcPct val="0"/>
              </a:spcBef>
            </a:pPr>
            <a:endParaRPr lang="nb-NO" sz="1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1408" y="1"/>
            <a:ext cx="8569324" cy="1111169"/>
          </a:xfrm>
        </p:spPr>
        <p:txBody>
          <a:bodyPr/>
          <a:lstStyle/>
          <a:p>
            <a:r>
              <a:rPr lang="en-US" sz="2000" dirty="0" err="1"/>
              <a:t>Finne</a:t>
            </a:r>
            <a:r>
              <a:rPr lang="en-US" sz="2000" dirty="0"/>
              <a:t> </a:t>
            </a:r>
            <a:r>
              <a:rPr lang="en-US" sz="2000" dirty="0" err="1"/>
              <a:t>informasjon</a:t>
            </a:r>
            <a:r>
              <a:rPr lang="en-US" sz="2000" dirty="0"/>
              <a:t> </a:t>
            </a:r>
            <a:endParaRPr lang="en-AU" sz="2000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303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48547099"/>
              </p:ext>
            </p:extLst>
          </p:nvPr>
        </p:nvGraphicFramePr>
        <p:xfrm>
          <a:off x="285750" y="571500"/>
          <a:ext cx="85725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 smtClean="0"/>
              <a:t>Figuren viser svarfordelingen i prosent for hvert spørsmål og gjennomsnittsskår på en skala fra 0-100.</a:t>
            </a:r>
            <a:endParaRPr lang="nb-NO" sz="1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9359" y="1"/>
            <a:ext cx="8569324" cy="761999"/>
          </a:xfrm>
        </p:spPr>
        <p:txBody>
          <a:bodyPr/>
          <a:lstStyle/>
          <a:p>
            <a:r>
              <a:rPr lang="en-AU" sz="2000" dirty="0" err="1"/>
              <a:t>Finne</a:t>
            </a:r>
            <a:r>
              <a:rPr lang="en-AU" sz="2000" dirty="0"/>
              <a:t> </a:t>
            </a:r>
            <a:r>
              <a:rPr lang="en-AU" sz="2000" dirty="0" err="1"/>
              <a:t>informasjon</a:t>
            </a:r>
            <a:endParaRPr lang="en-AU" sz="2000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547966"/>
              </p:ext>
            </p:extLst>
          </p:nvPr>
        </p:nvGraphicFramePr>
        <p:xfrm>
          <a:off x="372141" y="1054340"/>
          <a:ext cx="3094960" cy="4003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4960"/>
              </a:tblGrid>
              <a:tr h="2001515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Å finne fram til informasjon om kirken (åpningstider, kontaktinformasjon o.l.)</a:t>
                      </a:r>
                    </a:p>
                  </a:txBody>
                  <a:tcPr marL="9525" marR="9525" marT="9525" marB="0" anchor="ctr"/>
                </a:tc>
              </a:tr>
              <a:tr h="2001515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Å finne informasjon om kirkens tilbud på kirkens internettsider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364090"/>
              </p:ext>
            </p:extLst>
          </p:nvPr>
        </p:nvGraphicFramePr>
        <p:xfrm>
          <a:off x="7974426" y="1379258"/>
          <a:ext cx="350873" cy="3601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873"/>
              </a:tblGrid>
              <a:tr h="514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</a:tr>
              <a:tr h="514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</a:tr>
              <a:tr h="514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514545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14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</a:tr>
              <a:tr h="514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</a:tr>
              <a:tr h="514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22</a:t>
            </a:fld>
            <a:endParaRPr lang="en-AU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7841172" y="959472"/>
            <a:ext cx="648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0" dirty="0" smtClean="0">
                <a:latin typeface="+mn-lt"/>
              </a:rPr>
              <a:t>Skår 0-100</a:t>
            </a:r>
            <a:endParaRPr lang="nb-NO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349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3009704"/>
              </p:ext>
            </p:extLst>
          </p:nvPr>
        </p:nvGraphicFramePr>
        <p:xfrm>
          <a:off x="285750" y="571499"/>
          <a:ext cx="8572500" cy="487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/>
              <a:t>Figuren viser </a:t>
            </a:r>
            <a:r>
              <a:rPr lang="nb-NO" sz="1000" dirty="0" smtClean="0"/>
              <a:t>totalskåren for hele temaområdet og hvert enkelt spørsmål på </a:t>
            </a:r>
            <a:r>
              <a:rPr lang="nb-NO" sz="1000" dirty="0"/>
              <a:t>en skala fra 0 til 100. </a:t>
            </a:r>
            <a:r>
              <a:rPr lang="nb-NO" sz="1000" dirty="0" smtClean="0"/>
              <a:t>Anbefalt </a:t>
            </a:r>
            <a:r>
              <a:rPr lang="nb-NO" sz="1000" dirty="0"/>
              <a:t>tolkning av skår </a:t>
            </a:r>
            <a:endParaRPr lang="nb-NO" sz="1000" dirty="0" smtClean="0"/>
          </a:p>
          <a:p>
            <a:pPr>
              <a:spcBef>
                <a:spcPct val="0"/>
              </a:spcBef>
            </a:pPr>
            <a:r>
              <a:rPr lang="nb-NO" sz="1000" dirty="0" smtClean="0"/>
              <a:t>er: </a:t>
            </a:r>
            <a:r>
              <a:rPr lang="nb-NO" sz="1000" dirty="0"/>
              <a:t>0-50 nøytral eller </a:t>
            </a:r>
            <a:r>
              <a:rPr lang="nb-NO" sz="1000" dirty="0" smtClean="0"/>
              <a:t>dårlig, </a:t>
            </a:r>
            <a:r>
              <a:rPr lang="nb-NO" sz="1000" dirty="0"/>
              <a:t>51-70 delvis </a:t>
            </a:r>
            <a:r>
              <a:rPr lang="nb-NO" sz="1000" dirty="0" smtClean="0"/>
              <a:t>godt, </a:t>
            </a:r>
            <a:r>
              <a:rPr lang="nb-NO" sz="1000" dirty="0"/>
              <a:t>71-80 </a:t>
            </a:r>
            <a:r>
              <a:rPr lang="nb-NO" sz="1000" dirty="0" smtClean="0"/>
              <a:t>godt, </a:t>
            </a:r>
            <a:r>
              <a:rPr lang="nb-NO" sz="1000" dirty="0"/>
              <a:t>81-100 svært </a:t>
            </a:r>
            <a:r>
              <a:rPr lang="nb-NO" sz="1000" dirty="0" smtClean="0"/>
              <a:t>godt.</a:t>
            </a:r>
            <a:endParaRPr lang="nb-NO" sz="1000" dirty="0"/>
          </a:p>
          <a:p>
            <a:pPr>
              <a:spcBef>
                <a:spcPct val="0"/>
              </a:spcBef>
            </a:pPr>
            <a:endParaRPr lang="nb-NO" sz="1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1408" y="1"/>
            <a:ext cx="8569324" cy="1111169"/>
          </a:xfrm>
        </p:spPr>
        <p:txBody>
          <a:bodyPr/>
          <a:lstStyle/>
          <a:p>
            <a:r>
              <a:rPr lang="en-US" sz="2000" dirty="0" err="1"/>
              <a:t>Kontakt</a:t>
            </a:r>
            <a:r>
              <a:rPr lang="en-US" sz="2000" dirty="0"/>
              <a:t> </a:t>
            </a:r>
            <a:endParaRPr lang="en-AU" sz="2000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1810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56903323"/>
              </p:ext>
            </p:extLst>
          </p:nvPr>
        </p:nvGraphicFramePr>
        <p:xfrm>
          <a:off x="285750" y="571500"/>
          <a:ext cx="85725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 smtClean="0"/>
              <a:t>Figuren viser svarfordelingen i prosent for hvert spørsmål og gjennomsnittsskår på en skala fra 0-100.</a:t>
            </a:r>
            <a:endParaRPr lang="nb-NO" sz="1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9359" y="1"/>
            <a:ext cx="8569324" cy="761999"/>
          </a:xfrm>
        </p:spPr>
        <p:txBody>
          <a:bodyPr/>
          <a:lstStyle/>
          <a:p>
            <a:r>
              <a:rPr lang="en-AU" sz="2000" dirty="0" err="1"/>
              <a:t>Kontakt</a:t>
            </a:r>
            <a:endParaRPr lang="en-AU" sz="2000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968621"/>
              </p:ext>
            </p:extLst>
          </p:nvPr>
        </p:nvGraphicFramePr>
        <p:xfrm>
          <a:off x="372141" y="1183130"/>
          <a:ext cx="2680152" cy="38496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0152"/>
              </a:tblGrid>
              <a:tr h="1924814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Å finne informasjon om deg/dine forhold knyttet til kirken på </a:t>
                      </a:r>
                      <a:r>
                        <a:rPr lang="nb-N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internett</a:t>
                      </a:r>
                    </a:p>
                    <a:p>
                      <a:pPr algn="l" fontAlgn="ctr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24814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Å </a:t>
                      </a:r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finne fram til veiledende informasjon om dåp, konfirmasjon osv.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>
            <p:extLst/>
          </p:nvPr>
        </p:nvGraphicFramePr>
        <p:xfrm>
          <a:off x="7974426" y="1379258"/>
          <a:ext cx="350873" cy="3601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873"/>
              </a:tblGrid>
              <a:tr h="514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</a:tr>
              <a:tr h="514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</a:tr>
              <a:tr h="514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514545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14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</a:tr>
              <a:tr h="514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</a:tr>
              <a:tr h="514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24</a:t>
            </a:fld>
            <a:endParaRPr lang="en-AU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7841172" y="959472"/>
            <a:ext cx="648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0" dirty="0" smtClean="0">
                <a:latin typeface="+mn-lt"/>
              </a:rPr>
              <a:t>Skår 0-100</a:t>
            </a:r>
            <a:endParaRPr lang="nb-NO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978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35390079"/>
              </p:ext>
            </p:extLst>
          </p:nvPr>
        </p:nvGraphicFramePr>
        <p:xfrm>
          <a:off x="324387" y="610136"/>
          <a:ext cx="8572500" cy="487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/>
              <a:t>Figuren viser </a:t>
            </a:r>
            <a:r>
              <a:rPr lang="nb-NO" sz="1000" dirty="0" smtClean="0"/>
              <a:t>totalskåren for hele temaområdet og hvert enkelt spørsmål på </a:t>
            </a:r>
            <a:r>
              <a:rPr lang="nb-NO" sz="1000" dirty="0"/>
              <a:t>en skala fra 0 til 100. </a:t>
            </a:r>
            <a:r>
              <a:rPr lang="nb-NO" sz="1000" dirty="0" smtClean="0"/>
              <a:t>Anbefalt </a:t>
            </a:r>
            <a:r>
              <a:rPr lang="nb-NO" sz="1000" dirty="0"/>
              <a:t>tolkning av skår </a:t>
            </a:r>
            <a:endParaRPr lang="nb-NO" sz="1000" dirty="0" smtClean="0"/>
          </a:p>
          <a:p>
            <a:pPr>
              <a:spcBef>
                <a:spcPct val="0"/>
              </a:spcBef>
            </a:pPr>
            <a:r>
              <a:rPr lang="nb-NO" sz="1000" dirty="0" smtClean="0"/>
              <a:t>er: </a:t>
            </a:r>
            <a:r>
              <a:rPr lang="nb-NO" sz="1000" dirty="0"/>
              <a:t>0-50 nøytral eller </a:t>
            </a:r>
            <a:r>
              <a:rPr lang="nb-NO" sz="1000" dirty="0" smtClean="0"/>
              <a:t>dårlig, </a:t>
            </a:r>
            <a:r>
              <a:rPr lang="nb-NO" sz="1000" dirty="0"/>
              <a:t>51-70 delvis </a:t>
            </a:r>
            <a:r>
              <a:rPr lang="nb-NO" sz="1000" dirty="0" smtClean="0"/>
              <a:t>godt, </a:t>
            </a:r>
            <a:r>
              <a:rPr lang="nb-NO" sz="1000" dirty="0"/>
              <a:t>71-80 </a:t>
            </a:r>
            <a:r>
              <a:rPr lang="nb-NO" sz="1000" dirty="0" smtClean="0"/>
              <a:t>godt, </a:t>
            </a:r>
            <a:r>
              <a:rPr lang="nb-NO" sz="1000" dirty="0"/>
              <a:t>81-100 svært </a:t>
            </a:r>
            <a:r>
              <a:rPr lang="nb-NO" sz="1000" dirty="0" smtClean="0"/>
              <a:t>godt.</a:t>
            </a:r>
            <a:endParaRPr lang="nb-NO" sz="1000" dirty="0"/>
          </a:p>
          <a:p>
            <a:pPr>
              <a:spcBef>
                <a:spcPct val="0"/>
              </a:spcBef>
            </a:pPr>
            <a:endParaRPr lang="nb-NO" sz="1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1408" y="1"/>
            <a:ext cx="8569324" cy="1111169"/>
          </a:xfrm>
        </p:spPr>
        <p:txBody>
          <a:bodyPr/>
          <a:lstStyle/>
          <a:p>
            <a:r>
              <a:rPr lang="en-US" sz="2000" dirty="0" err="1"/>
              <a:t>Forstå</a:t>
            </a:r>
            <a:r>
              <a:rPr lang="en-US" sz="2000" dirty="0"/>
              <a:t> </a:t>
            </a:r>
            <a:r>
              <a:rPr lang="en-US" sz="2000" dirty="0" err="1"/>
              <a:t>informasjon</a:t>
            </a:r>
            <a:r>
              <a:rPr lang="en-US" sz="2000" dirty="0"/>
              <a:t> </a:t>
            </a:r>
            <a:endParaRPr lang="en-AU" sz="2000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262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89160488"/>
              </p:ext>
            </p:extLst>
          </p:nvPr>
        </p:nvGraphicFramePr>
        <p:xfrm>
          <a:off x="285750" y="571500"/>
          <a:ext cx="85725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 smtClean="0"/>
              <a:t>Figuren viser svarfordelingen i prosent for hvert spørsmål og gjennomsnittsskår på en skala fra 0-100.</a:t>
            </a:r>
            <a:endParaRPr lang="nb-NO" sz="1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9359" y="1"/>
            <a:ext cx="8569324" cy="761999"/>
          </a:xfrm>
        </p:spPr>
        <p:txBody>
          <a:bodyPr/>
          <a:lstStyle/>
          <a:p>
            <a:r>
              <a:rPr lang="en-AU" sz="2000" dirty="0" err="1"/>
              <a:t>Forstå</a:t>
            </a:r>
            <a:r>
              <a:rPr lang="en-AU" sz="2000" dirty="0"/>
              <a:t> </a:t>
            </a:r>
            <a:r>
              <a:rPr lang="en-AU" sz="2000" dirty="0" err="1"/>
              <a:t>informasjon</a:t>
            </a:r>
            <a:endParaRPr lang="en-AU" sz="2000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999084"/>
              </p:ext>
            </p:extLst>
          </p:nvPr>
        </p:nvGraphicFramePr>
        <p:xfrm>
          <a:off x="372141" y="1329713"/>
          <a:ext cx="3094960" cy="36811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4960"/>
              </a:tblGrid>
              <a:tr h="592909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Å komme i kontakt med en ansatt (prest, diakon eller kateket) som kan svare på ditt spørsmål</a:t>
                      </a:r>
                    </a:p>
                  </a:txBody>
                  <a:tcPr marL="9525" marR="9525" marT="9525" marB="0" anchor="ctr"/>
                </a:tc>
              </a:tr>
              <a:tr h="592909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Å legge frem din sak uforstyrret</a:t>
                      </a:r>
                    </a:p>
                  </a:txBody>
                  <a:tcPr marL="9525" marR="9525" marT="9525" marB="0" anchor="ctr"/>
                </a:tc>
              </a:tr>
              <a:tr h="716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Å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forstå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informasjonen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på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nettsiden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kirken.no</a:t>
                      </a:r>
                    </a:p>
                  </a:txBody>
                  <a:tcPr marL="9525" marR="9525" marT="9525" marB="0" anchor="ctr"/>
                </a:tc>
              </a:tr>
              <a:tr h="592909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Å forstå hva som blir sagt på telefonen/i møter med de ansatte</a:t>
                      </a:r>
                    </a:p>
                  </a:txBody>
                  <a:tcPr marL="9525" marR="9525" marT="9525" marB="0" anchor="ctr"/>
                </a:tc>
              </a:tr>
              <a:tr h="592909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Å forstå brev/e-post fra kirken</a:t>
                      </a:r>
                    </a:p>
                  </a:txBody>
                  <a:tcPr marL="9525" marR="9525" marT="9525" marB="0" anchor="ctr"/>
                </a:tc>
              </a:tr>
              <a:tr h="592909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Å forstå hvordan skjemaer skal fylles ut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022855"/>
              </p:ext>
            </p:extLst>
          </p:nvPr>
        </p:nvGraphicFramePr>
        <p:xfrm>
          <a:off x="7974426" y="1409905"/>
          <a:ext cx="350873" cy="3564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873"/>
              </a:tblGrid>
              <a:tr h="154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26</a:t>
            </a:fld>
            <a:endParaRPr lang="en-AU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7841172" y="959472"/>
            <a:ext cx="648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0" dirty="0" smtClean="0">
                <a:latin typeface="+mn-lt"/>
              </a:rPr>
              <a:t>Skår 0-100</a:t>
            </a:r>
            <a:endParaRPr lang="nb-NO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107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75895642"/>
              </p:ext>
            </p:extLst>
          </p:nvPr>
        </p:nvGraphicFramePr>
        <p:xfrm>
          <a:off x="285750" y="571499"/>
          <a:ext cx="8572500" cy="487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/>
              <a:t>Figuren viser </a:t>
            </a:r>
            <a:r>
              <a:rPr lang="nb-NO" sz="1000" dirty="0" smtClean="0"/>
              <a:t>totalskåren for hele temaområdet og hvert enkelt spørsmål på </a:t>
            </a:r>
            <a:r>
              <a:rPr lang="nb-NO" sz="1000" dirty="0"/>
              <a:t>en skala fra 0 til 100. </a:t>
            </a:r>
            <a:r>
              <a:rPr lang="nb-NO" sz="1000" dirty="0" smtClean="0"/>
              <a:t>Anbefalt </a:t>
            </a:r>
            <a:r>
              <a:rPr lang="nb-NO" sz="1000" dirty="0"/>
              <a:t>tolkning av skår </a:t>
            </a:r>
            <a:endParaRPr lang="nb-NO" sz="1000" dirty="0" smtClean="0"/>
          </a:p>
          <a:p>
            <a:pPr>
              <a:spcBef>
                <a:spcPct val="0"/>
              </a:spcBef>
            </a:pPr>
            <a:r>
              <a:rPr lang="nb-NO" sz="1000" dirty="0" smtClean="0"/>
              <a:t>er: </a:t>
            </a:r>
            <a:r>
              <a:rPr lang="nb-NO" sz="1000" dirty="0"/>
              <a:t>0-50 nøytral eller </a:t>
            </a:r>
            <a:r>
              <a:rPr lang="nb-NO" sz="1000" dirty="0" smtClean="0"/>
              <a:t>dårlig, </a:t>
            </a:r>
            <a:r>
              <a:rPr lang="nb-NO" sz="1000" dirty="0"/>
              <a:t>51-70 delvis </a:t>
            </a:r>
            <a:r>
              <a:rPr lang="nb-NO" sz="1000" dirty="0" smtClean="0"/>
              <a:t>godt, </a:t>
            </a:r>
            <a:r>
              <a:rPr lang="nb-NO" sz="1000" dirty="0"/>
              <a:t>71-80 </a:t>
            </a:r>
            <a:r>
              <a:rPr lang="nb-NO" sz="1000" dirty="0" smtClean="0"/>
              <a:t>godt, </a:t>
            </a:r>
            <a:r>
              <a:rPr lang="nb-NO" sz="1000" dirty="0"/>
              <a:t>81-100 svært </a:t>
            </a:r>
            <a:r>
              <a:rPr lang="nb-NO" sz="1000" dirty="0" smtClean="0"/>
              <a:t>godt.</a:t>
            </a:r>
            <a:endParaRPr lang="nb-NO" sz="1000" dirty="0"/>
          </a:p>
          <a:p>
            <a:pPr>
              <a:spcBef>
                <a:spcPct val="0"/>
              </a:spcBef>
            </a:pPr>
            <a:endParaRPr lang="nb-NO" sz="1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1408" y="1"/>
            <a:ext cx="8569324" cy="1111169"/>
          </a:xfrm>
        </p:spPr>
        <p:txBody>
          <a:bodyPr/>
          <a:lstStyle/>
          <a:p>
            <a:r>
              <a:rPr lang="en-US" sz="2000" dirty="0" err="1"/>
              <a:t>Utføre</a:t>
            </a:r>
            <a:r>
              <a:rPr lang="en-US" sz="2000" dirty="0"/>
              <a:t> </a:t>
            </a:r>
            <a:r>
              <a:rPr lang="en-US" sz="2000" dirty="0" err="1"/>
              <a:t>oppgaver</a:t>
            </a:r>
            <a:r>
              <a:rPr lang="en-US" sz="2000" dirty="0"/>
              <a:t> </a:t>
            </a:r>
            <a:endParaRPr lang="en-AU" sz="2000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27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863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6423429"/>
              </p:ext>
            </p:extLst>
          </p:nvPr>
        </p:nvGraphicFramePr>
        <p:xfrm>
          <a:off x="285750" y="571500"/>
          <a:ext cx="85725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 smtClean="0"/>
              <a:t>Figuren viser svarfordelingen i prosent for hvert spørsmål og gjennomsnittsskår på en skala fra 0-100.</a:t>
            </a:r>
            <a:endParaRPr lang="nb-NO" sz="1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9359" y="1"/>
            <a:ext cx="8569324" cy="761999"/>
          </a:xfrm>
        </p:spPr>
        <p:txBody>
          <a:bodyPr/>
          <a:lstStyle/>
          <a:p>
            <a:r>
              <a:rPr lang="en-AU" sz="2000" dirty="0" err="1"/>
              <a:t>Utføre</a:t>
            </a:r>
            <a:r>
              <a:rPr lang="en-AU" sz="2000" dirty="0"/>
              <a:t> </a:t>
            </a:r>
            <a:r>
              <a:rPr lang="en-AU" sz="2000" dirty="0" err="1"/>
              <a:t>oppgaver</a:t>
            </a:r>
            <a:endParaRPr lang="en-AU" sz="2000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094541"/>
              </p:ext>
            </p:extLst>
          </p:nvPr>
        </p:nvGraphicFramePr>
        <p:xfrm>
          <a:off x="372141" y="1311920"/>
          <a:ext cx="3094960" cy="38496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4960"/>
              </a:tblGrid>
              <a:tr h="1924814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Å utføre oppgaver over internett (selvbetjeningsløsninger, registrere informasjon, sende søknader o.l</a:t>
                      </a:r>
                      <a:r>
                        <a:rPr lang="nb-N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.)</a:t>
                      </a:r>
                    </a:p>
                    <a:p>
                      <a:pPr algn="l" fontAlgn="ctr"/>
                      <a:endParaRPr lang="nb-NO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l" fontAlgn="ctr"/>
                      <a:endParaRPr lang="nb-NO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l" fontAlgn="ctr"/>
                      <a:endParaRPr lang="nb-NO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l" fontAlgn="ctr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248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Å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fremføre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klage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til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/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på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kirken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>
            <p:extLst/>
          </p:nvPr>
        </p:nvGraphicFramePr>
        <p:xfrm>
          <a:off x="7974426" y="1379258"/>
          <a:ext cx="350873" cy="3601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873"/>
              </a:tblGrid>
              <a:tr h="514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</a:tr>
              <a:tr h="514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</a:tr>
              <a:tr h="514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514545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14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</a:tr>
              <a:tr h="514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</a:tr>
              <a:tr h="514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28</a:t>
            </a:fld>
            <a:endParaRPr lang="en-AU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7841172" y="959472"/>
            <a:ext cx="648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0" dirty="0" smtClean="0">
                <a:latin typeface="+mn-lt"/>
              </a:rPr>
              <a:t>Skår 0-100</a:t>
            </a:r>
            <a:endParaRPr lang="nb-NO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724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09610294"/>
              </p:ext>
            </p:extLst>
          </p:nvPr>
        </p:nvGraphicFramePr>
        <p:xfrm>
          <a:off x="285750" y="571499"/>
          <a:ext cx="8572500" cy="487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/>
              <a:t>Figuren viser </a:t>
            </a:r>
            <a:r>
              <a:rPr lang="nb-NO" sz="1000" dirty="0" smtClean="0"/>
              <a:t>totalskåren for hele temaområdet og hvert enkelt spørsmål på </a:t>
            </a:r>
            <a:r>
              <a:rPr lang="nb-NO" sz="1000" dirty="0"/>
              <a:t>en skala fra 0 til 100. </a:t>
            </a:r>
            <a:r>
              <a:rPr lang="nb-NO" sz="1000" dirty="0" smtClean="0"/>
              <a:t>Anbefalt </a:t>
            </a:r>
            <a:r>
              <a:rPr lang="nb-NO" sz="1000" dirty="0"/>
              <a:t>tolkning av skår </a:t>
            </a:r>
            <a:endParaRPr lang="nb-NO" sz="1000" dirty="0" smtClean="0"/>
          </a:p>
          <a:p>
            <a:pPr>
              <a:spcBef>
                <a:spcPct val="0"/>
              </a:spcBef>
            </a:pPr>
            <a:r>
              <a:rPr lang="nb-NO" sz="1000" dirty="0" smtClean="0"/>
              <a:t>er: </a:t>
            </a:r>
            <a:r>
              <a:rPr lang="nb-NO" sz="1000" dirty="0"/>
              <a:t>0-50 nøytral eller </a:t>
            </a:r>
            <a:r>
              <a:rPr lang="nb-NO" sz="1000" dirty="0" smtClean="0"/>
              <a:t>dårlig, </a:t>
            </a:r>
            <a:r>
              <a:rPr lang="nb-NO" sz="1000" dirty="0"/>
              <a:t>51-70 delvis </a:t>
            </a:r>
            <a:r>
              <a:rPr lang="nb-NO" sz="1000" dirty="0" smtClean="0"/>
              <a:t>godt, </a:t>
            </a:r>
            <a:r>
              <a:rPr lang="nb-NO" sz="1000" dirty="0"/>
              <a:t>71-80 </a:t>
            </a:r>
            <a:r>
              <a:rPr lang="nb-NO" sz="1000" dirty="0" smtClean="0"/>
              <a:t>godt, </a:t>
            </a:r>
            <a:r>
              <a:rPr lang="nb-NO" sz="1000" dirty="0"/>
              <a:t>81-100 svært </a:t>
            </a:r>
            <a:r>
              <a:rPr lang="nb-NO" sz="1000" dirty="0" smtClean="0"/>
              <a:t>godt.</a:t>
            </a:r>
            <a:endParaRPr lang="nb-NO" sz="1000" dirty="0"/>
          </a:p>
          <a:p>
            <a:pPr>
              <a:spcBef>
                <a:spcPct val="0"/>
              </a:spcBef>
            </a:pPr>
            <a:endParaRPr lang="nb-NO" sz="1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1408" y="1"/>
            <a:ext cx="8569324" cy="1111169"/>
          </a:xfrm>
        </p:spPr>
        <p:txBody>
          <a:bodyPr/>
          <a:lstStyle/>
          <a:p>
            <a:r>
              <a:rPr lang="en-US" sz="2000" dirty="0"/>
              <a:t>De </a:t>
            </a:r>
            <a:r>
              <a:rPr lang="en-US" sz="2000" dirty="0" err="1"/>
              <a:t>ansattes</a:t>
            </a:r>
            <a:r>
              <a:rPr lang="en-US" sz="2000" dirty="0"/>
              <a:t> service </a:t>
            </a:r>
            <a:endParaRPr lang="en-AU" sz="2000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29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454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 r="2830"/>
          <a:stretch/>
        </p:blipFill>
        <p:spPr>
          <a:xfrm>
            <a:off x="-14991" y="166951"/>
            <a:ext cx="9129011" cy="65862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4991" y="329784"/>
            <a:ext cx="3372787" cy="146679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300" b="0" dirty="0" err="1" smtClean="0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>
          <a:xfrm>
            <a:off x="285750" y="0"/>
            <a:ext cx="775368" cy="1274762"/>
          </a:xfrm>
        </p:spPr>
        <p:txBody>
          <a:bodyPr/>
          <a:lstStyle/>
          <a:p>
            <a:r>
              <a:rPr lang="nb-NO" dirty="0" smtClean="0">
                <a:solidFill>
                  <a:srgbClr val="57AC28"/>
                </a:solidFill>
              </a:rPr>
              <a:t>1</a:t>
            </a:r>
            <a:endParaRPr lang="nb-NO" dirty="0">
              <a:solidFill>
                <a:srgbClr val="57AC28"/>
              </a:solidFill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284399" y="1029776"/>
            <a:ext cx="8570675" cy="766800"/>
          </a:xfrm>
        </p:spPr>
        <p:txBody>
          <a:bodyPr/>
          <a:lstStyle/>
          <a:p>
            <a:r>
              <a:rPr lang="nb-NO" dirty="0" smtClean="0">
                <a:solidFill>
                  <a:srgbClr val="333333"/>
                </a:solidFill>
              </a:rPr>
              <a:t>Om undersøkelsen</a:t>
            </a:r>
            <a:endParaRPr lang="nb-NO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0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7053968"/>
              </p:ext>
            </p:extLst>
          </p:nvPr>
        </p:nvGraphicFramePr>
        <p:xfrm>
          <a:off x="285750" y="571500"/>
          <a:ext cx="85725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 smtClean="0"/>
              <a:t>Figuren viser svarfordelingen i prosent for hvert spørsmål og gjennomsnittsskår på en skala fra 0-100.</a:t>
            </a:r>
            <a:endParaRPr lang="nb-NO" sz="1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9359" y="1"/>
            <a:ext cx="8569324" cy="761999"/>
          </a:xfrm>
        </p:spPr>
        <p:txBody>
          <a:bodyPr/>
          <a:lstStyle/>
          <a:p>
            <a:r>
              <a:rPr lang="en-AU" sz="2000" dirty="0"/>
              <a:t>De </a:t>
            </a:r>
            <a:r>
              <a:rPr lang="en-AU" sz="2000" dirty="0" err="1"/>
              <a:t>ansattes</a:t>
            </a:r>
            <a:r>
              <a:rPr lang="en-AU" sz="2000" dirty="0"/>
              <a:t> service</a:t>
            </a: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392234"/>
              </p:ext>
            </p:extLst>
          </p:nvPr>
        </p:nvGraphicFramePr>
        <p:xfrm>
          <a:off x="372141" y="1329715"/>
          <a:ext cx="3094960" cy="36874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4960"/>
              </a:tblGrid>
              <a:tr h="526779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Å behandle deg (brukeren) med respekt</a:t>
                      </a:r>
                    </a:p>
                  </a:txBody>
                  <a:tcPr marL="9525" marR="9525" marT="9525" marB="0" anchor="ctr"/>
                </a:tc>
              </a:tr>
              <a:tr h="5267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Å lytte</a:t>
                      </a:r>
                    </a:p>
                  </a:txBody>
                  <a:tcPr marL="9525" marR="9525" marT="9525" marB="0" anchor="ctr"/>
                </a:tc>
              </a:tr>
              <a:tr h="5267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Å forklare beslutninger</a:t>
                      </a:r>
                    </a:p>
                  </a:txBody>
                  <a:tcPr marL="9525" marR="9525" marT="9525" marB="0" anchor="ctr"/>
                </a:tc>
              </a:tr>
              <a:tr h="5267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Å være imøtekommende</a:t>
                      </a:r>
                    </a:p>
                  </a:txBody>
                  <a:tcPr marL="9525" marR="9525" marT="9525" marB="0" anchor="ctr"/>
                </a:tc>
              </a:tr>
              <a:tr h="526779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Å gi deg støtte og omsorg</a:t>
                      </a:r>
                    </a:p>
                  </a:txBody>
                  <a:tcPr marL="9525" marR="9525" marT="9525" marB="0" anchor="ctr"/>
                </a:tc>
              </a:tr>
              <a:tr h="5267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Å gi veiledning/råd</a:t>
                      </a:r>
                    </a:p>
                  </a:txBody>
                  <a:tcPr marL="9525" marR="9525" marT="9525" marB="0" anchor="ctr"/>
                </a:tc>
              </a:tr>
              <a:tr h="526779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Å forklare deg det du lurer på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01661"/>
              </p:ext>
            </p:extLst>
          </p:nvPr>
        </p:nvGraphicFramePr>
        <p:xfrm>
          <a:off x="7974426" y="1409905"/>
          <a:ext cx="350873" cy="35831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873"/>
              </a:tblGrid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</a:tr>
              <a:tr h="132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30</a:t>
            </a:fld>
            <a:endParaRPr lang="en-AU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7841172" y="959472"/>
            <a:ext cx="648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0" dirty="0" smtClean="0">
                <a:latin typeface="+mn-lt"/>
              </a:rPr>
              <a:t>Skår 0-100</a:t>
            </a:r>
            <a:endParaRPr lang="nb-NO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430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88398427"/>
              </p:ext>
            </p:extLst>
          </p:nvPr>
        </p:nvGraphicFramePr>
        <p:xfrm>
          <a:off x="285750" y="571499"/>
          <a:ext cx="8572500" cy="487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/>
              <a:t>Figuren viser </a:t>
            </a:r>
            <a:r>
              <a:rPr lang="nb-NO" sz="1000" dirty="0" smtClean="0"/>
              <a:t>totalskåren for hele temaområdet og hvert enkelt spørsmål på </a:t>
            </a:r>
            <a:r>
              <a:rPr lang="nb-NO" sz="1000" dirty="0"/>
              <a:t>en skala fra 0 til 100. </a:t>
            </a:r>
            <a:r>
              <a:rPr lang="nb-NO" sz="1000" dirty="0" smtClean="0"/>
              <a:t>Anbefalt </a:t>
            </a:r>
            <a:r>
              <a:rPr lang="nb-NO" sz="1000" dirty="0"/>
              <a:t>tolkning av skår </a:t>
            </a:r>
            <a:endParaRPr lang="nb-NO" sz="1000" dirty="0" smtClean="0"/>
          </a:p>
          <a:p>
            <a:pPr>
              <a:spcBef>
                <a:spcPct val="0"/>
              </a:spcBef>
            </a:pPr>
            <a:r>
              <a:rPr lang="nb-NO" sz="1000" dirty="0" smtClean="0"/>
              <a:t>er: </a:t>
            </a:r>
            <a:r>
              <a:rPr lang="nb-NO" sz="1000" dirty="0"/>
              <a:t>0-50 nøytral eller </a:t>
            </a:r>
            <a:r>
              <a:rPr lang="nb-NO" sz="1000" dirty="0" smtClean="0"/>
              <a:t>dårlig, </a:t>
            </a:r>
            <a:r>
              <a:rPr lang="nb-NO" sz="1000" dirty="0"/>
              <a:t>51-70 delvis </a:t>
            </a:r>
            <a:r>
              <a:rPr lang="nb-NO" sz="1000" dirty="0" smtClean="0"/>
              <a:t>godt, </a:t>
            </a:r>
            <a:r>
              <a:rPr lang="nb-NO" sz="1000" dirty="0"/>
              <a:t>71-80 </a:t>
            </a:r>
            <a:r>
              <a:rPr lang="nb-NO" sz="1000" dirty="0" smtClean="0"/>
              <a:t>godt, </a:t>
            </a:r>
            <a:r>
              <a:rPr lang="nb-NO" sz="1000" dirty="0"/>
              <a:t>81-100 svært </a:t>
            </a:r>
            <a:r>
              <a:rPr lang="nb-NO" sz="1000" dirty="0" smtClean="0"/>
              <a:t>godt.</a:t>
            </a:r>
            <a:endParaRPr lang="nb-NO" sz="1000" dirty="0"/>
          </a:p>
          <a:p>
            <a:pPr>
              <a:spcBef>
                <a:spcPct val="0"/>
              </a:spcBef>
            </a:pPr>
            <a:endParaRPr lang="nb-NO" sz="1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1408" y="1"/>
            <a:ext cx="8569324" cy="1111169"/>
          </a:xfrm>
        </p:spPr>
        <p:txBody>
          <a:bodyPr/>
          <a:lstStyle/>
          <a:p>
            <a:r>
              <a:rPr lang="nb-NO" sz="2000" dirty="0"/>
              <a:t>De ansattes evne til å løse oppgavene </a:t>
            </a:r>
            <a:endParaRPr lang="en-AU" sz="2000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31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03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47567384"/>
              </p:ext>
            </p:extLst>
          </p:nvPr>
        </p:nvGraphicFramePr>
        <p:xfrm>
          <a:off x="285750" y="571500"/>
          <a:ext cx="85725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 smtClean="0"/>
              <a:t>Figuren viser svarfordelingen i prosent for hvert spørsmål og gjennomsnittsskår på en skala fra 0-100.</a:t>
            </a:r>
            <a:endParaRPr lang="nb-NO" sz="1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9359" y="1"/>
            <a:ext cx="8569324" cy="761999"/>
          </a:xfrm>
        </p:spPr>
        <p:txBody>
          <a:bodyPr/>
          <a:lstStyle/>
          <a:p>
            <a:r>
              <a:rPr lang="nb-NO" sz="2000" dirty="0"/>
              <a:t>De ansattes evne til å løse oppgavene</a:t>
            </a:r>
            <a:endParaRPr lang="en-AU" sz="2000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30564"/>
              </p:ext>
            </p:extLst>
          </p:nvPr>
        </p:nvGraphicFramePr>
        <p:xfrm>
          <a:off x="372141" y="1329712"/>
          <a:ext cx="3094960" cy="37665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4960"/>
              </a:tblGrid>
              <a:tr h="606655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 ansattes faglige kompetanse til å løse oppgavene</a:t>
                      </a:r>
                    </a:p>
                  </a:txBody>
                  <a:tcPr marL="9525" marR="9525" marT="9525" marB="0" anchor="ctr"/>
                </a:tc>
              </a:tr>
              <a:tr h="606655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 ansattes evne til å følge deg (brukeren) opp</a:t>
                      </a:r>
                    </a:p>
                  </a:txBody>
                  <a:tcPr marL="9525" marR="9525" marT="9525" marB="0" anchor="ctr"/>
                </a:tc>
              </a:tr>
              <a:tr h="733268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 ansattes evne til å henvise deg til andre relevante tjenester</a:t>
                      </a:r>
                    </a:p>
                  </a:txBody>
                  <a:tcPr marL="9525" marR="9525" marT="9525" marB="0" anchor="ctr"/>
                </a:tc>
              </a:tr>
              <a:tr h="606655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 ansattes evne til å tilpasse tilbudet ut fra dine (brukerens) behov</a:t>
                      </a:r>
                    </a:p>
                  </a:txBody>
                  <a:tcPr marL="9525" marR="9525" marT="9525" marB="0" anchor="ctr"/>
                </a:tc>
              </a:tr>
              <a:tr h="606655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 ansattes evne til å hjelpe deg når du trenger det</a:t>
                      </a:r>
                    </a:p>
                  </a:txBody>
                  <a:tcPr marL="9525" marR="9525" marT="9525" marB="0" anchor="ctr"/>
                </a:tc>
              </a:tr>
              <a:tr h="606655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 ansattes evne til møte dine behov når det oppstår en situasjon utenom det vanlige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455980"/>
              </p:ext>
            </p:extLst>
          </p:nvPr>
        </p:nvGraphicFramePr>
        <p:xfrm>
          <a:off x="7974426" y="1409905"/>
          <a:ext cx="350873" cy="3564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873"/>
              </a:tblGrid>
              <a:tr h="154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</a:t>
                      </a: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</a:tr>
              <a:tr h="154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32</a:t>
            </a:fld>
            <a:endParaRPr lang="en-AU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7841172" y="959472"/>
            <a:ext cx="648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0" dirty="0" smtClean="0">
                <a:latin typeface="+mn-lt"/>
              </a:rPr>
              <a:t>Skår 0-100</a:t>
            </a:r>
            <a:endParaRPr lang="nb-NO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98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06459866"/>
              </p:ext>
            </p:extLst>
          </p:nvPr>
        </p:nvGraphicFramePr>
        <p:xfrm>
          <a:off x="285750" y="571499"/>
          <a:ext cx="8572500" cy="487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/>
              <a:t>Figuren viser </a:t>
            </a:r>
            <a:r>
              <a:rPr lang="nb-NO" sz="1000" dirty="0" smtClean="0"/>
              <a:t>totalskåren for hele temaområdet og hvert enkelt spørsmål på </a:t>
            </a:r>
            <a:r>
              <a:rPr lang="nb-NO" sz="1000" dirty="0"/>
              <a:t>en skala fra 0 til 100. </a:t>
            </a:r>
            <a:r>
              <a:rPr lang="nb-NO" sz="1000" dirty="0" smtClean="0"/>
              <a:t>Anbefalt </a:t>
            </a:r>
            <a:r>
              <a:rPr lang="nb-NO" sz="1000" dirty="0"/>
              <a:t>tolkning av skår </a:t>
            </a:r>
            <a:endParaRPr lang="nb-NO" sz="1000" dirty="0" smtClean="0"/>
          </a:p>
          <a:p>
            <a:pPr>
              <a:spcBef>
                <a:spcPct val="0"/>
              </a:spcBef>
            </a:pPr>
            <a:r>
              <a:rPr lang="nb-NO" sz="1000" dirty="0" smtClean="0"/>
              <a:t>er: </a:t>
            </a:r>
            <a:r>
              <a:rPr lang="nb-NO" sz="1000" dirty="0"/>
              <a:t>0-50 nøytral eller </a:t>
            </a:r>
            <a:r>
              <a:rPr lang="nb-NO" sz="1000" dirty="0" smtClean="0"/>
              <a:t>dårlig, </a:t>
            </a:r>
            <a:r>
              <a:rPr lang="nb-NO" sz="1000" dirty="0"/>
              <a:t>51-70 delvis </a:t>
            </a:r>
            <a:r>
              <a:rPr lang="nb-NO" sz="1000" dirty="0" smtClean="0"/>
              <a:t>godt, </a:t>
            </a:r>
            <a:r>
              <a:rPr lang="nb-NO" sz="1000" dirty="0"/>
              <a:t>71-80 </a:t>
            </a:r>
            <a:r>
              <a:rPr lang="nb-NO" sz="1000" dirty="0" smtClean="0"/>
              <a:t>godt, </a:t>
            </a:r>
            <a:r>
              <a:rPr lang="nb-NO" sz="1000" dirty="0"/>
              <a:t>81-100 svært </a:t>
            </a:r>
            <a:r>
              <a:rPr lang="nb-NO" sz="1000" dirty="0" smtClean="0"/>
              <a:t>godt.</a:t>
            </a:r>
            <a:endParaRPr lang="nb-NO" sz="1000" dirty="0"/>
          </a:p>
          <a:p>
            <a:pPr>
              <a:spcBef>
                <a:spcPct val="0"/>
              </a:spcBef>
            </a:pPr>
            <a:endParaRPr lang="nb-NO" sz="1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1408" y="1"/>
            <a:ext cx="8569324" cy="1111169"/>
          </a:xfrm>
        </p:spPr>
        <p:txBody>
          <a:bodyPr/>
          <a:lstStyle/>
          <a:p>
            <a:r>
              <a:rPr lang="nb-NO" sz="2000" dirty="0"/>
              <a:t>De ansattes evne til å gi viktig informasjon </a:t>
            </a:r>
            <a:endParaRPr lang="en-AU" sz="2000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33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816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508104055"/>
              </p:ext>
            </p:extLst>
          </p:nvPr>
        </p:nvGraphicFramePr>
        <p:xfrm>
          <a:off x="285750" y="571500"/>
          <a:ext cx="85725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 smtClean="0"/>
              <a:t>Figuren viser svarfordelingen i prosent for hvert spørsmål og gjennomsnittsskår på en skala fra 0-100.</a:t>
            </a:r>
            <a:endParaRPr lang="nb-NO" sz="1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9359" y="1"/>
            <a:ext cx="8569324" cy="761999"/>
          </a:xfrm>
        </p:spPr>
        <p:txBody>
          <a:bodyPr/>
          <a:lstStyle/>
          <a:p>
            <a:r>
              <a:rPr lang="nb-NO" sz="2000" dirty="0"/>
              <a:t>De ansattes evne til å gi viktig informasjon</a:t>
            </a:r>
            <a:endParaRPr lang="en-AU" sz="2000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998439"/>
              </p:ext>
            </p:extLst>
          </p:nvPr>
        </p:nvGraphicFramePr>
        <p:xfrm>
          <a:off x="372141" y="1263792"/>
          <a:ext cx="3094960" cy="40541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4960"/>
              </a:tblGrid>
              <a:tr h="20270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Gir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nødvendig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informasjon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27083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Gjør det de kan for å sikre det du har rett til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>
            <p:extLst/>
          </p:nvPr>
        </p:nvGraphicFramePr>
        <p:xfrm>
          <a:off x="7974426" y="1379258"/>
          <a:ext cx="350873" cy="3601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873"/>
              </a:tblGrid>
              <a:tr h="514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</a:tr>
              <a:tr h="514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</a:tr>
              <a:tr h="514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</a:tr>
              <a:tr h="514545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14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</a:tr>
              <a:tr h="514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</a:tr>
              <a:tr h="514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34</a:t>
            </a:fld>
            <a:endParaRPr lang="en-AU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7841172" y="959472"/>
            <a:ext cx="648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0" dirty="0" smtClean="0">
                <a:latin typeface="+mn-lt"/>
              </a:rPr>
              <a:t>Skår 0-100</a:t>
            </a:r>
            <a:endParaRPr lang="nb-NO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387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1896" r="2955" b="1813"/>
          <a:stretch/>
        </p:blipFill>
        <p:spPr>
          <a:xfrm>
            <a:off x="119920" y="389744"/>
            <a:ext cx="8724277" cy="61459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4991" y="329784"/>
            <a:ext cx="3372787" cy="146679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300" b="0" dirty="0" err="1" smtClean="0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>
          <a:xfrm>
            <a:off x="285750" y="0"/>
            <a:ext cx="775368" cy="1274762"/>
          </a:xfrm>
        </p:spPr>
        <p:txBody>
          <a:bodyPr/>
          <a:lstStyle/>
          <a:p>
            <a:r>
              <a:rPr lang="nb-NO" dirty="0" smtClean="0">
                <a:solidFill>
                  <a:srgbClr val="57AC28"/>
                </a:solidFill>
              </a:rPr>
              <a:t>4</a:t>
            </a:r>
            <a:endParaRPr lang="nb-NO" dirty="0">
              <a:solidFill>
                <a:srgbClr val="57AC28"/>
              </a:solidFill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284399" y="1029776"/>
            <a:ext cx="8570675" cy="766800"/>
          </a:xfrm>
        </p:spPr>
        <p:txBody>
          <a:bodyPr/>
          <a:lstStyle/>
          <a:p>
            <a:r>
              <a:rPr lang="nb-NO" dirty="0">
                <a:solidFill>
                  <a:srgbClr val="333333"/>
                </a:solidFill>
              </a:rPr>
              <a:t>Klagebehandling</a:t>
            </a:r>
          </a:p>
        </p:txBody>
      </p:sp>
    </p:spTree>
    <p:extLst>
      <p:ext uri="{BB962C8B-B14F-4D97-AF65-F5344CB8AC3E}">
        <p14:creationId xmlns:p14="http://schemas.microsoft.com/office/powerpoint/2010/main" val="13233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55731068"/>
              </p:ext>
            </p:extLst>
          </p:nvPr>
        </p:nvGraphicFramePr>
        <p:xfrm>
          <a:off x="299546" y="549443"/>
          <a:ext cx="7183928" cy="487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/>
              <a:t>Figuren viser svarfordelingen i prosent.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1408" y="1"/>
            <a:ext cx="8569324" cy="761999"/>
          </a:xfrm>
        </p:spPr>
        <p:txBody>
          <a:bodyPr/>
          <a:lstStyle/>
          <a:p>
            <a:r>
              <a:rPr lang="en-US" sz="2000" dirty="0" err="1"/>
              <a:t>Klagebehandling</a:t>
            </a:r>
            <a:endParaRPr lang="en-AU" sz="2000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36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543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13908310"/>
              </p:ext>
            </p:extLst>
          </p:nvPr>
        </p:nvGraphicFramePr>
        <p:xfrm>
          <a:off x="285750" y="571499"/>
          <a:ext cx="8572500" cy="487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/>
              <a:t>Figuren viser </a:t>
            </a:r>
            <a:r>
              <a:rPr lang="nb-NO" sz="1000" dirty="0" smtClean="0"/>
              <a:t>totalskåren for hele temaområdet og hvert enkelt spørsmål på </a:t>
            </a:r>
            <a:r>
              <a:rPr lang="nb-NO" sz="1000" dirty="0"/>
              <a:t>en skala fra 0 til 100. </a:t>
            </a:r>
            <a:r>
              <a:rPr lang="nb-NO" sz="1000" dirty="0" smtClean="0"/>
              <a:t>Anbefalt </a:t>
            </a:r>
            <a:r>
              <a:rPr lang="nb-NO" sz="1000" dirty="0"/>
              <a:t>tolkning av skår </a:t>
            </a:r>
            <a:endParaRPr lang="nb-NO" sz="1000" dirty="0" smtClean="0"/>
          </a:p>
          <a:p>
            <a:pPr>
              <a:spcBef>
                <a:spcPct val="0"/>
              </a:spcBef>
            </a:pPr>
            <a:r>
              <a:rPr lang="nb-NO" sz="1000" dirty="0" smtClean="0"/>
              <a:t>er: </a:t>
            </a:r>
            <a:r>
              <a:rPr lang="nb-NO" sz="1000" dirty="0"/>
              <a:t>0-50 nøytral eller </a:t>
            </a:r>
            <a:r>
              <a:rPr lang="nb-NO" sz="1000" dirty="0" smtClean="0"/>
              <a:t>dårlig, </a:t>
            </a:r>
            <a:r>
              <a:rPr lang="nb-NO" sz="1000" dirty="0"/>
              <a:t>51-70 delvis </a:t>
            </a:r>
            <a:r>
              <a:rPr lang="nb-NO" sz="1000" dirty="0" smtClean="0"/>
              <a:t>godt, </a:t>
            </a:r>
            <a:r>
              <a:rPr lang="nb-NO" sz="1000" dirty="0"/>
              <a:t>71-80 </a:t>
            </a:r>
            <a:r>
              <a:rPr lang="nb-NO" sz="1000" dirty="0" smtClean="0"/>
              <a:t>godt, </a:t>
            </a:r>
            <a:r>
              <a:rPr lang="nb-NO" sz="1000" dirty="0"/>
              <a:t>81-100 svært </a:t>
            </a:r>
            <a:r>
              <a:rPr lang="nb-NO" sz="1000" dirty="0" smtClean="0"/>
              <a:t>godt.</a:t>
            </a:r>
            <a:endParaRPr lang="nb-NO" sz="1000" dirty="0"/>
          </a:p>
          <a:p>
            <a:pPr>
              <a:spcBef>
                <a:spcPct val="0"/>
              </a:spcBef>
            </a:pPr>
            <a:endParaRPr lang="nb-NO" sz="1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1408" y="1"/>
            <a:ext cx="8569324" cy="1111169"/>
          </a:xfrm>
        </p:spPr>
        <p:txBody>
          <a:bodyPr/>
          <a:lstStyle/>
          <a:p>
            <a:r>
              <a:rPr lang="en-US" sz="2000" dirty="0" err="1"/>
              <a:t>Klagebehandling</a:t>
            </a:r>
            <a:r>
              <a:rPr lang="en-US" sz="2000" dirty="0"/>
              <a:t> </a:t>
            </a:r>
            <a:endParaRPr lang="en-AU" sz="2000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37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365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74598457"/>
              </p:ext>
            </p:extLst>
          </p:nvPr>
        </p:nvGraphicFramePr>
        <p:xfrm>
          <a:off x="285750" y="571500"/>
          <a:ext cx="85725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 smtClean="0"/>
              <a:t>Figuren viser svarfordelingen i prosent for hvert spørsmål og gjennomsnittsskår på en skala fra 0-100.</a:t>
            </a:r>
            <a:endParaRPr lang="nb-NO" sz="1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9359" y="1"/>
            <a:ext cx="8569324" cy="761999"/>
          </a:xfrm>
        </p:spPr>
        <p:txBody>
          <a:bodyPr/>
          <a:lstStyle/>
          <a:p>
            <a:r>
              <a:rPr lang="nb-NO" sz="2000" dirty="0"/>
              <a:t>Klagebehandling</a:t>
            </a:r>
            <a:endParaRPr lang="en-AU" sz="2000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293619"/>
              </p:ext>
            </p:extLst>
          </p:nvPr>
        </p:nvGraphicFramePr>
        <p:xfrm>
          <a:off x="372141" y="1263792"/>
          <a:ext cx="3094960" cy="4006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4960"/>
              </a:tblGrid>
              <a:tr h="2003020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Informasjon om dine klagemuligheter og om hvordan du skal gå frem for å klage</a:t>
                      </a:r>
                    </a:p>
                  </a:txBody>
                  <a:tcPr marL="9525" marR="9525" marT="9525" marB="0" anchor="ctr"/>
                </a:tc>
              </a:tr>
              <a:tr h="2003020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Selve behandlingen av din klage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>
            <p:extLst/>
          </p:nvPr>
        </p:nvGraphicFramePr>
        <p:xfrm>
          <a:off x="7974426" y="1379258"/>
          <a:ext cx="350873" cy="3601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873"/>
              </a:tblGrid>
              <a:tr h="514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</a:tr>
              <a:tr h="514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</a:tr>
              <a:tr h="514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514545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14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</a:tr>
              <a:tr h="514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</a:tr>
              <a:tr h="514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38</a:t>
            </a:fld>
            <a:endParaRPr lang="en-AU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7841172" y="959472"/>
            <a:ext cx="648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0" dirty="0" smtClean="0">
                <a:latin typeface="+mn-lt"/>
              </a:rPr>
              <a:t>Skår 0-100</a:t>
            </a:r>
            <a:endParaRPr lang="nb-NO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30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1896" r="2955" b="1813"/>
          <a:stretch/>
        </p:blipFill>
        <p:spPr>
          <a:xfrm>
            <a:off x="119920" y="389744"/>
            <a:ext cx="8724277" cy="61459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4991" y="329784"/>
            <a:ext cx="3372787" cy="146679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300" b="0" dirty="0" err="1" smtClean="0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>
          <a:xfrm>
            <a:off x="285750" y="0"/>
            <a:ext cx="775368" cy="1274762"/>
          </a:xfrm>
        </p:spPr>
        <p:txBody>
          <a:bodyPr/>
          <a:lstStyle/>
          <a:p>
            <a:r>
              <a:rPr lang="nb-NO" dirty="0" smtClean="0">
                <a:solidFill>
                  <a:srgbClr val="57AC28"/>
                </a:solidFill>
              </a:rPr>
              <a:t>5</a:t>
            </a:r>
            <a:endParaRPr lang="nb-NO" dirty="0">
              <a:solidFill>
                <a:srgbClr val="57AC28"/>
              </a:solidFill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284399" y="1029776"/>
            <a:ext cx="8570675" cy="766800"/>
          </a:xfrm>
        </p:spPr>
        <p:txBody>
          <a:bodyPr/>
          <a:lstStyle/>
          <a:p>
            <a:r>
              <a:rPr lang="nb-NO" dirty="0">
                <a:solidFill>
                  <a:srgbClr val="333333"/>
                </a:solidFill>
              </a:rPr>
              <a:t>Bakgrunnsinformasjon</a:t>
            </a:r>
          </a:p>
        </p:txBody>
      </p:sp>
    </p:spTree>
    <p:extLst>
      <p:ext uri="{BB962C8B-B14F-4D97-AF65-F5344CB8AC3E}">
        <p14:creationId xmlns:p14="http://schemas.microsoft.com/office/powerpoint/2010/main" val="150289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1"/>
                </a:solidFill>
              </a:rPr>
              <a:t>Om undersøkelsen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b-NO" sz="1000" dirty="0">
                <a:solidFill>
                  <a:srgbClr val="333333"/>
                </a:solidFill>
              </a:rPr>
              <a:t>Målet med innbyggerundersøkelsens brukerdel er å innhente kunnskap om hvor fornøyde brukerne er med de store tjenestene/virksomhetene i forvaltningen. Det er derfor kun innbyggere med personlig brukererfaring med noen utvalgte tjenester fra innbyggerundersøkelsens innbyggerdel (del 1), som har besvart skjemaene i brukerdelen (del 2)(til sammen 23 tjenester).</a:t>
            </a:r>
          </a:p>
          <a:p>
            <a:endParaRPr lang="nb-NO" sz="1000" dirty="0">
              <a:solidFill>
                <a:schemeClr val="tx1"/>
              </a:solidFill>
            </a:endParaRPr>
          </a:p>
          <a:p>
            <a:r>
              <a:rPr lang="nb-NO" sz="1000" dirty="0" smtClean="0">
                <a:solidFill>
                  <a:schemeClr val="tx1"/>
                </a:solidFill>
              </a:rPr>
              <a:t>Innbyggerundersøkelsen </a:t>
            </a:r>
            <a:r>
              <a:rPr lang="nb-NO" sz="1000" dirty="0">
                <a:solidFill>
                  <a:schemeClr val="tx1"/>
                </a:solidFill>
              </a:rPr>
              <a:t>skal ikke erstatte virksomhetenes egne brukerundersøkelser, men supplere disse og gi økt kunnskap og bedre oversikt på tvers av tjenester.</a:t>
            </a:r>
          </a:p>
          <a:p>
            <a:endParaRPr lang="nb-NO" sz="1000" dirty="0">
              <a:solidFill>
                <a:schemeClr val="tx1"/>
              </a:solidFill>
            </a:endParaRPr>
          </a:p>
          <a:p>
            <a:r>
              <a:rPr lang="nb-NO" sz="1000" dirty="0">
                <a:solidFill>
                  <a:schemeClr val="tx1"/>
                </a:solidFill>
              </a:rPr>
              <a:t>Det er full åpenhet rundt alle resultater, data, metodikk og spørreskjemaer, og alle data er tilgjengelige på </a:t>
            </a:r>
            <a:r>
              <a:rPr lang="nb-NO" sz="1000" u="sng" dirty="0">
                <a:solidFill>
                  <a:schemeClr val="tx1"/>
                </a:solidFill>
                <a:hlinkClick r:id="rId3"/>
              </a:rPr>
              <a:t>www.difi.no</a:t>
            </a:r>
            <a:r>
              <a:rPr lang="nb-NO" sz="1000" dirty="0">
                <a:solidFill>
                  <a:schemeClr val="tx1"/>
                </a:solidFill>
              </a:rPr>
              <a:t> (se innbyggerundersøkelsen). </a:t>
            </a:r>
          </a:p>
          <a:p>
            <a:endParaRPr lang="nb-NO" sz="1000" dirty="0">
              <a:solidFill>
                <a:schemeClr val="tx1"/>
              </a:solidFill>
            </a:endParaRPr>
          </a:p>
          <a:p>
            <a:r>
              <a:rPr lang="nb-NO" sz="1000" dirty="0">
                <a:solidFill>
                  <a:schemeClr val="tx1"/>
                </a:solidFill>
              </a:rPr>
              <a:t>Undersøkelsen i </a:t>
            </a:r>
            <a:r>
              <a:rPr lang="nb-NO" sz="1000" dirty="0" smtClean="0">
                <a:solidFill>
                  <a:schemeClr val="tx1"/>
                </a:solidFill>
              </a:rPr>
              <a:t>2014-15 </a:t>
            </a:r>
            <a:r>
              <a:rPr lang="nb-NO" sz="1000" dirty="0">
                <a:solidFill>
                  <a:schemeClr val="tx1"/>
                </a:solidFill>
              </a:rPr>
              <a:t>er gjennomført av </a:t>
            </a:r>
            <a:r>
              <a:rPr lang="nb-NO" sz="1000" dirty="0" smtClean="0">
                <a:solidFill>
                  <a:schemeClr val="tx1"/>
                </a:solidFill>
              </a:rPr>
              <a:t>Epinion </a:t>
            </a:r>
            <a:r>
              <a:rPr lang="nb-NO" sz="1000" dirty="0">
                <a:solidFill>
                  <a:schemeClr val="tx1"/>
                </a:solidFill>
              </a:rPr>
              <a:t>på oppdrag for </a:t>
            </a:r>
            <a:r>
              <a:rPr lang="nb-NO" sz="1000" dirty="0" err="1" smtClean="0">
                <a:solidFill>
                  <a:schemeClr val="tx1"/>
                </a:solidFill>
              </a:rPr>
              <a:t>Difi</a:t>
            </a:r>
            <a:r>
              <a:rPr lang="nb-NO" sz="1000" dirty="0" smtClean="0">
                <a:solidFill>
                  <a:schemeClr val="tx1"/>
                </a:solidFill>
              </a:rPr>
              <a:t>.</a:t>
            </a:r>
            <a:endParaRPr lang="nb-NO" sz="1000" dirty="0">
              <a:solidFill>
                <a:schemeClr val="tx1"/>
              </a:solidFill>
            </a:endParaRPr>
          </a:p>
          <a:p>
            <a:endParaRPr lang="nb-NO" sz="1000" dirty="0">
              <a:solidFill>
                <a:schemeClr val="tx1"/>
              </a:solidFill>
            </a:endParaRPr>
          </a:p>
          <a:p>
            <a:r>
              <a:rPr lang="nb-NO" sz="1000" dirty="0">
                <a:solidFill>
                  <a:schemeClr val="tx1"/>
                </a:solidFill>
              </a:rPr>
              <a:t>Undersøkelsens målgruppe er den norske befolkningen fra 18 år eller eldre. 30 000 tilfeldig utvalgte nordmenn fikk tilsendt spørreskjema. Datainnsamlingen er gjennomført med postalt spørreskjema med mulighet for å svare elektronisk på internett (innlogging med brukernavn og passord). Feltarbeidet er gjennomført i perioden september </a:t>
            </a:r>
            <a:r>
              <a:rPr lang="nb-NO" sz="1000" dirty="0" smtClean="0">
                <a:solidFill>
                  <a:schemeClr val="tx1"/>
                </a:solidFill>
              </a:rPr>
              <a:t>2014 </a:t>
            </a:r>
            <a:r>
              <a:rPr lang="nb-NO" sz="1000" dirty="0">
                <a:solidFill>
                  <a:schemeClr val="tx1"/>
                </a:solidFill>
              </a:rPr>
              <a:t>– februar </a:t>
            </a:r>
            <a:r>
              <a:rPr lang="nb-NO" sz="1000" dirty="0" smtClean="0">
                <a:solidFill>
                  <a:schemeClr val="tx1"/>
                </a:solidFill>
              </a:rPr>
              <a:t>2015. </a:t>
            </a:r>
            <a:r>
              <a:rPr lang="nb-NO" sz="1000" dirty="0">
                <a:solidFill>
                  <a:schemeClr val="tx1"/>
                </a:solidFill>
              </a:rPr>
              <a:t>Utvalget for undersøkelsen (adresselistene) er hentet fra folkeregisteret</a:t>
            </a:r>
            <a:r>
              <a:rPr lang="nb-NO" sz="1000" dirty="0" smtClean="0">
                <a:solidFill>
                  <a:schemeClr val="tx1"/>
                </a:solidFill>
              </a:rPr>
              <a:t>.</a:t>
            </a:r>
            <a:endParaRPr lang="nb-NO" sz="1000" dirty="0">
              <a:solidFill>
                <a:schemeClr val="tx1"/>
              </a:solidFill>
            </a:endParaRPr>
          </a:p>
          <a:p>
            <a:endParaRPr lang="nb-NO" sz="1000" dirty="0">
              <a:solidFill>
                <a:schemeClr val="tx1"/>
              </a:solidFill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nb-NO" sz="1000" dirty="0">
                <a:solidFill>
                  <a:schemeClr val="tx1"/>
                </a:solidFill>
              </a:rPr>
              <a:t>Grafikken i denne rapporten viser resultatene både i skår og prosentvis fordeling av svarene på svarskalaen. Skår er gjennomsnittet av alle svarene på skalaen (-3, -2, -1, 0, +1, +2, +3) omregnet til en skår fra 0-100 der 0 tilsvarer -3 og 100 tilsvarer +3.</a:t>
            </a:r>
          </a:p>
          <a:p>
            <a:endParaRPr lang="nb-NO" sz="1000" dirty="0">
              <a:solidFill>
                <a:schemeClr val="tx1"/>
              </a:solidFill>
            </a:endParaRPr>
          </a:p>
          <a:p>
            <a:r>
              <a:rPr lang="nb-NO" sz="1000" dirty="0">
                <a:solidFill>
                  <a:schemeClr val="tx1"/>
                </a:solidFill>
              </a:rPr>
              <a:t>Aktuell målgruppe for denne rapporten</a:t>
            </a:r>
            <a:r>
              <a:rPr lang="nb-NO" sz="1000" dirty="0" smtClean="0">
                <a:solidFill>
                  <a:schemeClr val="tx1"/>
                </a:solidFill>
              </a:rPr>
              <a:t>: Innbyggere som har oppgitt at de har benyttet denne offentlige tjenesten i innbyggerdelen.</a:t>
            </a:r>
            <a:endParaRPr lang="nb-NO" sz="1000" dirty="0">
              <a:solidFill>
                <a:schemeClr val="tx1"/>
              </a:solidFill>
            </a:endParaRPr>
          </a:p>
          <a:p>
            <a:endParaRPr lang="nb-NO" sz="1000" dirty="0">
              <a:solidFill>
                <a:schemeClr val="tx1"/>
              </a:solidFill>
            </a:endParaRPr>
          </a:p>
          <a:p>
            <a:r>
              <a:rPr lang="nb-NO" sz="1000" dirty="0">
                <a:solidFill>
                  <a:schemeClr val="tx1"/>
                </a:solidFill>
              </a:rPr>
              <a:t>Antall gjennomførte intervju med </a:t>
            </a:r>
            <a:r>
              <a:rPr lang="nb-NO" sz="1000" dirty="0" smtClean="0">
                <a:solidFill>
                  <a:schemeClr val="tx1"/>
                </a:solidFill>
              </a:rPr>
              <a:t>Den norske kirke: 1334</a:t>
            </a:r>
            <a:endParaRPr lang="nb-NO" sz="1000" dirty="0">
              <a:solidFill>
                <a:schemeClr val="tx1"/>
              </a:solidFill>
            </a:endParaRPr>
          </a:p>
          <a:p>
            <a:endParaRPr lang="nb-NO" sz="1000" dirty="0">
              <a:solidFill>
                <a:schemeClr val="tx1"/>
              </a:solidFill>
            </a:endParaRPr>
          </a:p>
          <a:p>
            <a:r>
              <a:rPr lang="nb-NO" sz="1000" dirty="0">
                <a:solidFill>
                  <a:schemeClr val="tx1"/>
                </a:solidFill>
              </a:rPr>
              <a:t>Prosjektleder i </a:t>
            </a:r>
            <a:r>
              <a:rPr lang="nb-NO" sz="1000" dirty="0" err="1">
                <a:solidFill>
                  <a:schemeClr val="tx1"/>
                </a:solidFill>
              </a:rPr>
              <a:t>Difi</a:t>
            </a:r>
            <a:r>
              <a:rPr lang="nb-NO" sz="1000" dirty="0">
                <a:solidFill>
                  <a:schemeClr val="tx1"/>
                </a:solidFill>
              </a:rPr>
              <a:t>: John </a:t>
            </a:r>
            <a:r>
              <a:rPr lang="nb-NO" sz="1000" dirty="0" err="1">
                <a:solidFill>
                  <a:schemeClr val="tx1"/>
                </a:solidFill>
              </a:rPr>
              <a:t>Nonseid</a:t>
            </a:r>
            <a:endParaRPr lang="nb-NO" sz="1000" dirty="0">
              <a:solidFill>
                <a:schemeClr val="tx1"/>
              </a:solidFill>
            </a:endParaRPr>
          </a:p>
          <a:p>
            <a:r>
              <a:rPr lang="nb-NO" sz="1000" dirty="0">
                <a:solidFill>
                  <a:schemeClr val="tx1"/>
                </a:solidFill>
              </a:rPr>
              <a:t>E-post: </a:t>
            </a:r>
            <a:r>
              <a:rPr lang="nb-NO" sz="1000" dirty="0">
                <a:solidFill>
                  <a:schemeClr val="tx1"/>
                </a:solidFill>
                <a:hlinkClick r:id="rId4"/>
              </a:rPr>
              <a:t>john.nonseid@difi.no</a:t>
            </a:r>
            <a:r>
              <a:rPr lang="nb-NO" sz="1000" dirty="0">
                <a:solidFill>
                  <a:schemeClr val="tx1"/>
                </a:solidFill>
              </a:rPr>
              <a:t>.</a:t>
            </a:r>
          </a:p>
          <a:p>
            <a:endParaRPr lang="nb-NO" sz="1000" dirty="0">
              <a:solidFill>
                <a:schemeClr val="tx1"/>
              </a:solidFill>
            </a:endParaRPr>
          </a:p>
          <a:p>
            <a:r>
              <a:rPr lang="nb-NO" sz="1000" dirty="0">
                <a:solidFill>
                  <a:schemeClr val="tx1"/>
                </a:solidFill>
              </a:rPr>
              <a:t>Prosjektnummer i </a:t>
            </a:r>
            <a:r>
              <a:rPr lang="nb-NO" sz="1000" dirty="0" smtClean="0">
                <a:solidFill>
                  <a:schemeClr val="tx1"/>
                </a:solidFill>
              </a:rPr>
              <a:t>Epinion: 00893</a:t>
            </a:r>
            <a:endParaRPr lang="nb-NO" sz="1000" dirty="0">
              <a:solidFill>
                <a:schemeClr val="tx1"/>
              </a:solidFill>
            </a:endParaRPr>
          </a:p>
          <a:p>
            <a:r>
              <a:rPr lang="nb-NO" sz="1000" dirty="0">
                <a:solidFill>
                  <a:schemeClr val="tx1"/>
                </a:solidFill>
              </a:rPr>
              <a:t>Konsulent i </a:t>
            </a:r>
            <a:r>
              <a:rPr lang="nb-NO" sz="1000" dirty="0" smtClean="0">
                <a:solidFill>
                  <a:schemeClr val="tx1"/>
                </a:solidFill>
              </a:rPr>
              <a:t>Epinion: Christian Eg Sloth</a:t>
            </a:r>
            <a:endParaRPr lang="nb-NO" sz="1000" dirty="0">
              <a:solidFill>
                <a:schemeClr val="tx1"/>
              </a:solidFill>
            </a:endParaRPr>
          </a:p>
          <a:p>
            <a:r>
              <a:rPr lang="nb-NO" sz="1000" dirty="0">
                <a:solidFill>
                  <a:schemeClr val="tx1"/>
                </a:solidFill>
              </a:rPr>
              <a:t>E-post: </a:t>
            </a:r>
            <a:r>
              <a:rPr lang="nb-NO" sz="1000" dirty="0" smtClean="0">
                <a:solidFill>
                  <a:schemeClr val="tx1"/>
                </a:solidFill>
              </a:rPr>
              <a:t>christian.eg.sloth@epinion.no</a:t>
            </a:r>
            <a:endParaRPr lang="nb-NO" sz="1000" dirty="0">
              <a:solidFill>
                <a:schemeClr val="tx1"/>
              </a:solidFill>
            </a:endParaRPr>
          </a:p>
          <a:p>
            <a:endParaRPr lang="nb-NO" sz="1000" dirty="0">
              <a:solidFill>
                <a:schemeClr val="tx1"/>
              </a:solidFill>
            </a:endParaRPr>
          </a:p>
          <a:p>
            <a:endParaRPr lang="nb-NO" sz="1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1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92575037"/>
              </p:ext>
            </p:extLst>
          </p:nvPr>
        </p:nvGraphicFramePr>
        <p:xfrm>
          <a:off x="299546" y="549443"/>
          <a:ext cx="7183928" cy="487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/>
              <a:t>Figuren viser svarfordelingen i prosent.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1408" y="1"/>
            <a:ext cx="8569324" cy="761999"/>
          </a:xfrm>
        </p:spPr>
        <p:txBody>
          <a:bodyPr/>
          <a:lstStyle/>
          <a:p>
            <a:r>
              <a:rPr lang="en-US" sz="2000" dirty="0" err="1"/>
              <a:t>Bakgrunnsinformasjon</a:t>
            </a:r>
            <a:endParaRPr lang="en-AU" sz="2000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40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94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513627774"/>
              </p:ext>
            </p:extLst>
          </p:nvPr>
        </p:nvGraphicFramePr>
        <p:xfrm>
          <a:off x="299546" y="549443"/>
          <a:ext cx="7183928" cy="487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/>
              <a:t>Figuren viser svarfordelingen i prosent.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1408" y="1"/>
            <a:ext cx="8569324" cy="761999"/>
          </a:xfrm>
        </p:spPr>
        <p:txBody>
          <a:bodyPr/>
          <a:lstStyle/>
          <a:p>
            <a:r>
              <a:rPr lang="en-US" sz="2000" dirty="0" err="1"/>
              <a:t>Bakgrunnsinformasjon</a:t>
            </a:r>
            <a:endParaRPr lang="en-AU" sz="2000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41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79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41003429"/>
              </p:ext>
            </p:extLst>
          </p:nvPr>
        </p:nvGraphicFramePr>
        <p:xfrm>
          <a:off x="299546" y="549443"/>
          <a:ext cx="7183928" cy="487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/>
              <a:t>Figuren viser svarfordelingen i prosent.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1408" y="1"/>
            <a:ext cx="8569324" cy="761999"/>
          </a:xfrm>
        </p:spPr>
        <p:txBody>
          <a:bodyPr/>
          <a:lstStyle/>
          <a:p>
            <a:r>
              <a:rPr lang="en-US" sz="2000" dirty="0" err="1"/>
              <a:t>Bakgrunnsinformasjon</a:t>
            </a:r>
            <a:endParaRPr lang="en-AU" sz="2000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42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792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48008364"/>
              </p:ext>
            </p:extLst>
          </p:nvPr>
        </p:nvGraphicFramePr>
        <p:xfrm>
          <a:off x="299546" y="549443"/>
          <a:ext cx="7183928" cy="487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/>
              <a:t>Figuren viser svarfordelingen i prosent.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1408" y="1"/>
            <a:ext cx="8569324" cy="761999"/>
          </a:xfrm>
        </p:spPr>
        <p:txBody>
          <a:bodyPr/>
          <a:lstStyle/>
          <a:p>
            <a:r>
              <a:rPr lang="en-US" sz="2000" dirty="0" err="1"/>
              <a:t>Bakgrunnsinformasjon</a:t>
            </a:r>
            <a:endParaRPr lang="en-AU" sz="2000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43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758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33798273"/>
              </p:ext>
            </p:extLst>
          </p:nvPr>
        </p:nvGraphicFramePr>
        <p:xfrm>
          <a:off x="299546" y="549443"/>
          <a:ext cx="7183928" cy="487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/>
              <a:t>Figuren viser svarfordelingen i prosent.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1408" y="1"/>
            <a:ext cx="8569324" cy="761999"/>
          </a:xfrm>
        </p:spPr>
        <p:txBody>
          <a:bodyPr/>
          <a:lstStyle/>
          <a:p>
            <a:r>
              <a:rPr lang="en-US" sz="2000" dirty="0" err="1"/>
              <a:t>Bakgrunnsinformasjon</a:t>
            </a:r>
            <a:endParaRPr lang="en-AU" sz="2000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44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86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89796830"/>
              </p:ext>
            </p:extLst>
          </p:nvPr>
        </p:nvGraphicFramePr>
        <p:xfrm>
          <a:off x="299546" y="549443"/>
          <a:ext cx="7183928" cy="487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/>
              <a:t>Figuren viser svarfordelingen i prosent.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1408" y="1"/>
            <a:ext cx="8569324" cy="761999"/>
          </a:xfrm>
        </p:spPr>
        <p:txBody>
          <a:bodyPr/>
          <a:lstStyle/>
          <a:p>
            <a:r>
              <a:rPr lang="en-US" sz="2000" dirty="0" err="1"/>
              <a:t>Bakgrunnsinformasjon</a:t>
            </a:r>
            <a:endParaRPr lang="en-AU" sz="2000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45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13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01519405"/>
              </p:ext>
            </p:extLst>
          </p:nvPr>
        </p:nvGraphicFramePr>
        <p:xfrm>
          <a:off x="299546" y="549443"/>
          <a:ext cx="7183928" cy="487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/>
              <a:t>Figuren viser svarfordelingen i prosent.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1408" y="1"/>
            <a:ext cx="8569324" cy="761999"/>
          </a:xfrm>
        </p:spPr>
        <p:txBody>
          <a:bodyPr/>
          <a:lstStyle/>
          <a:p>
            <a:r>
              <a:rPr lang="en-US" sz="2000" dirty="0" err="1"/>
              <a:t>Bakgrunnsinformasjon</a:t>
            </a:r>
            <a:endParaRPr lang="en-AU" sz="2000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46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59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16476412"/>
              </p:ext>
            </p:extLst>
          </p:nvPr>
        </p:nvGraphicFramePr>
        <p:xfrm>
          <a:off x="299546" y="549443"/>
          <a:ext cx="7183928" cy="487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/>
              <a:t>Figuren viser svarfordelingen i prosent.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1408" y="1"/>
            <a:ext cx="8569324" cy="761999"/>
          </a:xfrm>
        </p:spPr>
        <p:txBody>
          <a:bodyPr/>
          <a:lstStyle/>
          <a:p>
            <a:r>
              <a:rPr lang="en-US" sz="2000" dirty="0" err="1"/>
              <a:t>Bakgrunnsinformasjon</a:t>
            </a:r>
            <a:endParaRPr lang="en-AU" sz="2000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47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26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25914567"/>
              </p:ext>
            </p:extLst>
          </p:nvPr>
        </p:nvGraphicFramePr>
        <p:xfrm>
          <a:off x="299546" y="549443"/>
          <a:ext cx="7183928" cy="487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/>
              <a:t>Figuren viser svarfordelingen i prosent.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1408" y="1"/>
            <a:ext cx="8569324" cy="761999"/>
          </a:xfrm>
        </p:spPr>
        <p:txBody>
          <a:bodyPr/>
          <a:lstStyle/>
          <a:p>
            <a:r>
              <a:rPr lang="en-US" sz="2000" dirty="0" err="1"/>
              <a:t>Bakgrunnsinformasjon</a:t>
            </a:r>
            <a:endParaRPr lang="en-AU" sz="2000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48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364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41150489"/>
              </p:ext>
            </p:extLst>
          </p:nvPr>
        </p:nvGraphicFramePr>
        <p:xfrm>
          <a:off x="299546" y="549443"/>
          <a:ext cx="7183928" cy="487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/>
              <a:t>Figuren viser svarfordelingen i prosent.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1408" y="1"/>
            <a:ext cx="8569324" cy="761999"/>
          </a:xfrm>
        </p:spPr>
        <p:txBody>
          <a:bodyPr/>
          <a:lstStyle/>
          <a:p>
            <a:r>
              <a:rPr lang="en-US" sz="2000" dirty="0" err="1"/>
              <a:t>Bakgrunnsinformasjon</a:t>
            </a:r>
            <a:endParaRPr lang="en-AU" sz="2000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49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800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1896" r="2955" b="1813"/>
          <a:stretch/>
        </p:blipFill>
        <p:spPr>
          <a:xfrm>
            <a:off x="119920" y="389744"/>
            <a:ext cx="8724277" cy="61459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4991" y="329784"/>
            <a:ext cx="3372787" cy="146679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300" b="0" dirty="0" err="1" smtClean="0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>
          <a:xfrm>
            <a:off x="285750" y="0"/>
            <a:ext cx="775368" cy="1274762"/>
          </a:xfrm>
        </p:spPr>
        <p:txBody>
          <a:bodyPr/>
          <a:lstStyle/>
          <a:p>
            <a:r>
              <a:rPr lang="nb-NO" dirty="0" smtClean="0">
                <a:solidFill>
                  <a:srgbClr val="57AC28"/>
                </a:solidFill>
              </a:rPr>
              <a:t>2</a:t>
            </a:r>
            <a:endParaRPr lang="nb-NO" dirty="0">
              <a:solidFill>
                <a:srgbClr val="57AC28"/>
              </a:solidFill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284399" y="1029776"/>
            <a:ext cx="8570675" cy="766800"/>
          </a:xfrm>
        </p:spPr>
        <p:txBody>
          <a:bodyPr/>
          <a:lstStyle/>
          <a:p>
            <a:r>
              <a:rPr lang="nb-NO" dirty="0" smtClean="0">
                <a:solidFill>
                  <a:srgbClr val="333333"/>
                </a:solidFill>
              </a:rPr>
              <a:t>Samlet tilfredshet</a:t>
            </a:r>
            <a:endParaRPr lang="nb-NO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785857476"/>
              </p:ext>
            </p:extLst>
          </p:nvPr>
        </p:nvGraphicFramePr>
        <p:xfrm>
          <a:off x="285750" y="571499"/>
          <a:ext cx="8572500" cy="487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/>
              <a:t>Figuren viser </a:t>
            </a:r>
            <a:r>
              <a:rPr lang="nb-NO" sz="1000" dirty="0" smtClean="0"/>
              <a:t>totalskåren for hele temaområdet og hvert enkelt spørsmål på </a:t>
            </a:r>
            <a:r>
              <a:rPr lang="nb-NO" sz="1000" dirty="0"/>
              <a:t>en skala fra 0 til 100. </a:t>
            </a:r>
            <a:r>
              <a:rPr lang="nb-NO" sz="1000" dirty="0" smtClean="0"/>
              <a:t>Anbefalt </a:t>
            </a:r>
            <a:r>
              <a:rPr lang="nb-NO" sz="1000" dirty="0"/>
              <a:t>tolkning av skår </a:t>
            </a:r>
            <a:endParaRPr lang="nb-NO" sz="1000" dirty="0" smtClean="0"/>
          </a:p>
          <a:p>
            <a:pPr>
              <a:spcBef>
                <a:spcPct val="0"/>
              </a:spcBef>
            </a:pPr>
            <a:r>
              <a:rPr lang="nb-NO" sz="1000" dirty="0" smtClean="0"/>
              <a:t>er: </a:t>
            </a:r>
            <a:r>
              <a:rPr lang="nb-NO" sz="1000" dirty="0"/>
              <a:t>0-50 nøytral eller </a:t>
            </a:r>
            <a:r>
              <a:rPr lang="nb-NO" sz="1000" dirty="0" smtClean="0"/>
              <a:t>dårlig, </a:t>
            </a:r>
            <a:r>
              <a:rPr lang="nb-NO" sz="1000" dirty="0"/>
              <a:t>51-70 delvis </a:t>
            </a:r>
            <a:r>
              <a:rPr lang="nb-NO" sz="1000" dirty="0" smtClean="0"/>
              <a:t>godt, </a:t>
            </a:r>
            <a:r>
              <a:rPr lang="nb-NO" sz="1000" dirty="0"/>
              <a:t>71-80 </a:t>
            </a:r>
            <a:r>
              <a:rPr lang="nb-NO" sz="1000" dirty="0" smtClean="0"/>
              <a:t>godt, </a:t>
            </a:r>
            <a:r>
              <a:rPr lang="nb-NO" sz="1000" dirty="0"/>
              <a:t>81-100 svært </a:t>
            </a:r>
            <a:r>
              <a:rPr lang="nb-NO" sz="1000" dirty="0" smtClean="0"/>
              <a:t>godt.</a:t>
            </a:r>
            <a:endParaRPr lang="nb-NO" sz="1000" dirty="0"/>
          </a:p>
          <a:p>
            <a:pPr>
              <a:spcBef>
                <a:spcPct val="0"/>
              </a:spcBef>
            </a:pPr>
            <a:endParaRPr lang="nb-NO" sz="1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1408" y="1"/>
            <a:ext cx="8569324" cy="1111169"/>
          </a:xfrm>
        </p:spPr>
        <p:txBody>
          <a:bodyPr/>
          <a:lstStyle/>
          <a:p>
            <a:r>
              <a:rPr lang="en-US" sz="2000" dirty="0" err="1"/>
              <a:t>Samlet</a:t>
            </a:r>
            <a:r>
              <a:rPr lang="en-US" sz="2000" dirty="0"/>
              <a:t> </a:t>
            </a:r>
            <a:r>
              <a:rPr lang="en-US" sz="2000" dirty="0" err="1"/>
              <a:t>tilfredshet</a:t>
            </a:r>
            <a:r>
              <a:rPr lang="en-US" sz="2000" dirty="0"/>
              <a:t> med Den </a:t>
            </a:r>
            <a:r>
              <a:rPr lang="en-US" sz="2000" dirty="0" err="1"/>
              <a:t>norske</a:t>
            </a:r>
            <a:r>
              <a:rPr lang="en-US" sz="2000" dirty="0"/>
              <a:t> </a:t>
            </a:r>
            <a:r>
              <a:rPr lang="en-US" sz="2000" dirty="0" err="1"/>
              <a:t>kirke</a:t>
            </a:r>
            <a:r>
              <a:rPr lang="en-US" sz="2000" dirty="0"/>
              <a:t> </a:t>
            </a:r>
            <a:endParaRPr lang="en-AU" sz="2000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372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86317478"/>
              </p:ext>
            </p:extLst>
          </p:nvPr>
        </p:nvGraphicFramePr>
        <p:xfrm>
          <a:off x="285750" y="571500"/>
          <a:ext cx="85725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 smtClean="0"/>
              <a:t>Figuren viser svarfordelingen i prosent for hvert spørsmål og gjennomsnittsskår på en skala fra 0-100.</a:t>
            </a:r>
            <a:endParaRPr lang="nb-NO" sz="1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9359" y="1"/>
            <a:ext cx="8569324" cy="761999"/>
          </a:xfrm>
        </p:spPr>
        <p:txBody>
          <a:bodyPr/>
          <a:lstStyle/>
          <a:p>
            <a:r>
              <a:rPr lang="en-AU" sz="2000" dirty="0" err="1"/>
              <a:t>Samlet</a:t>
            </a:r>
            <a:r>
              <a:rPr lang="en-AU" sz="2000" dirty="0"/>
              <a:t> </a:t>
            </a:r>
            <a:r>
              <a:rPr lang="en-AU" sz="2000" dirty="0" err="1"/>
              <a:t>tilfredshet</a:t>
            </a:r>
            <a:r>
              <a:rPr lang="en-AU" sz="2000" dirty="0"/>
              <a:t> med Den </a:t>
            </a:r>
            <a:r>
              <a:rPr lang="en-AU" sz="2000" dirty="0" err="1"/>
              <a:t>norske</a:t>
            </a:r>
            <a:r>
              <a:rPr lang="en-AU" sz="2000" dirty="0"/>
              <a:t> </a:t>
            </a:r>
            <a:r>
              <a:rPr lang="en-AU" sz="2000" dirty="0" err="1"/>
              <a:t>kirke</a:t>
            </a:r>
            <a:endParaRPr lang="en-AU" sz="2000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177924"/>
              </p:ext>
            </p:extLst>
          </p:nvPr>
        </p:nvGraphicFramePr>
        <p:xfrm>
          <a:off x="372141" y="1543580"/>
          <a:ext cx="3094960" cy="37098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4960"/>
              </a:tblGrid>
              <a:tr h="1077700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Tenk tilbake på de erfaringene du har med den kirken du eller den du er pårørende til har brukt mest. Alt i alt, hvor fornøyd eller misfornøyd er du med denne kirken?</a:t>
                      </a:r>
                    </a:p>
                  </a:txBody>
                  <a:tcPr marL="9525" marR="9525" marT="9525" marB="0" anchor="ctr"/>
                </a:tc>
              </a:tr>
              <a:tr h="1243584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 hvilken grad pleier denne kirken å innfri dine forventninger?</a:t>
                      </a:r>
                    </a:p>
                  </a:txBody>
                  <a:tcPr marL="9525" marR="9525" marT="9525" marB="0" anchor="ctr"/>
                </a:tc>
              </a:tr>
              <a:tr h="1388595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Tenk deg en ideell kirke. Hvor nær opp til dette idealet er den kirken du har erfaring med?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>
            <p:extLst/>
          </p:nvPr>
        </p:nvGraphicFramePr>
        <p:xfrm>
          <a:off x="7974426" y="1379261"/>
          <a:ext cx="350873" cy="3586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873"/>
              </a:tblGrid>
              <a:tr h="326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</a:tr>
              <a:tr h="326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</a:tr>
              <a:tr h="326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</a:tr>
              <a:tr h="326040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6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</a:tr>
              <a:tr h="326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</a:tr>
              <a:tr h="326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</a:tr>
              <a:tr h="326040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6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</a:tr>
              <a:tr h="326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</a:tr>
              <a:tr h="326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7841172" y="959472"/>
            <a:ext cx="648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0" dirty="0" smtClean="0">
                <a:latin typeface="+mn-lt"/>
              </a:rPr>
              <a:t>Skår 0-100</a:t>
            </a:r>
            <a:endParaRPr lang="nb-NO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60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74429260"/>
              </p:ext>
            </p:extLst>
          </p:nvPr>
        </p:nvGraphicFramePr>
        <p:xfrm>
          <a:off x="285750" y="571499"/>
          <a:ext cx="8572500" cy="487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/>
              <a:t>Figuren viser </a:t>
            </a:r>
            <a:r>
              <a:rPr lang="nb-NO" sz="1000" dirty="0" smtClean="0"/>
              <a:t>totalskåren for hele temaområdet og hvert enkelt spørsmål på </a:t>
            </a:r>
            <a:r>
              <a:rPr lang="nb-NO" sz="1000" dirty="0"/>
              <a:t>en skala fra 0 til 100. </a:t>
            </a:r>
            <a:r>
              <a:rPr lang="nb-NO" sz="1000" dirty="0" smtClean="0"/>
              <a:t>Anbefalt </a:t>
            </a:r>
            <a:r>
              <a:rPr lang="nb-NO" sz="1000" dirty="0"/>
              <a:t>tolkning av skår </a:t>
            </a:r>
            <a:endParaRPr lang="nb-NO" sz="1000" dirty="0" smtClean="0"/>
          </a:p>
          <a:p>
            <a:pPr>
              <a:spcBef>
                <a:spcPct val="0"/>
              </a:spcBef>
            </a:pPr>
            <a:r>
              <a:rPr lang="nb-NO" sz="1000" dirty="0" smtClean="0"/>
              <a:t>er: </a:t>
            </a:r>
            <a:r>
              <a:rPr lang="nb-NO" sz="1000" dirty="0"/>
              <a:t>0-50 nøytral eller </a:t>
            </a:r>
            <a:r>
              <a:rPr lang="nb-NO" sz="1000" dirty="0" smtClean="0"/>
              <a:t>dårlig, </a:t>
            </a:r>
            <a:r>
              <a:rPr lang="nb-NO" sz="1000" dirty="0"/>
              <a:t>51-70 delvis </a:t>
            </a:r>
            <a:r>
              <a:rPr lang="nb-NO" sz="1000" dirty="0" smtClean="0"/>
              <a:t>godt, </a:t>
            </a:r>
            <a:r>
              <a:rPr lang="nb-NO" sz="1000" dirty="0"/>
              <a:t>71-80 </a:t>
            </a:r>
            <a:r>
              <a:rPr lang="nb-NO" sz="1000" dirty="0" smtClean="0"/>
              <a:t>godt, </a:t>
            </a:r>
            <a:r>
              <a:rPr lang="nb-NO" sz="1000" dirty="0"/>
              <a:t>81-100 svært </a:t>
            </a:r>
            <a:r>
              <a:rPr lang="nb-NO" sz="1000" dirty="0" smtClean="0"/>
              <a:t>godt.</a:t>
            </a:r>
            <a:endParaRPr lang="nb-NO" sz="1000" dirty="0"/>
          </a:p>
          <a:p>
            <a:pPr>
              <a:spcBef>
                <a:spcPct val="0"/>
              </a:spcBef>
            </a:pPr>
            <a:endParaRPr lang="nb-NO" sz="1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1408" y="1"/>
            <a:ext cx="8569324" cy="1111169"/>
          </a:xfrm>
        </p:spPr>
        <p:txBody>
          <a:bodyPr/>
          <a:lstStyle/>
          <a:p>
            <a:r>
              <a:rPr lang="en-US" sz="2000" dirty="0" err="1"/>
              <a:t>Samlet</a:t>
            </a:r>
            <a:r>
              <a:rPr lang="en-US" sz="2000" dirty="0"/>
              <a:t> </a:t>
            </a:r>
            <a:r>
              <a:rPr lang="en-US" sz="2000" dirty="0" err="1"/>
              <a:t>tilfredshet</a:t>
            </a:r>
            <a:r>
              <a:rPr lang="en-US" sz="2000" dirty="0"/>
              <a:t> med Den </a:t>
            </a:r>
            <a:r>
              <a:rPr lang="en-US" sz="2000" dirty="0" err="1"/>
              <a:t>norske</a:t>
            </a:r>
            <a:r>
              <a:rPr lang="en-US" sz="2000" dirty="0"/>
              <a:t> </a:t>
            </a:r>
            <a:r>
              <a:rPr lang="en-US" sz="2000" dirty="0" err="1"/>
              <a:t>kirke</a:t>
            </a:r>
            <a:r>
              <a:rPr lang="en-US" sz="2000" dirty="0"/>
              <a:t> </a:t>
            </a:r>
            <a:endParaRPr lang="en-AU" sz="2000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424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35731233"/>
              </p:ext>
            </p:extLst>
          </p:nvPr>
        </p:nvGraphicFramePr>
        <p:xfrm>
          <a:off x="285750" y="571500"/>
          <a:ext cx="85725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7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299546" y="5449595"/>
            <a:ext cx="8563150" cy="377723"/>
          </a:xfrm>
        </p:spPr>
        <p:txBody>
          <a:bodyPr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b-NO" sz="1000" dirty="0" smtClean="0"/>
              <a:t>Figuren viser svarfordelingen i prosent for hvert spørsmål og gjennomsnittsskår på en skala fra 0-100.</a:t>
            </a:r>
            <a:endParaRPr lang="nb-NO" sz="1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9359" y="1"/>
            <a:ext cx="8569324" cy="761999"/>
          </a:xfrm>
        </p:spPr>
        <p:txBody>
          <a:bodyPr/>
          <a:lstStyle/>
          <a:p>
            <a:r>
              <a:rPr lang="en-AU" sz="2000" dirty="0" err="1"/>
              <a:t>Samlet</a:t>
            </a:r>
            <a:r>
              <a:rPr lang="en-AU" sz="2000" dirty="0"/>
              <a:t> </a:t>
            </a:r>
            <a:r>
              <a:rPr lang="en-AU" sz="2000" dirty="0" err="1"/>
              <a:t>tilfredshet</a:t>
            </a:r>
            <a:r>
              <a:rPr lang="en-AU" sz="2000" dirty="0"/>
              <a:t> med Den </a:t>
            </a:r>
            <a:r>
              <a:rPr lang="en-AU" sz="2000" dirty="0" err="1"/>
              <a:t>norske</a:t>
            </a:r>
            <a:r>
              <a:rPr lang="en-AU" sz="2000" dirty="0"/>
              <a:t> </a:t>
            </a:r>
            <a:r>
              <a:rPr lang="en-AU" sz="2000" dirty="0" err="1"/>
              <a:t>kirke</a:t>
            </a:r>
            <a:endParaRPr lang="en-AU" sz="2000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367013"/>
              </p:ext>
            </p:extLst>
          </p:nvPr>
        </p:nvGraphicFramePr>
        <p:xfrm>
          <a:off x="372141" y="1328760"/>
          <a:ext cx="3053811" cy="36867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3811"/>
              </a:tblGrid>
              <a:tr h="864240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På hvilken måte vil du omtale denne kirken?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72985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Hvor stor eller liten tillit har du til denne kirken?</a:t>
                      </a:r>
                    </a:p>
                  </a:txBody>
                  <a:tcPr marL="9525" marR="9525" marT="9525" marB="0" anchor="ctr"/>
                </a:tc>
              </a:tr>
              <a:tr h="974781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Hvor sterk tilhørighet føler du til denne kirken?</a:t>
                      </a:r>
                    </a:p>
                  </a:txBody>
                  <a:tcPr marL="9525" marR="9525" marT="9525" marB="0" anchor="ctr"/>
                </a:tc>
              </a:tr>
              <a:tr h="974781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Hvor sterk tilhørighet føler du til Den norske kirke som kirkesamfunn?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66013"/>
              </p:ext>
            </p:extLst>
          </p:nvPr>
        </p:nvGraphicFramePr>
        <p:xfrm>
          <a:off x="7974426" y="1379261"/>
          <a:ext cx="350873" cy="3570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873"/>
              </a:tblGrid>
              <a:tr h="238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</a:tr>
              <a:tr h="238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</a:tr>
              <a:tr h="238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</a:tr>
              <a:tr h="238046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</a:tr>
              <a:tr h="238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</a:tr>
              <a:tr h="238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38046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</a:tr>
              <a:tr h="238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</a:tr>
              <a:tr h="238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38046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</a:tr>
              <a:tr h="238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</a:tr>
              <a:tr h="238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9</a:t>
            </a:fld>
            <a:endParaRPr lang="en-AU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7841172" y="959472"/>
            <a:ext cx="648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0" dirty="0" smtClean="0">
                <a:latin typeface="+mn-lt"/>
              </a:rPr>
              <a:t>Skår 0-100</a:t>
            </a:r>
            <a:endParaRPr lang="nb-NO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60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CKSLIDES" val="4001"/>
  <p:tag name="DESIGN" val="GREYBO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LOG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GREYBOX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LOG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LOG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LOGO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COV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INDEX"/>
  <p:tag name="INDEX" val=" 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LOG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LOG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heme/theme1.xml><?xml version="1.0" encoding="utf-8"?>
<a:theme xmlns:a="http://schemas.openxmlformats.org/drawingml/2006/main" name="TNS_4x3_Screen_Template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b="0" dirty="0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hapter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andard with Grey Box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id Layout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lank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B548401F976414BAD4A5F3131298977" ma:contentTypeVersion="0" ma:contentTypeDescription="Opprett et nytt dokument." ma:contentTypeScope="" ma:versionID="a4e86b933f695d619211ce7d856315a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eb6cd67344829d3a956a36ab89737e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9E182E-C3AE-4F91-B212-C28E593C137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F4C4F4C-5152-4224-9F85-17AA4593FD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CE07AD-2C9B-4C48-8964-DFF46F8E20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8402</TotalTime>
  <Words>2753</Words>
  <Application>Microsoft Office PowerPoint</Application>
  <PresentationFormat>Skjermfremvisning (4:3)</PresentationFormat>
  <Paragraphs>506</Paragraphs>
  <Slides>49</Slides>
  <Notes>49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49</vt:i4>
      </vt:variant>
    </vt:vector>
  </HeadingPairs>
  <TitlesOfParts>
    <vt:vector size="59" baseType="lpstr">
      <vt:lpstr>Arial</vt:lpstr>
      <vt:lpstr>Calibri</vt:lpstr>
      <vt:lpstr>Verdana</vt:lpstr>
      <vt:lpstr>Wingdings</vt:lpstr>
      <vt:lpstr>TNS_4x3_Screen_Template</vt:lpstr>
      <vt:lpstr>Chapter</vt:lpstr>
      <vt:lpstr>Standard</vt:lpstr>
      <vt:lpstr>Standard with Grey Box</vt:lpstr>
      <vt:lpstr>Grid Layout</vt:lpstr>
      <vt:lpstr>Blank</vt:lpstr>
      <vt:lpstr>Den norske kirke  Innbyggerundersøkelsen 2014/15 Brukerdelen Grafikkrapport</vt:lpstr>
      <vt:lpstr>Innhold</vt:lpstr>
      <vt:lpstr>Om undersøkelsen</vt:lpstr>
      <vt:lpstr>Om undersøkelsen</vt:lpstr>
      <vt:lpstr>Samlet tilfredshet</vt:lpstr>
      <vt:lpstr>Samlet tilfredshet med Den norske kirke </vt:lpstr>
      <vt:lpstr>Samlet tilfredshet med Den norske kirke</vt:lpstr>
      <vt:lpstr>Samlet tilfredshet med Den norske kirke </vt:lpstr>
      <vt:lpstr>Samlet tilfredshet med Den norske kirke</vt:lpstr>
      <vt:lpstr>Tilfredshet med Den norske kirke - detaljert etter temaområde</vt:lpstr>
      <vt:lpstr>Tilgjengelighet </vt:lpstr>
      <vt:lpstr>Tilgjengelighet</vt:lpstr>
      <vt:lpstr>Materielle forhold </vt:lpstr>
      <vt:lpstr>Materielle forhold</vt:lpstr>
      <vt:lpstr>Tilpasning til brukeren </vt:lpstr>
      <vt:lpstr>Tilpasning til brukeren</vt:lpstr>
      <vt:lpstr>Tilbudet </vt:lpstr>
      <vt:lpstr>Tilbudet</vt:lpstr>
      <vt:lpstr>Digitale tjenester </vt:lpstr>
      <vt:lpstr>Digitale tjenester</vt:lpstr>
      <vt:lpstr>Finne informasjon </vt:lpstr>
      <vt:lpstr>Finne informasjon</vt:lpstr>
      <vt:lpstr>Kontakt </vt:lpstr>
      <vt:lpstr>Kontakt</vt:lpstr>
      <vt:lpstr>Forstå informasjon </vt:lpstr>
      <vt:lpstr>Forstå informasjon</vt:lpstr>
      <vt:lpstr>Utføre oppgaver </vt:lpstr>
      <vt:lpstr>Utføre oppgaver</vt:lpstr>
      <vt:lpstr>De ansattes service </vt:lpstr>
      <vt:lpstr>De ansattes service</vt:lpstr>
      <vt:lpstr>De ansattes evne til å løse oppgavene </vt:lpstr>
      <vt:lpstr>De ansattes evne til å løse oppgavene</vt:lpstr>
      <vt:lpstr>De ansattes evne til å gi viktig informasjon </vt:lpstr>
      <vt:lpstr>De ansattes evne til å gi viktig informasjon</vt:lpstr>
      <vt:lpstr>Klagebehandling</vt:lpstr>
      <vt:lpstr>Klagebehandling</vt:lpstr>
      <vt:lpstr>Klagebehandling </vt:lpstr>
      <vt:lpstr>Klagebehandling</vt:lpstr>
      <vt:lpstr>Bakgrunnsinformasjon</vt:lpstr>
      <vt:lpstr>Bakgrunnsinformasjon</vt:lpstr>
      <vt:lpstr>Bakgrunnsinformasjon</vt:lpstr>
      <vt:lpstr>Bakgrunnsinformasjon</vt:lpstr>
      <vt:lpstr>Bakgrunnsinformasjon</vt:lpstr>
      <vt:lpstr>Bakgrunnsinformasjon</vt:lpstr>
      <vt:lpstr>Bakgrunnsinformasjon</vt:lpstr>
      <vt:lpstr>Bakgrunnsinformasjon</vt:lpstr>
      <vt:lpstr>Bakgrunnsinformasjon</vt:lpstr>
      <vt:lpstr>Bakgrunnsinformasjon</vt:lpstr>
      <vt:lpstr>Bakgrunnsinformasjon</vt:lpstr>
    </vt:vector>
  </TitlesOfParts>
  <Company>TNS Gallup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Innbyggerundersøkelsen 2013 Innbyggerdel</dc:title>
  <dc:subject>Grafikkrapport &lt;filter/nedbrytning&gt;</dc:subject>
  <dc:creator>Bendiksen, Petter (TSOSO)</dc:creator>
  <dc:description>22.3.2013</dc:description>
  <cp:lastModifiedBy>Gunnar Westermoen</cp:lastModifiedBy>
  <cp:revision>756</cp:revision>
  <dcterms:created xsi:type="dcterms:W3CDTF">2013-01-25T09:55:25Z</dcterms:created>
  <dcterms:modified xsi:type="dcterms:W3CDTF">2015-06-09T08:39:29Z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0x0101008B548401F976414BAD4A5F3131298977</vt:lpwstr>
  </property>
</Properties>
</file>