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Lst>
  <p:notesMasterIdLst>
    <p:notesMasterId r:id="rId27"/>
  </p:notesMasterIdLst>
  <p:handoutMasterIdLst>
    <p:handoutMasterId r:id="rId28"/>
  </p:handoutMasterIdLst>
  <p:sldIdLst>
    <p:sldId id="257" r:id="rId2"/>
    <p:sldId id="286" r:id="rId3"/>
    <p:sldId id="327" r:id="rId4"/>
    <p:sldId id="261" r:id="rId5"/>
    <p:sldId id="334" r:id="rId6"/>
    <p:sldId id="262" r:id="rId7"/>
    <p:sldId id="328" r:id="rId8"/>
    <p:sldId id="265" r:id="rId9"/>
    <p:sldId id="263" r:id="rId10"/>
    <p:sldId id="260" r:id="rId11"/>
    <p:sldId id="290" r:id="rId12"/>
    <p:sldId id="351" r:id="rId13"/>
    <p:sldId id="356" r:id="rId14"/>
    <p:sldId id="353" r:id="rId15"/>
    <p:sldId id="329" r:id="rId16"/>
    <p:sldId id="330" r:id="rId17"/>
    <p:sldId id="331" r:id="rId18"/>
    <p:sldId id="344" r:id="rId19"/>
    <p:sldId id="350" r:id="rId20"/>
    <p:sldId id="349" r:id="rId21"/>
    <p:sldId id="342" r:id="rId22"/>
    <p:sldId id="341" r:id="rId23"/>
    <p:sldId id="346" r:id="rId24"/>
    <p:sldId id="332" r:id="rId25"/>
    <p:sldId id="322" r:id="rId26"/>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ne-Ingolf Norwich" initials="AN" lastIdx="1" clrIdx="0">
    <p:extLst>
      <p:ext uri="{19B8F6BF-5375-455C-9EA6-DF929625EA0E}">
        <p15:presenceInfo xmlns:p15="http://schemas.microsoft.com/office/powerpoint/2012/main" userId="S-1-5-21-2947404363-4086475454-3685335228-7106" providerId="AD"/>
      </p:ext>
    </p:extLst>
  </p:cmAuthor>
  <p:cmAuthor id="2" name="Kjell Inge Nordgård" initials="KIN" lastIdx="1" clrIdx="1">
    <p:extLst>
      <p:ext uri="{19B8F6BF-5375-455C-9EA6-DF929625EA0E}">
        <p15:presenceInfo xmlns:p15="http://schemas.microsoft.com/office/powerpoint/2012/main" userId="S-1-5-21-2947404363-4086475454-3685335228-57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23F84"/>
    <a:srgbClr val="86CAC0"/>
    <a:srgbClr val="D0E7F8"/>
    <a:srgbClr val="EAE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0844" autoAdjust="0"/>
  </p:normalViewPr>
  <p:slideViewPr>
    <p:cSldViewPr snapToGrid="0" showGuides="1">
      <p:cViewPr varScale="1">
        <p:scale>
          <a:sx n="131" d="100"/>
          <a:sy n="131" d="100"/>
        </p:scale>
        <p:origin x="906"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AB471B-FDF4-4439-8983-DB62E672F4A9}" type="doc">
      <dgm:prSet loTypeId="urn:microsoft.com/office/officeart/2005/8/layout/cycle3" loCatId="cycle" qsTypeId="urn:microsoft.com/office/officeart/2005/8/quickstyle/simple1" qsCatId="simple" csTypeId="urn:microsoft.com/office/officeart/2005/8/colors/accent5_2" csCatId="accent5" phldr="1"/>
      <dgm:spPr/>
      <dgm:t>
        <a:bodyPr/>
        <a:lstStyle/>
        <a:p>
          <a:endParaRPr lang="nb-NO"/>
        </a:p>
      </dgm:t>
    </dgm:pt>
    <dgm:pt modelId="{393EDB31-4C00-4CD8-8D15-34EA1397CEE3}">
      <dgm:prSet phldrT="[Tekst]" custT="1"/>
      <dgm:spPr/>
      <dgm:t>
        <a:bodyPr/>
        <a:lstStyle/>
        <a:p>
          <a:r>
            <a:rPr lang="nb-NO" sz="1000" b="1" dirty="0" smtClean="0"/>
            <a:t>15. Februar: </a:t>
          </a:r>
        </a:p>
        <a:p>
          <a:r>
            <a:rPr lang="nb-NO" sz="1000" b="0" dirty="0" smtClean="0"/>
            <a:t>Regnskap avlegges.</a:t>
          </a:r>
        </a:p>
        <a:p>
          <a:r>
            <a:rPr lang="nb-NO" sz="1000" b="0" dirty="0" smtClean="0"/>
            <a:t>Midlertidig årsregnskap behandles i AU</a:t>
          </a:r>
          <a:endParaRPr lang="nb-NO" sz="1000" b="0" dirty="0"/>
        </a:p>
      </dgm:t>
    </dgm:pt>
    <dgm:pt modelId="{6DB592A0-B7FD-4656-A861-83E268C211C6}" type="parTrans" cxnId="{3128F462-AC40-4A10-A38A-26D2DEC84064}">
      <dgm:prSet/>
      <dgm:spPr/>
      <dgm:t>
        <a:bodyPr/>
        <a:lstStyle/>
        <a:p>
          <a:endParaRPr lang="nb-NO"/>
        </a:p>
      </dgm:t>
    </dgm:pt>
    <dgm:pt modelId="{A1BE8EF5-B678-4905-8AE0-524DFC7C99FA}" type="sibTrans" cxnId="{3128F462-AC40-4A10-A38A-26D2DEC84064}">
      <dgm:prSet/>
      <dgm:spPr/>
      <dgm:t>
        <a:bodyPr/>
        <a:lstStyle/>
        <a:p>
          <a:endParaRPr lang="nb-NO"/>
        </a:p>
      </dgm:t>
    </dgm:pt>
    <dgm:pt modelId="{553C7D3D-B8DA-4095-A578-AA18B66AC2D5}">
      <dgm:prSet phldrT="[Tekst]" custT="1"/>
      <dgm:spPr/>
      <dgm:t>
        <a:bodyPr/>
        <a:lstStyle/>
        <a:p>
          <a:pPr>
            <a:lnSpc>
              <a:spcPct val="90000"/>
            </a:lnSpc>
          </a:pPr>
          <a:r>
            <a:rPr lang="nb-NO" sz="1000" b="1" dirty="0" smtClean="0"/>
            <a:t>Mars/April:</a:t>
          </a:r>
          <a:r>
            <a:rPr lang="nb-NO" sz="1000" dirty="0" smtClean="0"/>
            <a:t/>
          </a:r>
          <a:br>
            <a:rPr lang="nb-NO" sz="1000" dirty="0" smtClean="0"/>
          </a:br>
          <a:r>
            <a:rPr lang="nb-NO" sz="1000" dirty="0" smtClean="0"/>
            <a:t>Budsjettsøknad neste år/ Økonomi / handlingsplan for kommende  4 år. </a:t>
          </a:r>
        </a:p>
        <a:p>
          <a:pPr>
            <a:lnSpc>
              <a:spcPct val="90000"/>
            </a:lnSpc>
          </a:pPr>
          <a:r>
            <a:rPr lang="nb-NO" sz="1000" dirty="0" smtClean="0"/>
            <a:t>Revidert Årsregnskap og årsrapport godkjennes</a:t>
          </a:r>
          <a:endParaRPr lang="nb-NO" sz="1000" dirty="0"/>
        </a:p>
      </dgm:t>
    </dgm:pt>
    <dgm:pt modelId="{91E3C1A1-BE48-48E2-ACEC-0DBC17B60737}" type="parTrans" cxnId="{8DDB0FC6-0FC3-402E-B71F-E394141550AC}">
      <dgm:prSet/>
      <dgm:spPr/>
      <dgm:t>
        <a:bodyPr/>
        <a:lstStyle/>
        <a:p>
          <a:endParaRPr lang="nb-NO"/>
        </a:p>
      </dgm:t>
    </dgm:pt>
    <dgm:pt modelId="{3D8AE65F-F5FA-4834-993E-212D6B00A448}" type="sibTrans" cxnId="{8DDB0FC6-0FC3-402E-B71F-E394141550AC}">
      <dgm:prSet/>
      <dgm:spPr/>
      <dgm:t>
        <a:bodyPr/>
        <a:lstStyle/>
        <a:p>
          <a:endParaRPr lang="nb-NO"/>
        </a:p>
      </dgm:t>
    </dgm:pt>
    <dgm:pt modelId="{40EA4A64-DBFA-46F0-8B53-D54018E3F087}">
      <dgm:prSet custT="1"/>
      <dgm:spPr/>
      <dgm:t>
        <a:bodyPr/>
        <a:lstStyle/>
        <a:p>
          <a:pPr>
            <a:lnSpc>
              <a:spcPct val="90000"/>
            </a:lnSpc>
          </a:pPr>
          <a:r>
            <a:rPr lang="nb-NO" sz="1000" b="0" dirty="0" smtClean="0"/>
            <a:t>September:                                 Regnskap 2. tertial og evt. revidert budsjett</a:t>
          </a:r>
          <a:endParaRPr lang="nb-NO" sz="1000" dirty="0"/>
        </a:p>
      </dgm:t>
    </dgm:pt>
    <dgm:pt modelId="{64E86658-0141-4D87-B205-604FC5BDA27C}" type="parTrans" cxnId="{AF00CACD-77EE-4641-AAD8-CE32CD4673EA}">
      <dgm:prSet/>
      <dgm:spPr/>
      <dgm:t>
        <a:bodyPr/>
        <a:lstStyle/>
        <a:p>
          <a:endParaRPr lang="nb-NO"/>
        </a:p>
      </dgm:t>
    </dgm:pt>
    <dgm:pt modelId="{810AA0FA-A72A-4C97-952F-C71ABB1B468A}" type="sibTrans" cxnId="{AF00CACD-77EE-4641-AAD8-CE32CD4673EA}">
      <dgm:prSet/>
      <dgm:spPr/>
      <dgm:t>
        <a:bodyPr/>
        <a:lstStyle/>
        <a:p>
          <a:endParaRPr lang="nb-NO"/>
        </a:p>
      </dgm:t>
    </dgm:pt>
    <dgm:pt modelId="{4DED39F1-413D-497C-AF55-718446B98097}">
      <dgm:prSet phldrT="[Tekst]" custT="1"/>
      <dgm:spPr/>
      <dgm:t>
        <a:bodyPr/>
        <a:lstStyle/>
        <a:p>
          <a:pPr>
            <a:lnSpc>
              <a:spcPct val="90000"/>
            </a:lnSpc>
          </a:pPr>
          <a:r>
            <a:rPr lang="nb-NO" sz="1000" b="1" dirty="0" smtClean="0"/>
            <a:t>Desember:</a:t>
          </a:r>
        </a:p>
        <a:p>
          <a:pPr>
            <a:lnSpc>
              <a:spcPct val="90000"/>
            </a:lnSpc>
          </a:pPr>
          <a:r>
            <a:rPr lang="nb-NO" sz="1000" dirty="0" smtClean="0"/>
            <a:t>Budsjett vedtas i kommunen</a:t>
          </a:r>
          <a:endParaRPr lang="nb-NO" sz="1000" dirty="0"/>
        </a:p>
      </dgm:t>
    </dgm:pt>
    <dgm:pt modelId="{823D5B47-2629-4FE4-AE0E-B35E6CC652D5}" type="parTrans" cxnId="{58A7DBE1-C8CA-4ECE-B2D3-9E63BA416DA4}">
      <dgm:prSet/>
      <dgm:spPr/>
      <dgm:t>
        <a:bodyPr/>
        <a:lstStyle/>
        <a:p>
          <a:endParaRPr lang="nb-NO"/>
        </a:p>
      </dgm:t>
    </dgm:pt>
    <dgm:pt modelId="{DEB6EF38-2FF3-4317-99BC-12F4C074E6F7}" type="sibTrans" cxnId="{58A7DBE1-C8CA-4ECE-B2D3-9E63BA416DA4}">
      <dgm:prSet/>
      <dgm:spPr/>
      <dgm:t>
        <a:bodyPr/>
        <a:lstStyle/>
        <a:p>
          <a:endParaRPr lang="nb-NO"/>
        </a:p>
      </dgm:t>
    </dgm:pt>
    <dgm:pt modelId="{C7F1F149-043B-4760-AB82-EAA738EDA825}">
      <dgm:prSet custT="1"/>
      <dgm:spPr/>
      <dgm:t>
        <a:bodyPr/>
        <a:lstStyle/>
        <a:p>
          <a:pPr>
            <a:lnSpc>
              <a:spcPct val="90000"/>
            </a:lnSpc>
          </a:pPr>
          <a:r>
            <a:rPr lang="nb-NO" sz="1000" b="1" dirty="0" smtClean="0"/>
            <a:t>Januar/februar: </a:t>
          </a:r>
        </a:p>
        <a:p>
          <a:pPr>
            <a:lnSpc>
              <a:spcPct val="90000"/>
            </a:lnSpc>
          </a:pPr>
          <a:r>
            <a:rPr lang="nb-NO" sz="1000" b="0" dirty="0" smtClean="0"/>
            <a:t>Årsbudsjett vedtas</a:t>
          </a:r>
          <a:endParaRPr lang="nb-NO" sz="1000" dirty="0"/>
        </a:p>
      </dgm:t>
    </dgm:pt>
    <dgm:pt modelId="{DDF34EC4-2D8B-4E08-A1E7-D7E2AED0527B}" type="parTrans" cxnId="{AB7AB79E-31CD-46A8-892A-EE4231DE9631}">
      <dgm:prSet/>
      <dgm:spPr/>
      <dgm:t>
        <a:bodyPr/>
        <a:lstStyle/>
        <a:p>
          <a:endParaRPr lang="nb-NO"/>
        </a:p>
      </dgm:t>
    </dgm:pt>
    <dgm:pt modelId="{166AB8A6-B9E1-473D-B4D8-5BF80DBF3F43}" type="sibTrans" cxnId="{AB7AB79E-31CD-46A8-892A-EE4231DE9631}">
      <dgm:prSet/>
      <dgm:spPr/>
      <dgm:t>
        <a:bodyPr/>
        <a:lstStyle/>
        <a:p>
          <a:endParaRPr lang="nb-NO"/>
        </a:p>
      </dgm:t>
    </dgm:pt>
    <dgm:pt modelId="{09907672-CDA6-4903-8DCF-201AF0EBD94E}" type="pres">
      <dgm:prSet presAssocID="{1AAB471B-FDF4-4439-8983-DB62E672F4A9}" presName="Name0" presStyleCnt="0">
        <dgm:presLayoutVars>
          <dgm:dir/>
          <dgm:resizeHandles val="exact"/>
        </dgm:presLayoutVars>
      </dgm:prSet>
      <dgm:spPr/>
      <dgm:t>
        <a:bodyPr/>
        <a:lstStyle/>
        <a:p>
          <a:endParaRPr lang="nb-NO"/>
        </a:p>
      </dgm:t>
    </dgm:pt>
    <dgm:pt modelId="{C8091B80-DB18-4959-9583-2F17890ECD6E}" type="pres">
      <dgm:prSet presAssocID="{1AAB471B-FDF4-4439-8983-DB62E672F4A9}" presName="cycle" presStyleCnt="0"/>
      <dgm:spPr/>
      <dgm:t>
        <a:bodyPr/>
        <a:lstStyle/>
        <a:p>
          <a:endParaRPr lang="nb-NO"/>
        </a:p>
      </dgm:t>
    </dgm:pt>
    <dgm:pt modelId="{260763CA-9481-47B0-9BB2-EB4E092C6F4F}" type="pres">
      <dgm:prSet presAssocID="{553C7D3D-B8DA-4095-A578-AA18B66AC2D5}" presName="nodeFirstNode" presStyleLbl="node1" presStyleIdx="0" presStyleCnt="5">
        <dgm:presLayoutVars>
          <dgm:bulletEnabled val="1"/>
        </dgm:presLayoutVars>
      </dgm:prSet>
      <dgm:spPr/>
      <dgm:t>
        <a:bodyPr/>
        <a:lstStyle/>
        <a:p>
          <a:endParaRPr lang="nb-NO"/>
        </a:p>
      </dgm:t>
    </dgm:pt>
    <dgm:pt modelId="{57D0C83C-B56F-4C35-A6FD-2CEA02B27561}" type="pres">
      <dgm:prSet presAssocID="{3D8AE65F-F5FA-4834-993E-212D6B00A448}" presName="sibTransFirstNode" presStyleLbl="bgShp" presStyleIdx="0" presStyleCnt="1"/>
      <dgm:spPr/>
      <dgm:t>
        <a:bodyPr/>
        <a:lstStyle/>
        <a:p>
          <a:endParaRPr lang="nb-NO"/>
        </a:p>
      </dgm:t>
    </dgm:pt>
    <dgm:pt modelId="{1418A7AF-143B-47CF-96F0-35EB9D9C6C03}" type="pres">
      <dgm:prSet presAssocID="{40EA4A64-DBFA-46F0-8B53-D54018E3F087}" presName="nodeFollowingNodes" presStyleLbl="node1" presStyleIdx="1" presStyleCnt="5">
        <dgm:presLayoutVars>
          <dgm:bulletEnabled val="1"/>
        </dgm:presLayoutVars>
      </dgm:prSet>
      <dgm:spPr/>
      <dgm:t>
        <a:bodyPr/>
        <a:lstStyle/>
        <a:p>
          <a:endParaRPr lang="nb-NO"/>
        </a:p>
      </dgm:t>
    </dgm:pt>
    <dgm:pt modelId="{4048823A-5986-4D2E-84D1-092A954E8A51}" type="pres">
      <dgm:prSet presAssocID="{4DED39F1-413D-497C-AF55-718446B98097}" presName="nodeFollowingNodes" presStyleLbl="node1" presStyleIdx="2" presStyleCnt="5">
        <dgm:presLayoutVars>
          <dgm:bulletEnabled val="1"/>
        </dgm:presLayoutVars>
      </dgm:prSet>
      <dgm:spPr/>
      <dgm:t>
        <a:bodyPr/>
        <a:lstStyle/>
        <a:p>
          <a:endParaRPr lang="nb-NO"/>
        </a:p>
      </dgm:t>
    </dgm:pt>
    <dgm:pt modelId="{063A795F-04B3-4027-9EFE-1F9F1C05B744}" type="pres">
      <dgm:prSet presAssocID="{C7F1F149-043B-4760-AB82-EAA738EDA825}" presName="nodeFollowingNodes" presStyleLbl="node1" presStyleIdx="3" presStyleCnt="5">
        <dgm:presLayoutVars>
          <dgm:bulletEnabled val="1"/>
        </dgm:presLayoutVars>
      </dgm:prSet>
      <dgm:spPr/>
      <dgm:t>
        <a:bodyPr/>
        <a:lstStyle/>
        <a:p>
          <a:endParaRPr lang="nb-NO"/>
        </a:p>
      </dgm:t>
    </dgm:pt>
    <dgm:pt modelId="{0869E29F-CD3B-435E-8DB0-B6E57EF75338}" type="pres">
      <dgm:prSet presAssocID="{393EDB31-4C00-4CD8-8D15-34EA1397CEE3}" presName="nodeFollowingNodes" presStyleLbl="node1" presStyleIdx="4" presStyleCnt="5">
        <dgm:presLayoutVars>
          <dgm:bulletEnabled val="1"/>
        </dgm:presLayoutVars>
      </dgm:prSet>
      <dgm:spPr/>
      <dgm:t>
        <a:bodyPr/>
        <a:lstStyle/>
        <a:p>
          <a:endParaRPr lang="nb-NO"/>
        </a:p>
      </dgm:t>
    </dgm:pt>
  </dgm:ptLst>
  <dgm:cxnLst>
    <dgm:cxn modelId="{50CFD94B-1C80-420B-B6A5-E6A7EF0AD699}" type="presOf" srcId="{1AAB471B-FDF4-4439-8983-DB62E672F4A9}" destId="{09907672-CDA6-4903-8DCF-201AF0EBD94E}" srcOrd="0" destOrd="0" presId="urn:microsoft.com/office/officeart/2005/8/layout/cycle3"/>
    <dgm:cxn modelId="{8DDB0FC6-0FC3-402E-B71F-E394141550AC}" srcId="{1AAB471B-FDF4-4439-8983-DB62E672F4A9}" destId="{553C7D3D-B8DA-4095-A578-AA18B66AC2D5}" srcOrd="0" destOrd="0" parTransId="{91E3C1A1-BE48-48E2-ACEC-0DBC17B60737}" sibTransId="{3D8AE65F-F5FA-4834-993E-212D6B00A448}"/>
    <dgm:cxn modelId="{58A7DBE1-C8CA-4ECE-B2D3-9E63BA416DA4}" srcId="{1AAB471B-FDF4-4439-8983-DB62E672F4A9}" destId="{4DED39F1-413D-497C-AF55-718446B98097}" srcOrd="2" destOrd="0" parTransId="{823D5B47-2629-4FE4-AE0E-B35E6CC652D5}" sibTransId="{DEB6EF38-2FF3-4317-99BC-12F4C074E6F7}"/>
    <dgm:cxn modelId="{D77FC3C9-390E-4406-AE76-E8DD20C5122E}" type="presOf" srcId="{393EDB31-4C00-4CD8-8D15-34EA1397CEE3}" destId="{0869E29F-CD3B-435E-8DB0-B6E57EF75338}" srcOrd="0" destOrd="0" presId="urn:microsoft.com/office/officeart/2005/8/layout/cycle3"/>
    <dgm:cxn modelId="{EB1BC170-3029-4A8F-B052-59E94CEA9307}" type="presOf" srcId="{3D8AE65F-F5FA-4834-993E-212D6B00A448}" destId="{57D0C83C-B56F-4C35-A6FD-2CEA02B27561}" srcOrd="0" destOrd="0" presId="urn:microsoft.com/office/officeart/2005/8/layout/cycle3"/>
    <dgm:cxn modelId="{3128F462-AC40-4A10-A38A-26D2DEC84064}" srcId="{1AAB471B-FDF4-4439-8983-DB62E672F4A9}" destId="{393EDB31-4C00-4CD8-8D15-34EA1397CEE3}" srcOrd="4" destOrd="0" parTransId="{6DB592A0-B7FD-4656-A861-83E268C211C6}" sibTransId="{A1BE8EF5-B678-4905-8AE0-524DFC7C99FA}"/>
    <dgm:cxn modelId="{B528A32E-5908-4398-8AA4-0D04A81A379B}" type="presOf" srcId="{40EA4A64-DBFA-46F0-8B53-D54018E3F087}" destId="{1418A7AF-143B-47CF-96F0-35EB9D9C6C03}" srcOrd="0" destOrd="0" presId="urn:microsoft.com/office/officeart/2005/8/layout/cycle3"/>
    <dgm:cxn modelId="{3CA21D02-38FB-4227-B02F-8990C11108C0}" type="presOf" srcId="{553C7D3D-B8DA-4095-A578-AA18B66AC2D5}" destId="{260763CA-9481-47B0-9BB2-EB4E092C6F4F}" srcOrd="0" destOrd="0" presId="urn:microsoft.com/office/officeart/2005/8/layout/cycle3"/>
    <dgm:cxn modelId="{681F78F4-10D8-45DE-A40C-A5859ACA10C6}" type="presOf" srcId="{4DED39F1-413D-497C-AF55-718446B98097}" destId="{4048823A-5986-4D2E-84D1-092A954E8A51}" srcOrd="0" destOrd="0" presId="urn:microsoft.com/office/officeart/2005/8/layout/cycle3"/>
    <dgm:cxn modelId="{D078682C-317E-46DF-BA35-993B392E9D42}" type="presOf" srcId="{C7F1F149-043B-4760-AB82-EAA738EDA825}" destId="{063A795F-04B3-4027-9EFE-1F9F1C05B744}" srcOrd="0" destOrd="0" presId="urn:microsoft.com/office/officeart/2005/8/layout/cycle3"/>
    <dgm:cxn modelId="{AB7AB79E-31CD-46A8-892A-EE4231DE9631}" srcId="{1AAB471B-FDF4-4439-8983-DB62E672F4A9}" destId="{C7F1F149-043B-4760-AB82-EAA738EDA825}" srcOrd="3" destOrd="0" parTransId="{DDF34EC4-2D8B-4E08-A1E7-D7E2AED0527B}" sibTransId="{166AB8A6-B9E1-473D-B4D8-5BF80DBF3F43}"/>
    <dgm:cxn modelId="{AF00CACD-77EE-4641-AAD8-CE32CD4673EA}" srcId="{1AAB471B-FDF4-4439-8983-DB62E672F4A9}" destId="{40EA4A64-DBFA-46F0-8B53-D54018E3F087}" srcOrd="1" destOrd="0" parTransId="{64E86658-0141-4D87-B205-604FC5BDA27C}" sibTransId="{810AA0FA-A72A-4C97-952F-C71ABB1B468A}"/>
    <dgm:cxn modelId="{17969FB4-CC46-46B7-8A26-2B6520D4BECF}" type="presParOf" srcId="{09907672-CDA6-4903-8DCF-201AF0EBD94E}" destId="{C8091B80-DB18-4959-9583-2F17890ECD6E}" srcOrd="0" destOrd="0" presId="urn:microsoft.com/office/officeart/2005/8/layout/cycle3"/>
    <dgm:cxn modelId="{F0697036-6B1D-4FDE-8FA8-59098DD7EB6C}" type="presParOf" srcId="{C8091B80-DB18-4959-9583-2F17890ECD6E}" destId="{260763CA-9481-47B0-9BB2-EB4E092C6F4F}" srcOrd="0" destOrd="0" presId="urn:microsoft.com/office/officeart/2005/8/layout/cycle3"/>
    <dgm:cxn modelId="{26397FA1-9454-47CD-82C6-5D22FFA4A5E5}" type="presParOf" srcId="{C8091B80-DB18-4959-9583-2F17890ECD6E}" destId="{57D0C83C-B56F-4C35-A6FD-2CEA02B27561}" srcOrd="1" destOrd="0" presId="urn:microsoft.com/office/officeart/2005/8/layout/cycle3"/>
    <dgm:cxn modelId="{DD674217-7947-4F4A-AFFA-B661133CCCB2}" type="presParOf" srcId="{C8091B80-DB18-4959-9583-2F17890ECD6E}" destId="{1418A7AF-143B-47CF-96F0-35EB9D9C6C03}" srcOrd="2" destOrd="0" presId="urn:microsoft.com/office/officeart/2005/8/layout/cycle3"/>
    <dgm:cxn modelId="{E0A6AB9F-449E-4B05-8ABF-0B9615EF3DD0}" type="presParOf" srcId="{C8091B80-DB18-4959-9583-2F17890ECD6E}" destId="{4048823A-5986-4D2E-84D1-092A954E8A51}" srcOrd="3" destOrd="0" presId="urn:microsoft.com/office/officeart/2005/8/layout/cycle3"/>
    <dgm:cxn modelId="{1E0D4A21-F437-4C4A-8EB5-F667386002EF}" type="presParOf" srcId="{C8091B80-DB18-4959-9583-2F17890ECD6E}" destId="{063A795F-04B3-4027-9EFE-1F9F1C05B744}" srcOrd="4" destOrd="0" presId="urn:microsoft.com/office/officeart/2005/8/layout/cycle3"/>
    <dgm:cxn modelId="{DFE2135B-DD1F-4417-9BCE-1C8B60BA9145}" type="presParOf" srcId="{C8091B80-DB18-4959-9583-2F17890ECD6E}" destId="{0869E29F-CD3B-435E-8DB0-B6E57EF75338}"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0C83C-B56F-4C35-A6FD-2CEA02B27561}">
      <dsp:nvSpPr>
        <dsp:cNvPr id="0" name=""/>
        <dsp:cNvSpPr/>
      </dsp:nvSpPr>
      <dsp:spPr>
        <a:xfrm>
          <a:off x="1794842" y="-27853"/>
          <a:ext cx="4639915" cy="4639915"/>
        </a:xfrm>
        <a:prstGeom prst="circularArrow">
          <a:avLst>
            <a:gd name="adj1" fmla="val 5544"/>
            <a:gd name="adj2" fmla="val 330680"/>
            <a:gd name="adj3" fmla="val 13770322"/>
            <a:gd name="adj4" fmla="val 17389375"/>
            <a:gd name="adj5" fmla="val 575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0763CA-9481-47B0-9BB2-EB4E092C6F4F}">
      <dsp:nvSpPr>
        <dsp:cNvPr id="0" name=""/>
        <dsp:cNvSpPr/>
      </dsp:nvSpPr>
      <dsp:spPr>
        <a:xfrm>
          <a:off x="3025824" y="1585"/>
          <a:ext cx="2177950" cy="108897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nb-NO" sz="1000" b="1" kern="1200" dirty="0" smtClean="0"/>
            <a:t>Mars/April:</a:t>
          </a:r>
          <a:r>
            <a:rPr lang="nb-NO" sz="1000" kern="1200" dirty="0" smtClean="0"/>
            <a:t/>
          </a:r>
          <a:br>
            <a:rPr lang="nb-NO" sz="1000" kern="1200" dirty="0" smtClean="0"/>
          </a:br>
          <a:r>
            <a:rPr lang="nb-NO" sz="1000" kern="1200" dirty="0" smtClean="0"/>
            <a:t>Budsjettsøknad neste år/ Økonomi / handlingsplan for kommende  4 år. </a:t>
          </a:r>
        </a:p>
        <a:p>
          <a:pPr lvl="0" algn="ctr" defTabSz="444500">
            <a:lnSpc>
              <a:spcPct val="90000"/>
            </a:lnSpc>
            <a:spcBef>
              <a:spcPct val="0"/>
            </a:spcBef>
            <a:spcAft>
              <a:spcPct val="35000"/>
            </a:spcAft>
          </a:pPr>
          <a:r>
            <a:rPr lang="nb-NO" sz="1000" kern="1200" dirty="0" smtClean="0"/>
            <a:t>Revidert Årsregnskap og årsrapport godkjennes</a:t>
          </a:r>
          <a:endParaRPr lang="nb-NO" sz="1000" kern="1200" dirty="0"/>
        </a:p>
      </dsp:txBody>
      <dsp:txXfrm>
        <a:off x="3078983" y="54744"/>
        <a:ext cx="2071632" cy="982657"/>
      </dsp:txXfrm>
    </dsp:sp>
    <dsp:sp modelId="{1418A7AF-143B-47CF-96F0-35EB9D9C6C03}">
      <dsp:nvSpPr>
        <dsp:cNvPr id="0" name=""/>
        <dsp:cNvSpPr/>
      </dsp:nvSpPr>
      <dsp:spPr>
        <a:xfrm>
          <a:off x="4907625" y="1368793"/>
          <a:ext cx="2177950" cy="108897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nb-NO" sz="1000" b="0" kern="1200" dirty="0" smtClean="0"/>
            <a:t>September:                                 Regnskap 2. tertial og evt. revidert budsjett</a:t>
          </a:r>
          <a:endParaRPr lang="nb-NO" sz="1000" kern="1200" dirty="0"/>
        </a:p>
      </dsp:txBody>
      <dsp:txXfrm>
        <a:off x="4960784" y="1421952"/>
        <a:ext cx="2071632" cy="982657"/>
      </dsp:txXfrm>
    </dsp:sp>
    <dsp:sp modelId="{4048823A-5986-4D2E-84D1-092A954E8A51}">
      <dsp:nvSpPr>
        <dsp:cNvPr id="0" name=""/>
        <dsp:cNvSpPr/>
      </dsp:nvSpPr>
      <dsp:spPr>
        <a:xfrm>
          <a:off x="4188841" y="3580982"/>
          <a:ext cx="2177950" cy="108897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nb-NO" sz="1000" b="1" kern="1200" dirty="0" smtClean="0"/>
            <a:t>Desember:</a:t>
          </a:r>
        </a:p>
        <a:p>
          <a:pPr lvl="0" algn="ctr" defTabSz="444500">
            <a:lnSpc>
              <a:spcPct val="90000"/>
            </a:lnSpc>
            <a:spcBef>
              <a:spcPct val="0"/>
            </a:spcBef>
            <a:spcAft>
              <a:spcPct val="35000"/>
            </a:spcAft>
          </a:pPr>
          <a:r>
            <a:rPr lang="nb-NO" sz="1000" kern="1200" dirty="0" smtClean="0"/>
            <a:t>Budsjett vedtas i kommunen</a:t>
          </a:r>
          <a:endParaRPr lang="nb-NO" sz="1000" kern="1200" dirty="0"/>
        </a:p>
      </dsp:txBody>
      <dsp:txXfrm>
        <a:off x="4242000" y="3634141"/>
        <a:ext cx="2071632" cy="982657"/>
      </dsp:txXfrm>
    </dsp:sp>
    <dsp:sp modelId="{063A795F-04B3-4027-9EFE-1F9F1C05B744}">
      <dsp:nvSpPr>
        <dsp:cNvPr id="0" name=""/>
        <dsp:cNvSpPr/>
      </dsp:nvSpPr>
      <dsp:spPr>
        <a:xfrm>
          <a:off x="1862807" y="3580982"/>
          <a:ext cx="2177950" cy="108897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nb-NO" sz="1000" b="1" kern="1200" dirty="0" smtClean="0"/>
            <a:t>Januar/februar: </a:t>
          </a:r>
        </a:p>
        <a:p>
          <a:pPr lvl="0" algn="ctr" defTabSz="444500">
            <a:lnSpc>
              <a:spcPct val="90000"/>
            </a:lnSpc>
            <a:spcBef>
              <a:spcPct val="0"/>
            </a:spcBef>
            <a:spcAft>
              <a:spcPct val="35000"/>
            </a:spcAft>
          </a:pPr>
          <a:r>
            <a:rPr lang="nb-NO" sz="1000" b="0" kern="1200" dirty="0" smtClean="0"/>
            <a:t>Årsbudsjett vedtas</a:t>
          </a:r>
          <a:endParaRPr lang="nb-NO" sz="1000" kern="1200" dirty="0"/>
        </a:p>
      </dsp:txBody>
      <dsp:txXfrm>
        <a:off x="1915966" y="3634141"/>
        <a:ext cx="2071632" cy="982657"/>
      </dsp:txXfrm>
    </dsp:sp>
    <dsp:sp modelId="{0869E29F-CD3B-435E-8DB0-B6E57EF75338}">
      <dsp:nvSpPr>
        <dsp:cNvPr id="0" name=""/>
        <dsp:cNvSpPr/>
      </dsp:nvSpPr>
      <dsp:spPr>
        <a:xfrm>
          <a:off x="1144024" y="1368793"/>
          <a:ext cx="2177950" cy="108897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nb-NO" sz="1000" b="1" kern="1200" dirty="0" smtClean="0"/>
            <a:t>15. Februar: </a:t>
          </a:r>
        </a:p>
        <a:p>
          <a:pPr lvl="0" algn="ctr" defTabSz="444500">
            <a:lnSpc>
              <a:spcPct val="90000"/>
            </a:lnSpc>
            <a:spcBef>
              <a:spcPct val="0"/>
            </a:spcBef>
            <a:spcAft>
              <a:spcPct val="35000"/>
            </a:spcAft>
          </a:pPr>
          <a:r>
            <a:rPr lang="nb-NO" sz="1000" b="0" kern="1200" dirty="0" smtClean="0"/>
            <a:t>Regnskap avlegges.</a:t>
          </a:r>
        </a:p>
        <a:p>
          <a:pPr lvl="0" algn="ctr" defTabSz="444500">
            <a:lnSpc>
              <a:spcPct val="90000"/>
            </a:lnSpc>
            <a:spcBef>
              <a:spcPct val="0"/>
            </a:spcBef>
            <a:spcAft>
              <a:spcPct val="35000"/>
            </a:spcAft>
          </a:pPr>
          <a:r>
            <a:rPr lang="nb-NO" sz="1000" b="0" kern="1200" dirty="0" smtClean="0"/>
            <a:t>Midlertidig årsregnskap behandles i AU</a:t>
          </a:r>
          <a:endParaRPr lang="nb-NO" sz="1000" b="0" kern="1200" dirty="0"/>
        </a:p>
      </dsp:txBody>
      <dsp:txXfrm>
        <a:off x="1197183" y="1421952"/>
        <a:ext cx="2071632" cy="98265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464F5D5-84A1-482A-BBCC-8F234216784A}" type="datetimeFigureOut">
              <a:rPr lang="nb-NO" smtClean="0"/>
              <a:t>16.01.2020</a:t>
            </a:fld>
            <a:endParaRPr lang="nb-NO"/>
          </a:p>
        </p:txBody>
      </p:sp>
      <p:sp>
        <p:nvSpPr>
          <p:cNvPr id="4" name="Plassholder for bunnteks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9C3D6B1-8790-48F4-9506-CF3BFF1A8579}" type="slidenum">
              <a:rPr lang="nb-NO" smtClean="0"/>
              <a:t>‹#›</a:t>
            </a:fld>
            <a:endParaRPr lang="nb-NO"/>
          </a:p>
        </p:txBody>
      </p:sp>
    </p:spTree>
    <p:extLst>
      <p:ext uri="{BB962C8B-B14F-4D97-AF65-F5344CB8AC3E}">
        <p14:creationId xmlns:p14="http://schemas.microsoft.com/office/powerpoint/2010/main" val="592446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A6384BF-D757-4C99-8824-4C6AC39B19CB}" type="datetimeFigureOut">
              <a:rPr lang="nb-NO" smtClean="0"/>
              <a:t>16.01.2020</a:t>
            </a:fld>
            <a:endParaRPr lang="nb-NO"/>
          </a:p>
        </p:txBody>
      </p:sp>
      <p:sp>
        <p:nvSpPr>
          <p:cNvPr id="4" name="Plassholder for lysbilde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2FCD603-B217-4939-8971-9A104B7E3354}" type="slidenum">
              <a:rPr lang="nb-NO" smtClean="0"/>
              <a:t>‹#›</a:t>
            </a:fld>
            <a:endParaRPr lang="nb-NO"/>
          </a:p>
        </p:txBody>
      </p:sp>
    </p:spTree>
    <p:extLst>
      <p:ext uri="{BB962C8B-B14F-4D97-AF65-F5344CB8AC3E}">
        <p14:creationId xmlns:p14="http://schemas.microsoft.com/office/powerpoint/2010/main" val="4112195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2FCD603-B217-4939-8971-9A104B7E3354}" type="slidenum">
              <a:rPr lang="nb-NO" smtClean="0"/>
              <a:t>1</a:t>
            </a:fld>
            <a:endParaRPr lang="nb-NO"/>
          </a:p>
        </p:txBody>
      </p:sp>
    </p:spTree>
    <p:extLst>
      <p:ext uri="{BB962C8B-B14F-4D97-AF65-F5344CB8AC3E}">
        <p14:creationId xmlns:p14="http://schemas.microsoft.com/office/powerpoint/2010/main" val="3458333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0000"/>
              </a:lnSpc>
            </a:pPr>
            <a:r>
              <a:rPr lang="nb-NO" dirty="0" smtClean="0"/>
              <a:t>En arbeidsgiverorganisasjon for kirkelige virksomheter som ble opprettet i 1990 etter anbefaling fra Kirkemøtet</a:t>
            </a:r>
          </a:p>
          <a:p>
            <a:endParaRPr lang="nb-NO" dirty="0" smtClean="0"/>
          </a:p>
          <a:p>
            <a:pPr>
              <a:lnSpc>
                <a:spcPct val="110000"/>
              </a:lnSpc>
            </a:pPr>
            <a:r>
              <a:rPr lang="nb-NO" dirty="0" smtClean="0"/>
              <a:t>Medlemsorganisasjon for alle kirkelig fellesråd. Intensjonsavtale med Kirkerådet/bispedømmerådene om fremtidig medlemskap (2017)</a:t>
            </a:r>
          </a:p>
          <a:p>
            <a:endParaRPr lang="nb-NO" dirty="0" smtClean="0"/>
          </a:p>
          <a:p>
            <a:r>
              <a:rPr lang="nb-NO" dirty="0" smtClean="0"/>
              <a:t>Framforhandler tariffavtaler for sine medlemmer</a:t>
            </a:r>
          </a:p>
          <a:p>
            <a:endParaRPr lang="nb-NO" dirty="0" smtClean="0"/>
          </a:p>
          <a:p>
            <a:pPr>
              <a:lnSpc>
                <a:spcPct val="120000"/>
              </a:lnSpc>
            </a:pPr>
            <a:r>
              <a:rPr lang="nb-NO" dirty="0" smtClean="0"/>
              <a:t>Bistår medlemmene med råd og veiledning innenfor et bredt spekter av oppgaver </a:t>
            </a:r>
          </a:p>
          <a:p>
            <a:endParaRPr lang="nb-NO" dirty="0"/>
          </a:p>
        </p:txBody>
      </p:sp>
      <p:sp>
        <p:nvSpPr>
          <p:cNvPr id="4" name="Plassholder for lysbildenummer 3"/>
          <p:cNvSpPr>
            <a:spLocks noGrp="1"/>
          </p:cNvSpPr>
          <p:nvPr>
            <p:ph type="sldNum" sz="quarter" idx="10"/>
          </p:nvPr>
        </p:nvSpPr>
        <p:spPr/>
        <p:txBody>
          <a:bodyPr/>
          <a:lstStyle/>
          <a:p>
            <a:fld id="{62FCD603-B217-4939-8971-9A104B7E3354}" type="slidenum">
              <a:rPr lang="nb-NO" smtClean="0"/>
              <a:t>2</a:t>
            </a:fld>
            <a:endParaRPr lang="nb-NO"/>
          </a:p>
        </p:txBody>
      </p:sp>
    </p:spTree>
    <p:extLst>
      <p:ext uri="{BB962C8B-B14F-4D97-AF65-F5344CB8AC3E}">
        <p14:creationId xmlns:p14="http://schemas.microsoft.com/office/powerpoint/2010/main" val="70806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Dette er vel lovteksten.</a:t>
            </a:r>
            <a:r>
              <a:rPr lang="nb-NO" baseline="0" dirty="0" smtClean="0"/>
              <a:t> P</a:t>
            </a:r>
            <a:r>
              <a:rPr lang="nb-NO" dirty="0" smtClean="0"/>
              <a:t>raksis dere vil møte hos oss er betydelig avvikende</a:t>
            </a:r>
            <a:r>
              <a:rPr lang="nb-NO" baseline="0" dirty="0" smtClean="0"/>
              <a:t> i forhold til dette, men innholdsmessig dekker også de årlige utredningene de behov som er beskrevet her. </a:t>
            </a:r>
            <a:endParaRPr lang="nb-NO" dirty="0"/>
          </a:p>
        </p:txBody>
      </p:sp>
      <p:sp>
        <p:nvSpPr>
          <p:cNvPr id="4" name="Plassholder for lysbildenummer 3"/>
          <p:cNvSpPr>
            <a:spLocks noGrp="1"/>
          </p:cNvSpPr>
          <p:nvPr>
            <p:ph type="sldNum" sz="quarter" idx="10"/>
          </p:nvPr>
        </p:nvSpPr>
        <p:spPr/>
        <p:txBody>
          <a:bodyPr/>
          <a:lstStyle/>
          <a:p>
            <a:fld id="{62FCD603-B217-4939-8971-9A104B7E3354}" type="slidenum">
              <a:rPr lang="nb-NO" smtClean="0"/>
              <a:t>9</a:t>
            </a:fld>
            <a:endParaRPr lang="nb-NO"/>
          </a:p>
        </p:txBody>
      </p:sp>
    </p:spTree>
    <p:extLst>
      <p:ext uri="{BB962C8B-B14F-4D97-AF65-F5344CB8AC3E}">
        <p14:creationId xmlns:p14="http://schemas.microsoft.com/office/powerpoint/2010/main" val="1920670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2FCD603-B217-4939-8971-9A104B7E3354}" type="slidenum">
              <a:rPr lang="nb-NO" smtClean="0"/>
              <a:t>11</a:t>
            </a:fld>
            <a:endParaRPr lang="nb-NO"/>
          </a:p>
        </p:txBody>
      </p:sp>
    </p:spTree>
    <p:extLst>
      <p:ext uri="{BB962C8B-B14F-4D97-AF65-F5344CB8AC3E}">
        <p14:creationId xmlns:p14="http://schemas.microsoft.com/office/powerpoint/2010/main" val="1528131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2FCD603-B217-4939-8971-9A104B7E3354}" type="slidenum">
              <a:rPr lang="nb-NO" smtClean="0"/>
              <a:t>16</a:t>
            </a:fld>
            <a:endParaRPr lang="nb-NO"/>
          </a:p>
        </p:txBody>
      </p:sp>
    </p:spTree>
    <p:extLst>
      <p:ext uri="{BB962C8B-B14F-4D97-AF65-F5344CB8AC3E}">
        <p14:creationId xmlns:p14="http://schemas.microsoft.com/office/powerpoint/2010/main" val="2507684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2FCD603-B217-4939-8971-9A104B7E3354}" type="slidenum">
              <a:rPr lang="nb-NO" smtClean="0"/>
              <a:t>25</a:t>
            </a:fld>
            <a:endParaRPr lang="nb-NO"/>
          </a:p>
        </p:txBody>
      </p:sp>
    </p:spTree>
    <p:extLst>
      <p:ext uri="{BB962C8B-B14F-4D97-AF65-F5344CB8AC3E}">
        <p14:creationId xmlns:p14="http://schemas.microsoft.com/office/powerpoint/2010/main" val="95703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143000" y="1122363"/>
            <a:ext cx="6858000" cy="2387600"/>
          </a:xfrm>
        </p:spPr>
        <p:txBody>
          <a:bodyPr anchor="b"/>
          <a:lstStyle>
            <a:lvl1pPr algn="ctr">
              <a:defRPr sz="4500"/>
            </a:lvl1pPr>
          </a:lstStyle>
          <a:p>
            <a:r>
              <a:rPr lang="nb-NO" smtClean="0"/>
              <a:t>Klikk for å redigere tittelstil</a:t>
            </a:r>
            <a:endParaRPr lang="nb-NO"/>
          </a:p>
        </p:txBody>
      </p:sp>
      <p:sp>
        <p:nvSpPr>
          <p:cNvPr id="3" name="Undertit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42D34E9F-8D4E-4853-8123-02300B8BE882}" type="datetime1">
              <a:rPr lang="en-US" smtClean="0"/>
              <a:t>1/16/2020</a:t>
            </a:fld>
            <a:endParaRPr lang="en-US" dirty="0"/>
          </a:p>
        </p:txBody>
      </p:sp>
      <p:sp>
        <p:nvSpPr>
          <p:cNvPr id="5" name="Plassholder for bunntekst 4"/>
          <p:cNvSpPr>
            <a:spLocks noGrp="1"/>
          </p:cNvSpPr>
          <p:nvPr>
            <p:ph type="ftr" sz="quarter" idx="11"/>
          </p:nvPr>
        </p:nvSpPr>
        <p:spPr/>
        <p:txBody>
          <a:bodyPr/>
          <a:lstStyle/>
          <a:p>
            <a:r>
              <a:rPr lang="en-US" smtClean="0"/>
              <a:t>Introduksjon for KFiT 16.01. 2020</a:t>
            </a:r>
            <a:endParaRPr lang="en-US" dirty="0"/>
          </a:p>
        </p:txBody>
      </p:sp>
      <p:sp>
        <p:nvSpPr>
          <p:cNvPr id="6" name="Plassholder for lysbildenumm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9091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A32FF676-299D-404F-A175-09165B5751B1}" type="datetime1">
              <a:rPr lang="en-US" smtClean="0"/>
              <a:t>1/16/2020</a:t>
            </a:fld>
            <a:endParaRPr lang="en-US" dirty="0"/>
          </a:p>
        </p:txBody>
      </p:sp>
      <p:sp>
        <p:nvSpPr>
          <p:cNvPr id="5" name="Plassholder for bunntekst 4"/>
          <p:cNvSpPr>
            <a:spLocks noGrp="1"/>
          </p:cNvSpPr>
          <p:nvPr>
            <p:ph type="ftr" sz="quarter" idx="11"/>
          </p:nvPr>
        </p:nvSpPr>
        <p:spPr/>
        <p:txBody>
          <a:bodyPr/>
          <a:lstStyle/>
          <a:p>
            <a:r>
              <a:rPr lang="en-US" smtClean="0"/>
              <a:t>Introduksjon for KFiT 16.01. 2020</a:t>
            </a:r>
            <a:endParaRPr lang="en-US" dirty="0"/>
          </a:p>
        </p:txBody>
      </p:sp>
      <p:sp>
        <p:nvSpPr>
          <p:cNvPr id="6" name="Plassholder for lysbildenummer 5"/>
          <p:cNvSpPr>
            <a:spLocks noGrp="1"/>
          </p:cNvSpPr>
          <p:nvPr>
            <p:ph type="sldNum" sz="quarter" idx="12"/>
          </p:nvPr>
        </p:nvSpPr>
        <p:spPr/>
        <p:txBody>
          <a:bodyPr/>
          <a:lstStyle/>
          <a:p>
            <a:fld id="{6C4B892E-D336-4B98-B3CE-7F2FF9B2BA89}" type="slidenum">
              <a:rPr lang="nb-NO" smtClean="0"/>
              <a:t>‹#›</a:t>
            </a:fld>
            <a:endParaRPr lang="nb-NO"/>
          </a:p>
        </p:txBody>
      </p:sp>
    </p:spTree>
    <p:extLst>
      <p:ext uri="{BB962C8B-B14F-4D97-AF65-F5344CB8AC3E}">
        <p14:creationId xmlns:p14="http://schemas.microsoft.com/office/powerpoint/2010/main" val="701646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43675" y="365125"/>
            <a:ext cx="1971675"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28650" y="365125"/>
            <a:ext cx="5800725"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ED0E37C2-08C2-41A6-9A2A-9D5AC7DF4B27}" type="datetime1">
              <a:rPr lang="en-US" smtClean="0"/>
              <a:t>1/16/2020</a:t>
            </a:fld>
            <a:endParaRPr lang="en-US" dirty="0"/>
          </a:p>
        </p:txBody>
      </p:sp>
      <p:sp>
        <p:nvSpPr>
          <p:cNvPr id="5" name="Plassholder for bunntekst 4"/>
          <p:cNvSpPr>
            <a:spLocks noGrp="1"/>
          </p:cNvSpPr>
          <p:nvPr>
            <p:ph type="ftr" sz="quarter" idx="11"/>
          </p:nvPr>
        </p:nvSpPr>
        <p:spPr/>
        <p:txBody>
          <a:bodyPr/>
          <a:lstStyle/>
          <a:p>
            <a:r>
              <a:rPr lang="en-US" smtClean="0"/>
              <a:t>Introduksjon for KFiT 16.01. 2020</a:t>
            </a:r>
            <a:endParaRPr lang="en-US" dirty="0"/>
          </a:p>
        </p:txBody>
      </p:sp>
      <p:sp>
        <p:nvSpPr>
          <p:cNvPr id="6" name="Plassholder for lysbildenummer 5"/>
          <p:cNvSpPr>
            <a:spLocks noGrp="1"/>
          </p:cNvSpPr>
          <p:nvPr>
            <p:ph type="sldNum" sz="quarter" idx="12"/>
          </p:nvPr>
        </p:nvSpPr>
        <p:spPr/>
        <p:txBody>
          <a:bodyPr/>
          <a:lstStyle/>
          <a:p>
            <a:fld id="{6C4B892E-D336-4B98-B3CE-7F2FF9B2BA89}" type="slidenum">
              <a:rPr lang="nb-NO" smtClean="0"/>
              <a:t>‹#›</a:t>
            </a:fld>
            <a:endParaRPr lang="nb-NO"/>
          </a:p>
        </p:txBody>
      </p:sp>
    </p:spTree>
    <p:extLst>
      <p:ext uri="{BB962C8B-B14F-4D97-AF65-F5344CB8AC3E}">
        <p14:creationId xmlns:p14="http://schemas.microsoft.com/office/powerpoint/2010/main" val="3895750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ådsopplæring">
    <p:spTree>
      <p:nvGrpSpPr>
        <p:cNvPr id="1" name=""/>
        <p:cNvGrpSpPr/>
        <p:nvPr/>
      </p:nvGrpSpPr>
      <p:grpSpPr>
        <a:xfrm>
          <a:off x="0" y="0"/>
          <a:ext cx="0" cy="0"/>
          <a:chOff x="0" y="0"/>
          <a:chExt cx="0" cy="0"/>
        </a:xfrm>
      </p:grpSpPr>
      <p:sp>
        <p:nvSpPr>
          <p:cNvPr id="3" name="Plassholder for lysbildenummer 2"/>
          <p:cNvSpPr>
            <a:spLocks noGrp="1"/>
          </p:cNvSpPr>
          <p:nvPr>
            <p:ph type="sldNum" sz="quarter" idx="10"/>
          </p:nvPr>
        </p:nvSpPr>
        <p:spPr/>
        <p:txBody>
          <a:bodyPr/>
          <a:lstStyle/>
          <a:p>
            <a:fld id="{6C4B892E-D336-4B98-B3CE-7F2FF9B2BA89}" type="slidenum">
              <a:rPr lang="nb-NO" smtClean="0"/>
              <a:t>‹#›</a:t>
            </a:fld>
            <a:endParaRPr lang="nb-NO"/>
          </a:p>
        </p:txBody>
      </p:sp>
      <p:sp>
        <p:nvSpPr>
          <p:cNvPr id="4" name="Text Placeholder 3"/>
          <p:cNvSpPr>
            <a:spLocks noGrp="1"/>
          </p:cNvSpPr>
          <p:nvPr>
            <p:ph type="body" sz="quarter" idx="11" hasCustomPrompt="1"/>
          </p:nvPr>
        </p:nvSpPr>
        <p:spPr>
          <a:xfrm>
            <a:off x="1475656" y="2852936"/>
            <a:ext cx="6840115" cy="576014"/>
          </a:xfrm>
        </p:spPr>
        <p:txBody>
          <a:bodyPr/>
          <a:lstStyle>
            <a:lvl1pPr marL="0" indent="0">
              <a:buNone/>
              <a:defRPr sz="2800" b="1" i="0" baseline="0">
                <a:solidFill>
                  <a:srgbClr val="023F84"/>
                </a:solidFill>
              </a:defRPr>
            </a:lvl1pPr>
          </a:lstStyle>
          <a:p>
            <a:pPr lvl="0"/>
            <a:r>
              <a:rPr lang="en-US" dirty="0" err="1" smtClean="0"/>
              <a:t>Kapittelforside</a:t>
            </a:r>
            <a:r>
              <a:rPr lang="en-US" dirty="0" smtClean="0"/>
              <a:t> (</a:t>
            </a:r>
            <a:r>
              <a:rPr lang="en-US" dirty="0" err="1" smtClean="0"/>
              <a:t>overskrift</a:t>
            </a:r>
            <a:r>
              <a:rPr lang="en-US" dirty="0" smtClean="0"/>
              <a:t>)</a:t>
            </a:r>
          </a:p>
        </p:txBody>
      </p:sp>
    </p:spTree>
    <p:extLst>
      <p:ext uri="{BB962C8B-B14F-4D97-AF65-F5344CB8AC3E}">
        <p14:creationId xmlns:p14="http://schemas.microsoft.com/office/powerpoint/2010/main" val="4048978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Egendefinert oppsett">
    <p:spTree>
      <p:nvGrpSpPr>
        <p:cNvPr id="1" name=""/>
        <p:cNvGrpSpPr/>
        <p:nvPr/>
      </p:nvGrpSpPr>
      <p:grpSpPr>
        <a:xfrm>
          <a:off x="0" y="0"/>
          <a:ext cx="0" cy="0"/>
          <a:chOff x="0" y="0"/>
          <a:chExt cx="0" cy="0"/>
        </a:xfrm>
      </p:grpSpPr>
      <p:sp>
        <p:nvSpPr>
          <p:cNvPr id="3" name="Plassholder for lysbildenummer 2"/>
          <p:cNvSpPr>
            <a:spLocks noGrp="1"/>
          </p:cNvSpPr>
          <p:nvPr>
            <p:ph type="sldNum" sz="quarter" idx="10"/>
          </p:nvPr>
        </p:nvSpPr>
        <p:spPr/>
        <p:txBody>
          <a:bodyPr/>
          <a:lstStyle/>
          <a:p>
            <a:fld id="{6C4B892E-D336-4B98-B3CE-7F2FF9B2BA89}" type="slidenum">
              <a:rPr lang="nb-NO" smtClean="0"/>
              <a:t>‹#›</a:t>
            </a:fld>
            <a:endParaRPr lang="nb-NO"/>
          </a:p>
        </p:txBody>
      </p:sp>
      <p:sp>
        <p:nvSpPr>
          <p:cNvPr id="4" name="Plassholder for bilde 2"/>
          <p:cNvSpPr>
            <a:spLocks noGrp="1"/>
          </p:cNvSpPr>
          <p:nvPr>
            <p:ph type="pic" idx="1"/>
          </p:nvPr>
        </p:nvSpPr>
        <p:spPr>
          <a:xfrm>
            <a:off x="1792288" y="612775"/>
            <a:ext cx="5486400" cy="41148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5" name="Plassholder for tekst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skrive tekst</a:t>
            </a:r>
          </a:p>
        </p:txBody>
      </p:sp>
    </p:spTree>
    <p:extLst>
      <p:ext uri="{BB962C8B-B14F-4D97-AF65-F5344CB8AC3E}">
        <p14:creationId xmlns:p14="http://schemas.microsoft.com/office/powerpoint/2010/main" val="2047269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are titt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9721" y="1124194"/>
            <a:ext cx="8031338" cy="858753"/>
          </a:xfrm>
          <a:prstGeom prst="rect">
            <a:avLst/>
          </a:prstGeom>
        </p:spPr>
        <p:txBody>
          <a:bodyPr/>
          <a:lstStyle>
            <a:lvl1pPr algn="l">
              <a:defRPr sz="3600" cap="all" baseline="0">
                <a:latin typeface="Georgia"/>
              </a:defRPr>
            </a:lvl1pPr>
          </a:lstStyle>
          <a:p>
            <a:r>
              <a:rPr lang="nb-NO" dirty="0" smtClean="0"/>
              <a:t>Klikk her for å endre tittel</a:t>
            </a:r>
            <a:endParaRPr lang="en-US" dirty="0"/>
          </a:p>
        </p:txBody>
      </p:sp>
      <p:sp>
        <p:nvSpPr>
          <p:cNvPr id="3" name="Date Placeholder 2"/>
          <p:cNvSpPr>
            <a:spLocks noGrp="1"/>
          </p:cNvSpPr>
          <p:nvPr>
            <p:ph type="dt" sz="half" idx="10"/>
          </p:nvPr>
        </p:nvSpPr>
        <p:spPr/>
        <p:txBody>
          <a:bodyPr/>
          <a:lstStyle/>
          <a:p>
            <a:fld id="{4031B244-5DE1-884A-885B-F03223C1AA86}" type="datetimeFigureOut">
              <a:rPr lang="en-US" smtClean="0"/>
              <a:t>1/16/2020</a:t>
            </a:fld>
            <a:endParaRPr lang="en-US"/>
          </a:p>
        </p:txBody>
      </p:sp>
      <p:sp>
        <p:nvSpPr>
          <p:cNvPr id="4" name="Footer Placeholder 3"/>
          <p:cNvSpPr>
            <a:spLocks noGrp="1"/>
          </p:cNvSpPr>
          <p:nvPr>
            <p:ph type="ftr" sz="quarter" idx="11"/>
          </p:nvPr>
        </p:nvSpPr>
        <p:spPr/>
        <p:txBody>
          <a:bodyPr/>
          <a:lstStyle/>
          <a:p>
            <a:endParaRPr lang="en-US"/>
          </a:p>
        </p:txBody>
      </p:sp>
      <p:sp>
        <p:nvSpPr>
          <p:cNvPr id="7" name="Text Placeholder 6"/>
          <p:cNvSpPr>
            <a:spLocks noGrp="1"/>
          </p:cNvSpPr>
          <p:nvPr>
            <p:ph type="body" sz="quarter" idx="12"/>
          </p:nvPr>
        </p:nvSpPr>
        <p:spPr>
          <a:xfrm>
            <a:off x="594753" y="2256076"/>
            <a:ext cx="8109509" cy="1970127"/>
          </a:xfrm>
          <a:prstGeom prst="rect">
            <a:avLst/>
          </a:prstGeom>
        </p:spPr>
        <p:txBody>
          <a:bodyPr vert="horz"/>
          <a:lstStyle>
            <a:lvl1pPr>
              <a:defRPr sz="2000" b="0" i="0" baseline="0">
                <a:latin typeface="Arial"/>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Tree>
    <p:extLst>
      <p:ext uri="{BB962C8B-B14F-4D97-AF65-F5344CB8AC3E}">
        <p14:creationId xmlns:p14="http://schemas.microsoft.com/office/powerpoint/2010/main" val="34723692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97749AF2-E43F-43CE-8E25-AAD067B3A95E}" type="datetime1">
              <a:rPr lang="en-US" smtClean="0"/>
              <a:t>1/16/2020</a:t>
            </a:fld>
            <a:endParaRPr lang="en-US" dirty="0"/>
          </a:p>
        </p:txBody>
      </p:sp>
      <p:sp>
        <p:nvSpPr>
          <p:cNvPr id="5" name="Plassholder for bunntekst 4"/>
          <p:cNvSpPr>
            <a:spLocks noGrp="1"/>
          </p:cNvSpPr>
          <p:nvPr>
            <p:ph type="ftr" sz="quarter" idx="11"/>
          </p:nvPr>
        </p:nvSpPr>
        <p:spPr/>
        <p:txBody>
          <a:bodyPr/>
          <a:lstStyle/>
          <a:p>
            <a:r>
              <a:rPr lang="en-US" smtClean="0"/>
              <a:t>Introduksjon for KFiT 16.01. 2020</a:t>
            </a:r>
            <a:endParaRPr lang="en-US" dirty="0"/>
          </a:p>
        </p:txBody>
      </p:sp>
      <p:sp>
        <p:nvSpPr>
          <p:cNvPr id="6" name="Plassholder for lysbildenummer 5"/>
          <p:cNvSpPr>
            <a:spLocks noGrp="1"/>
          </p:cNvSpPr>
          <p:nvPr>
            <p:ph type="sldNum" sz="quarter" idx="12"/>
          </p:nvPr>
        </p:nvSpPr>
        <p:spPr/>
        <p:txBody>
          <a:bodyPr/>
          <a:lstStyle/>
          <a:p>
            <a:fld id="{6C4B892E-D336-4B98-B3CE-7F2FF9B2BA89}" type="slidenum">
              <a:rPr lang="nb-NO" smtClean="0"/>
              <a:t>‹#›</a:t>
            </a:fld>
            <a:endParaRPr lang="nb-NO"/>
          </a:p>
        </p:txBody>
      </p:sp>
      <p:sp>
        <p:nvSpPr>
          <p:cNvPr id="7" name="Rectangle 14"/>
          <p:cNvSpPr/>
          <p:nvPr userDrawn="1"/>
        </p:nvSpPr>
        <p:spPr>
          <a:xfrm rot="5400000">
            <a:off x="4751385" y="-2470929"/>
            <a:ext cx="77327" cy="7886700"/>
          </a:xfrm>
          <a:prstGeom prst="rect">
            <a:avLst/>
          </a:prstGeom>
          <a:solidFill>
            <a:srgbClr val="D0E7F8"/>
          </a:solidFill>
          <a:ln>
            <a:solidFill>
              <a:srgbClr val="D0E7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0E7F8"/>
              </a:solidFill>
            </a:endParaRPr>
          </a:p>
        </p:txBody>
      </p:sp>
    </p:spTree>
    <p:extLst>
      <p:ext uri="{BB962C8B-B14F-4D97-AF65-F5344CB8AC3E}">
        <p14:creationId xmlns:p14="http://schemas.microsoft.com/office/powerpoint/2010/main" val="2784385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623888" y="1709739"/>
            <a:ext cx="7886700" cy="2852737"/>
          </a:xfrm>
        </p:spPr>
        <p:txBody>
          <a:bodyPr anchor="b"/>
          <a:lstStyle>
            <a:lvl1pPr>
              <a:defRPr sz="4500"/>
            </a:lvl1pPr>
          </a:lstStyle>
          <a:p>
            <a:r>
              <a:rPr lang="nb-NO" smtClean="0"/>
              <a:t>Klikk for å redigere tittelstil</a:t>
            </a:r>
            <a:endParaRPr lang="nb-NO"/>
          </a:p>
        </p:txBody>
      </p:sp>
      <p:sp>
        <p:nvSpPr>
          <p:cNvPr id="3" name="Plassholder for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7FDE9191-0FDE-444F-B0D7-C47A1A4AD13E}" type="datetime1">
              <a:rPr lang="en-US" smtClean="0"/>
              <a:t>1/16/2020</a:t>
            </a:fld>
            <a:endParaRPr lang="en-US" dirty="0"/>
          </a:p>
        </p:txBody>
      </p:sp>
      <p:sp>
        <p:nvSpPr>
          <p:cNvPr id="5" name="Plassholder for bunntekst 4"/>
          <p:cNvSpPr>
            <a:spLocks noGrp="1"/>
          </p:cNvSpPr>
          <p:nvPr>
            <p:ph type="ftr" sz="quarter" idx="11"/>
          </p:nvPr>
        </p:nvSpPr>
        <p:spPr/>
        <p:txBody>
          <a:bodyPr/>
          <a:lstStyle/>
          <a:p>
            <a:r>
              <a:rPr lang="en-US" smtClean="0"/>
              <a:t>Introduksjon for KFiT 16.01. 2020</a:t>
            </a:r>
            <a:endParaRPr lang="en-US" dirty="0"/>
          </a:p>
        </p:txBody>
      </p:sp>
      <p:sp>
        <p:nvSpPr>
          <p:cNvPr id="6" name="Plassholder for lysbildenummer 5"/>
          <p:cNvSpPr>
            <a:spLocks noGrp="1"/>
          </p:cNvSpPr>
          <p:nvPr>
            <p:ph type="sldNum" sz="quarter" idx="12"/>
          </p:nvPr>
        </p:nvSpPr>
        <p:spPr/>
        <p:txBody>
          <a:bodyPr/>
          <a:lstStyle/>
          <a:p>
            <a:fld id="{6C4B892E-D336-4B98-B3CE-7F2FF9B2BA89}" type="slidenum">
              <a:rPr lang="nb-NO" smtClean="0"/>
              <a:t>‹#›</a:t>
            </a:fld>
            <a:endParaRPr lang="nb-NO"/>
          </a:p>
        </p:txBody>
      </p:sp>
    </p:spTree>
    <p:extLst>
      <p:ext uri="{BB962C8B-B14F-4D97-AF65-F5344CB8AC3E}">
        <p14:creationId xmlns:p14="http://schemas.microsoft.com/office/powerpoint/2010/main" val="48164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28650" y="1825625"/>
            <a:ext cx="38862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29150" y="1825625"/>
            <a:ext cx="38862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A9CE69FF-A43A-4900-AFA7-22A09EAF6CE7}" type="datetime1">
              <a:rPr lang="en-US" smtClean="0"/>
              <a:t>1/16/2020</a:t>
            </a:fld>
            <a:endParaRPr lang="en-US" dirty="0"/>
          </a:p>
        </p:txBody>
      </p:sp>
      <p:sp>
        <p:nvSpPr>
          <p:cNvPr id="6" name="Plassholder for bunntekst 5"/>
          <p:cNvSpPr>
            <a:spLocks noGrp="1"/>
          </p:cNvSpPr>
          <p:nvPr>
            <p:ph type="ftr" sz="quarter" idx="11"/>
          </p:nvPr>
        </p:nvSpPr>
        <p:spPr/>
        <p:txBody>
          <a:bodyPr/>
          <a:lstStyle/>
          <a:p>
            <a:r>
              <a:rPr lang="en-US" smtClean="0"/>
              <a:t>Introduksjon for KFiT 16.01. 2020</a:t>
            </a:r>
            <a:endParaRPr lang="en-US" dirty="0"/>
          </a:p>
        </p:txBody>
      </p:sp>
      <p:sp>
        <p:nvSpPr>
          <p:cNvPr id="7" name="Plassholder for lysbildenummer 6"/>
          <p:cNvSpPr>
            <a:spLocks noGrp="1"/>
          </p:cNvSpPr>
          <p:nvPr>
            <p:ph type="sldNum" sz="quarter" idx="12"/>
          </p:nvPr>
        </p:nvSpPr>
        <p:spPr/>
        <p:txBody>
          <a:bodyPr/>
          <a:lstStyle/>
          <a:p>
            <a:fld id="{6C4B892E-D336-4B98-B3CE-7F2FF9B2BA89}" type="slidenum">
              <a:rPr lang="nb-NO" smtClean="0"/>
              <a:t>‹#›</a:t>
            </a:fld>
            <a:endParaRPr lang="nb-NO"/>
          </a:p>
        </p:txBody>
      </p:sp>
      <p:sp>
        <p:nvSpPr>
          <p:cNvPr id="8" name="Rectangle 14"/>
          <p:cNvSpPr/>
          <p:nvPr userDrawn="1"/>
        </p:nvSpPr>
        <p:spPr>
          <a:xfrm rot="5400000">
            <a:off x="4751385" y="-2470929"/>
            <a:ext cx="77327" cy="7886700"/>
          </a:xfrm>
          <a:prstGeom prst="rect">
            <a:avLst/>
          </a:prstGeom>
          <a:solidFill>
            <a:srgbClr val="D0E7F8"/>
          </a:solidFill>
          <a:ln>
            <a:solidFill>
              <a:srgbClr val="D0E7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0E7F8"/>
              </a:solidFill>
            </a:endParaRPr>
          </a:p>
        </p:txBody>
      </p:sp>
    </p:spTree>
    <p:extLst>
      <p:ext uri="{BB962C8B-B14F-4D97-AF65-F5344CB8AC3E}">
        <p14:creationId xmlns:p14="http://schemas.microsoft.com/office/powerpoint/2010/main" val="1669839304"/>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29841" y="365126"/>
            <a:ext cx="78867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smtClean="0"/>
              <a:t>Klikk for å redigere tekststiler i malen</a:t>
            </a:r>
          </a:p>
        </p:txBody>
      </p:sp>
      <p:sp>
        <p:nvSpPr>
          <p:cNvPr id="4" name="Plassholder for innhold 3"/>
          <p:cNvSpPr>
            <a:spLocks noGrp="1"/>
          </p:cNvSpPr>
          <p:nvPr>
            <p:ph sz="half" idx="2"/>
          </p:nvPr>
        </p:nvSpPr>
        <p:spPr>
          <a:xfrm>
            <a:off x="629842" y="2505075"/>
            <a:ext cx="3868340"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smtClean="0"/>
              <a:t>Klikk for å redigere tekststiler i malen</a:t>
            </a:r>
          </a:p>
        </p:txBody>
      </p:sp>
      <p:sp>
        <p:nvSpPr>
          <p:cNvPr id="6" name="Plassholder for innhold 5"/>
          <p:cNvSpPr>
            <a:spLocks noGrp="1"/>
          </p:cNvSpPr>
          <p:nvPr>
            <p:ph sz="quarter" idx="4"/>
          </p:nvPr>
        </p:nvSpPr>
        <p:spPr>
          <a:xfrm>
            <a:off x="4629150" y="2505075"/>
            <a:ext cx="3887391"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8DA6C9BE-8929-413A-9E62-7F8767796B83}" type="datetime1">
              <a:rPr lang="en-US" smtClean="0"/>
              <a:t>1/16/2020</a:t>
            </a:fld>
            <a:endParaRPr lang="en-US" dirty="0"/>
          </a:p>
        </p:txBody>
      </p:sp>
      <p:sp>
        <p:nvSpPr>
          <p:cNvPr id="8" name="Plassholder for bunntekst 7"/>
          <p:cNvSpPr>
            <a:spLocks noGrp="1"/>
          </p:cNvSpPr>
          <p:nvPr>
            <p:ph type="ftr" sz="quarter" idx="11"/>
          </p:nvPr>
        </p:nvSpPr>
        <p:spPr/>
        <p:txBody>
          <a:bodyPr/>
          <a:lstStyle/>
          <a:p>
            <a:r>
              <a:rPr lang="en-US" smtClean="0"/>
              <a:t>Introduksjon for KFiT 16.01. 2020</a:t>
            </a:r>
            <a:endParaRPr lang="en-US" dirty="0"/>
          </a:p>
        </p:txBody>
      </p:sp>
      <p:sp>
        <p:nvSpPr>
          <p:cNvPr id="9" name="Plassholder for lysbildenummer 8"/>
          <p:cNvSpPr>
            <a:spLocks noGrp="1"/>
          </p:cNvSpPr>
          <p:nvPr>
            <p:ph type="sldNum" sz="quarter" idx="12"/>
          </p:nvPr>
        </p:nvSpPr>
        <p:spPr/>
        <p:txBody>
          <a:bodyPr/>
          <a:lstStyle/>
          <a:p>
            <a:fld id="{6C4B892E-D336-4B98-B3CE-7F2FF9B2BA89}" type="slidenum">
              <a:rPr lang="nb-NO" smtClean="0"/>
              <a:t>‹#›</a:t>
            </a:fld>
            <a:endParaRPr lang="nb-NO"/>
          </a:p>
        </p:txBody>
      </p:sp>
      <p:sp>
        <p:nvSpPr>
          <p:cNvPr id="10" name="Rectangle 14"/>
          <p:cNvSpPr/>
          <p:nvPr userDrawn="1"/>
        </p:nvSpPr>
        <p:spPr>
          <a:xfrm rot="5400000">
            <a:off x="4751385" y="-2470929"/>
            <a:ext cx="77327" cy="7886700"/>
          </a:xfrm>
          <a:prstGeom prst="rect">
            <a:avLst/>
          </a:prstGeom>
          <a:solidFill>
            <a:srgbClr val="D0E7F8"/>
          </a:solidFill>
          <a:ln>
            <a:solidFill>
              <a:srgbClr val="D0E7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0E7F8"/>
              </a:solidFill>
            </a:endParaRPr>
          </a:p>
        </p:txBody>
      </p:sp>
    </p:spTree>
    <p:extLst>
      <p:ext uri="{BB962C8B-B14F-4D97-AF65-F5344CB8AC3E}">
        <p14:creationId xmlns:p14="http://schemas.microsoft.com/office/powerpoint/2010/main" val="104403948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21547F8C-45AF-483D-A693-D99D6F67173E}" type="datetime1">
              <a:rPr lang="en-US" smtClean="0"/>
              <a:t>1/16/2020</a:t>
            </a:fld>
            <a:endParaRPr lang="en-US" dirty="0"/>
          </a:p>
        </p:txBody>
      </p:sp>
      <p:sp>
        <p:nvSpPr>
          <p:cNvPr id="4" name="Plassholder for bunntekst 3"/>
          <p:cNvSpPr>
            <a:spLocks noGrp="1"/>
          </p:cNvSpPr>
          <p:nvPr>
            <p:ph type="ftr" sz="quarter" idx="11"/>
          </p:nvPr>
        </p:nvSpPr>
        <p:spPr/>
        <p:txBody>
          <a:bodyPr/>
          <a:lstStyle/>
          <a:p>
            <a:r>
              <a:rPr lang="en-US" smtClean="0"/>
              <a:t>Introduksjon for KFiT 16.01. 2020</a:t>
            </a:r>
            <a:endParaRPr lang="en-US" dirty="0"/>
          </a:p>
        </p:txBody>
      </p:sp>
      <p:sp>
        <p:nvSpPr>
          <p:cNvPr id="5" name="Plassholder for lysbildenummer 4"/>
          <p:cNvSpPr>
            <a:spLocks noGrp="1"/>
          </p:cNvSpPr>
          <p:nvPr>
            <p:ph type="sldNum" sz="quarter" idx="12"/>
          </p:nvPr>
        </p:nvSpPr>
        <p:spPr/>
        <p:txBody>
          <a:bodyPr/>
          <a:lstStyle/>
          <a:p>
            <a:fld id="{6C4B892E-D336-4B98-B3CE-7F2FF9B2BA89}" type="slidenum">
              <a:rPr lang="nb-NO" smtClean="0"/>
              <a:t>‹#›</a:t>
            </a:fld>
            <a:endParaRPr lang="nb-NO"/>
          </a:p>
        </p:txBody>
      </p:sp>
      <p:sp>
        <p:nvSpPr>
          <p:cNvPr id="6" name="Rectangle 14"/>
          <p:cNvSpPr/>
          <p:nvPr userDrawn="1"/>
        </p:nvSpPr>
        <p:spPr>
          <a:xfrm rot="5400000">
            <a:off x="4751385" y="-2470929"/>
            <a:ext cx="77327" cy="7886700"/>
          </a:xfrm>
          <a:prstGeom prst="rect">
            <a:avLst/>
          </a:prstGeom>
          <a:solidFill>
            <a:srgbClr val="D0E7F8"/>
          </a:solidFill>
          <a:ln>
            <a:solidFill>
              <a:srgbClr val="D0E7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0E7F8"/>
              </a:solidFill>
            </a:endParaRPr>
          </a:p>
        </p:txBody>
      </p:sp>
    </p:spTree>
    <p:extLst>
      <p:ext uri="{BB962C8B-B14F-4D97-AF65-F5344CB8AC3E}">
        <p14:creationId xmlns:p14="http://schemas.microsoft.com/office/powerpoint/2010/main" val="1890033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70F4246-891C-4E20-83EB-8F961988BF6A}" type="datetime1">
              <a:rPr lang="en-US" smtClean="0"/>
              <a:t>1/16/2020</a:t>
            </a:fld>
            <a:endParaRPr lang="en-US" dirty="0"/>
          </a:p>
        </p:txBody>
      </p:sp>
      <p:sp>
        <p:nvSpPr>
          <p:cNvPr id="3" name="Plassholder for bunntekst 2"/>
          <p:cNvSpPr>
            <a:spLocks noGrp="1"/>
          </p:cNvSpPr>
          <p:nvPr>
            <p:ph type="ftr" sz="quarter" idx="11"/>
          </p:nvPr>
        </p:nvSpPr>
        <p:spPr/>
        <p:txBody>
          <a:bodyPr/>
          <a:lstStyle/>
          <a:p>
            <a:r>
              <a:rPr lang="en-US" smtClean="0"/>
              <a:t>Introduksjon for KFiT 16.01. 2020</a:t>
            </a:r>
            <a:endParaRPr lang="en-US" dirty="0"/>
          </a:p>
        </p:txBody>
      </p:sp>
      <p:sp>
        <p:nvSpPr>
          <p:cNvPr id="4" name="Plassholder for lysbildenummer 3"/>
          <p:cNvSpPr>
            <a:spLocks noGrp="1"/>
          </p:cNvSpPr>
          <p:nvPr>
            <p:ph type="sldNum" sz="quarter" idx="12"/>
          </p:nvPr>
        </p:nvSpPr>
        <p:spPr/>
        <p:txBody>
          <a:bodyPr/>
          <a:lstStyle/>
          <a:p>
            <a:fld id="{6C4B892E-D336-4B98-B3CE-7F2FF9B2BA89}" type="slidenum">
              <a:rPr lang="nb-NO" smtClean="0"/>
              <a:t>‹#›</a:t>
            </a:fld>
            <a:endParaRPr lang="nb-NO"/>
          </a:p>
        </p:txBody>
      </p:sp>
    </p:spTree>
    <p:extLst>
      <p:ext uri="{BB962C8B-B14F-4D97-AF65-F5344CB8AC3E}">
        <p14:creationId xmlns:p14="http://schemas.microsoft.com/office/powerpoint/2010/main" val="2770084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9841" y="457200"/>
            <a:ext cx="2949178" cy="1600200"/>
          </a:xfrm>
        </p:spPr>
        <p:txBody>
          <a:bodyPr anchor="b"/>
          <a:lstStyle>
            <a:lvl1pPr>
              <a:defRPr sz="2400"/>
            </a:lvl1pPr>
          </a:lstStyle>
          <a:p>
            <a:r>
              <a:rPr lang="nb-NO" smtClean="0"/>
              <a:t>Klikk for å redigere tittelstil</a:t>
            </a:r>
            <a:endParaRPr lang="nb-NO"/>
          </a:p>
        </p:txBody>
      </p:sp>
      <p:sp>
        <p:nvSpPr>
          <p:cNvPr id="3" name="Plassholder for innhol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E1C51CA3-16AA-47D9-8ADD-FF2BF32F05CD}" type="datetime1">
              <a:rPr lang="en-US" smtClean="0"/>
              <a:t>1/16/2020</a:t>
            </a:fld>
            <a:endParaRPr lang="en-US" dirty="0"/>
          </a:p>
        </p:txBody>
      </p:sp>
      <p:sp>
        <p:nvSpPr>
          <p:cNvPr id="6" name="Plassholder for bunntekst 5"/>
          <p:cNvSpPr>
            <a:spLocks noGrp="1"/>
          </p:cNvSpPr>
          <p:nvPr>
            <p:ph type="ftr" sz="quarter" idx="11"/>
          </p:nvPr>
        </p:nvSpPr>
        <p:spPr/>
        <p:txBody>
          <a:bodyPr/>
          <a:lstStyle/>
          <a:p>
            <a:r>
              <a:rPr lang="en-US" smtClean="0"/>
              <a:t>Introduksjon for KFiT 16.01. 2020</a:t>
            </a:r>
            <a:endParaRPr lang="en-US" dirty="0"/>
          </a:p>
        </p:txBody>
      </p:sp>
      <p:sp>
        <p:nvSpPr>
          <p:cNvPr id="7" name="Plassholder for lysbildenummer 6"/>
          <p:cNvSpPr>
            <a:spLocks noGrp="1"/>
          </p:cNvSpPr>
          <p:nvPr>
            <p:ph type="sldNum" sz="quarter" idx="12"/>
          </p:nvPr>
        </p:nvSpPr>
        <p:spPr/>
        <p:txBody>
          <a:bodyPr/>
          <a:lstStyle/>
          <a:p>
            <a:fld id="{6C4B892E-D336-4B98-B3CE-7F2FF9B2BA89}" type="slidenum">
              <a:rPr lang="nb-NO" smtClean="0"/>
              <a:t>‹#›</a:t>
            </a:fld>
            <a:endParaRPr lang="nb-NO"/>
          </a:p>
        </p:txBody>
      </p:sp>
    </p:spTree>
    <p:extLst>
      <p:ext uri="{BB962C8B-B14F-4D97-AF65-F5344CB8AC3E}">
        <p14:creationId xmlns:p14="http://schemas.microsoft.com/office/powerpoint/2010/main" val="2150517990"/>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9841" y="457200"/>
            <a:ext cx="2949178" cy="1600200"/>
          </a:xfrm>
        </p:spPr>
        <p:txBody>
          <a:bodyPr anchor="b"/>
          <a:lstStyle>
            <a:lvl1pPr>
              <a:defRPr sz="2400"/>
            </a:lvl1pPr>
          </a:lstStyle>
          <a:p>
            <a:r>
              <a:rPr lang="nb-NO" smtClean="0"/>
              <a:t>Klikk for å redigere tittelstil</a:t>
            </a:r>
            <a:endParaRPr lang="nb-NO"/>
          </a:p>
        </p:txBody>
      </p:sp>
      <p:sp>
        <p:nvSpPr>
          <p:cNvPr id="3" name="Plassholder for bild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b-NO"/>
          </a:p>
        </p:txBody>
      </p:sp>
      <p:sp>
        <p:nvSpPr>
          <p:cNvPr id="4" name="Plassholder f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2B523B2A-6633-40C7-B1F4-614B808F1569}" type="datetime1">
              <a:rPr lang="en-US" smtClean="0"/>
              <a:t>1/16/2020</a:t>
            </a:fld>
            <a:endParaRPr lang="en-US" dirty="0"/>
          </a:p>
        </p:txBody>
      </p:sp>
      <p:sp>
        <p:nvSpPr>
          <p:cNvPr id="6" name="Plassholder for bunntekst 5"/>
          <p:cNvSpPr>
            <a:spLocks noGrp="1"/>
          </p:cNvSpPr>
          <p:nvPr>
            <p:ph type="ftr" sz="quarter" idx="11"/>
          </p:nvPr>
        </p:nvSpPr>
        <p:spPr/>
        <p:txBody>
          <a:bodyPr/>
          <a:lstStyle/>
          <a:p>
            <a:r>
              <a:rPr lang="en-US" smtClean="0"/>
              <a:t>Introduksjon for KFiT 16.01. 2020</a:t>
            </a:r>
            <a:endParaRPr lang="en-US" dirty="0"/>
          </a:p>
        </p:txBody>
      </p:sp>
      <p:sp>
        <p:nvSpPr>
          <p:cNvPr id="7" name="Plassholder for lysbildenummer 6"/>
          <p:cNvSpPr>
            <a:spLocks noGrp="1"/>
          </p:cNvSpPr>
          <p:nvPr>
            <p:ph type="sldNum" sz="quarter" idx="12"/>
          </p:nvPr>
        </p:nvSpPr>
        <p:spPr/>
        <p:txBody>
          <a:bodyPr/>
          <a:lstStyle/>
          <a:p>
            <a:fld id="{6C4B892E-D336-4B98-B3CE-7F2FF9B2BA89}" type="slidenum">
              <a:rPr lang="nb-NO" smtClean="0"/>
              <a:t>‹#›</a:t>
            </a:fld>
            <a:endParaRPr lang="nb-NO"/>
          </a:p>
        </p:txBody>
      </p:sp>
    </p:spTree>
    <p:extLst>
      <p:ext uri="{BB962C8B-B14F-4D97-AF65-F5344CB8AC3E}">
        <p14:creationId xmlns:p14="http://schemas.microsoft.com/office/powerpoint/2010/main" val="4022748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8334FD-020F-4688-8A56-C1C11BA224C3}" type="datetime1">
              <a:rPr lang="en-US" smtClean="0"/>
              <a:t>1/16/2020</a:t>
            </a:fld>
            <a:endParaRPr lang="en-US" dirty="0"/>
          </a:p>
        </p:txBody>
      </p:sp>
      <p:sp>
        <p:nvSpPr>
          <p:cNvPr id="5" name="Plassholder for bunn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Introduksjon for KFiT 16.01. 2020</a:t>
            </a:r>
            <a:endParaRPr lang="en-US" dirty="0"/>
          </a:p>
        </p:txBody>
      </p:sp>
      <p:sp>
        <p:nvSpPr>
          <p:cNvPr id="6" name="Plassholder for lysbilde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C4B892E-D336-4B98-B3CE-7F2FF9B2BA89}" type="slidenum">
              <a:rPr lang="nb-NO" smtClean="0"/>
              <a:t>‹#›</a:t>
            </a:fld>
            <a:endParaRPr lang="nb-NO"/>
          </a:p>
        </p:txBody>
      </p:sp>
      <p:pic>
        <p:nvPicPr>
          <p:cNvPr id="7" name="Picture 5" descr="KA_Primær_RGB.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27018" y="6429921"/>
            <a:ext cx="229190" cy="186976"/>
          </a:xfrm>
          <a:prstGeom prst="rect">
            <a:avLst/>
          </a:prstGeom>
        </p:spPr>
      </p:pic>
      <p:pic>
        <p:nvPicPr>
          <p:cNvPr id="8" name="Bild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58749" y="6161320"/>
            <a:ext cx="148307" cy="180166"/>
          </a:xfrm>
          <a:prstGeom prst="rect">
            <a:avLst/>
          </a:prstGeom>
        </p:spPr>
      </p:pic>
      <p:pic>
        <p:nvPicPr>
          <p:cNvPr id="9" name="Bilde 8"/>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rot="16200000">
            <a:off x="5472" y="778015"/>
            <a:ext cx="894682" cy="128868"/>
          </a:xfrm>
          <a:prstGeom prst="rect">
            <a:avLst/>
          </a:prstGeom>
        </p:spPr>
      </p:pic>
    </p:spTree>
    <p:extLst>
      <p:ext uri="{BB962C8B-B14F-4D97-AF65-F5344CB8AC3E}">
        <p14:creationId xmlns:p14="http://schemas.microsoft.com/office/powerpoint/2010/main" val="233846392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672" r:id="rId12"/>
    <p:sldLayoutId id="2147483673" r:id="rId13"/>
    <p:sldLayoutId id="2147483880" r:id="rId14"/>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lovdata.no/dokument/SF/forskrift/1996-11-15-145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821411" y="3024540"/>
            <a:ext cx="7497305" cy="1216617"/>
          </a:xfrm>
        </p:spPr>
        <p:txBody>
          <a:bodyPr anchor="t">
            <a:normAutofit/>
          </a:bodyPr>
          <a:lstStyle/>
          <a:p>
            <a:r>
              <a:rPr lang="nb-NO" sz="3200" dirty="0" smtClean="0"/>
              <a:t>VELKOMMEN SOM RÅDSMEDLEM</a:t>
            </a:r>
            <a:br>
              <a:rPr lang="nb-NO" sz="3200" dirty="0" smtClean="0"/>
            </a:br>
            <a:r>
              <a:rPr lang="nb-NO" sz="3200" dirty="0" smtClean="0"/>
              <a:t> I KIRKELIG FELLESRÅD I TRONDHEIM</a:t>
            </a:r>
            <a:endParaRPr lang="nb-NO" sz="3200" dirty="0"/>
          </a:p>
        </p:txBody>
      </p:sp>
      <p:sp>
        <p:nvSpPr>
          <p:cNvPr id="3" name="Undertittel 2"/>
          <p:cNvSpPr>
            <a:spLocks noGrp="1"/>
          </p:cNvSpPr>
          <p:nvPr>
            <p:ph type="subTitle" idx="1"/>
          </p:nvPr>
        </p:nvSpPr>
        <p:spPr>
          <a:xfrm>
            <a:off x="1086677" y="4732892"/>
            <a:ext cx="7102098" cy="1065508"/>
          </a:xfrm>
        </p:spPr>
        <p:txBody>
          <a:bodyPr>
            <a:normAutofit/>
          </a:bodyPr>
          <a:lstStyle/>
          <a:p>
            <a:r>
              <a:rPr lang="nb-NO" sz="2000" i="1" dirty="0" smtClean="0"/>
              <a:t>En kort innføring med vekt på arbeidet i kirkelig fellesråd</a:t>
            </a:r>
            <a:endParaRPr lang="nb-NO" sz="2000" i="1" dirty="0"/>
          </a:p>
        </p:txBody>
      </p:sp>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4375" y="894746"/>
            <a:ext cx="2561093" cy="899182"/>
          </a:xfrm>
          <a:prstGeom prst="rect">
            <a:avLst/>
          </a:prstGeom>
          <a:solidFill>
            <a:schemeClr val="tx2">
              <a:lumMod val="50000"/>
              <a:lumOff val="50000"/>
            </a:schemeClr>
          </a:solidFill>
        </p:spPr>
      </p:pic>
      <p:sp>
        <p:nvSpPr>
          <p:cNvPr id="4" name="TekstSylinder 3"/>
          <p:cNvSpPr txBox="1"/>
          <p:nvPr/>
        </p:nvSpPr>
        <p:spPr>
          <a:xfrm rot="16200000" flipV="1">
            <a:off x="238113" y="741081"/>
            <a:ext cx="45719" cy="261610"/>
          </a:xfrm>
          <a:prstGeom prst="rect">
            <a:avLst/>
          </a:prstGeom>
          <a:solidFill>
            <a:schemeClr val="bg1"/>
          </a:solidFill>
        </p:spPr>
        <p:txBody>
          <a:bodyPr wrap="square" rtlCol="0">
            <a:spAutoFit/>
          </a:bodyPr>
          <a:lstStyle/>
          <a:p>
            <a:r>
              <a:rPr lang="nb-NO" sz="1100" dirty="0" smtClean="0">
                <a:latin typeface="Aharoni" panose="02010803020104030203" pitchFamily="2" charset="-79"/>
                <a:cs typeface="Aharoni" panose="02010803020104030203" pitchFamily="2" charset="-79"/>
              </a:rPr>
              <a:t> </a:t>
            </a:r>
            <a:endParaRPr lang="nb-NO" sz="1100" dirty="0">
              <a:latin typeface="Aharoni" panose="02010803020104030203" pitchFamily="2" charset="-79"/>
              <a:cs typeface="Aharoni" panose="02010803020104030203" pitchFamily="2" charset="-79"/>
            </a:endParaRPr>
          </a:p>
        </p:txBody>
      </p:sp>
      <p:pic>
        <p:nvPicPr>
          <p:cNvPr id="9" name="Bild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841" y="6426741"/>
            <a:ext cx="1619672" cy="318444"/>
          </a:xfrm>
          <a:prstGeom prst="rect">
            <a:avLst/>
          </a:prstGeom>
          <a:solidFill>
            <a:schemeClr val="bg2">
              <a:lumMod val="50000"/>
            </a:schemeClr>
          </a:solidFill>
        </p:spPr>
      </p:pic>
      <p:sp>
        <p:nvSpPr>
          <p:cNvPr id="10" name="TekstSylinder 9"/>
          <p:cNvSpPr txBox="1"/>
          <p:nvPr/>
        </p:nvSpPr>
        <p:spPr>
          <a:xfrm>
            <a:off x="276841" y="5423158"/>
            <a:ext cx="45719" cy="369332"/>
          </a:xfrm>
          <a:prstGeom prst="rect">
            <a:avLst/>
          </a:prstGeom>
          <a:solidFill>
            <a:schemeClr val="bg1"/>
          </a:solidFill>
        </p:spPr>
        <p:txBody>
          <a:bodyPr wrap="square" rtlCol="0">
            <a:spAutoFit/>
          </a:bodyPr>
          <a:lstStyle/>
          <a:p>
            <a:r>
              <a:rPr lang="nb-NO" dirty="0" smtClean="0"/>
              <a:t>        </a:t>
            </a:r>
            <a:endParaRPr lang="nb-NO" dirty="0"/>
          </a:p>
        </p:txBody>
      </p:sp>
      <p:sp>
        <p:nvSpPr>
          <p:cNvPr id="11" name="TekstSylinder 10"/>
          <p:cNvSpPr txBox="1"/>
          <p:nvPr/>
        </p:nvSpPr>
        <p:spPr>
          <a:xfrm>
            <a:off x="276841" y="6051499"/>
            <a:ext cx="223222" cy="369332"/>
          </a:xfrm>
          <a:prstGeom prst="rect">
            <a:avLst/>
          </a:prstGeom>
          <a:solidFill>
            <a:schemeClr val="bg1"/>
          </a:solidFill>
        </p:spPr>
        <p:txBody>
          <a:bodyPr wrap="square" rtlCol="0">
            <a:spAutoFit/>
          </a:bodyPr>
          <a:lstStyle/>
          <a:p>
            <a:r>
              <a:rPr lang="nb-NO" dirty="0" smtClean="0"/>
              <a:t>       </a:t>
            </a:r>
            <a:endParaRPr lang="nb-NO" dirty="0"/>
          </a:p>
        </p:txBody>
      </p:sp>
      <p:sp>
        <p:nvSpPr>
          <p:cNvPr id="6" name="Plassholder for bunntekst 5"/>
          <p:cNvSpPr>
            <a:spLocks noGrp="1"/>
          </p:cNvSpPr>
          <p:nvPr>
            <p:ph type="ftr" sz="quarter" idx="11"/>
          </p:nvPr>
        </p:nvSpPr>
        <p:spPr/>
        <p:txBody>
          <a:bodyPr/>
          <a:lstStyle/>
          <a:p>
            <a:r>
              <a:rPr lang="en-US" smtClean="0"/>
              <a:t>Introduksjon for KFiT 16.01. 2020</a:t>
            </a:r>
            <a:endParaRPr lang="en-US" dirty="0"/>
          </a:p>
        </p:txBody>
      </p:sp>
    </p:spTree>
    <p:extLst>
      <p:ext uri="{BB962C8B-B14F-4D97-AF65-F5344CB8AC3E}">
        <p14:creationId xmlns:p14="http://schemas.microsoft.com/office/powerpoint/2010/main" val="858454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Den kirkelige lovgivning</a:t>
            </a:r>
          </a:p>
        </p:txBody>
      </p:sp>
      <p:sp>
        <p:nvSpPr>
          <p:cNvPr id="3" name="Plassholder for innhold 2"/>
          <p:cNvSpPr>
            <a:spLocks noGrp="1"/>
          </p:cNvSpPr>
          <p:nvPr>
            <p:ph idx="1"/>
          </p:nvPr>
        </p:nvSpPr>
        <p:spPr>
          <a:xfrm>
            <a:off x="846698" y="1844290"/>
            <a:ext cx="7886700" cy="4680496"/>
          </a:xfrm>
        </p:spPr>
        <p:txBody>
          <a:bodyPr>
            <a:noAutofit/>
          </a:bodyPr>
          <a:lstStyle/>
          <a:p>
            <a:pPr>
              <a:buFont typeface="Wingdings" panose="05000000000000000000" pitchFamily="2" charset="2"/>
              <a:buChar char="Ø"/>
            </a:pPr>
            <a:r>
              <a:rPr lang="nb-NO" sz="2000" dirty="0"/>
              <a:t>Allmenn lovgivning</a:t>
            </a:r>
          </a:p>
          <a:p>
            <a:pPr marL="896938" indent="-896938">
              <a:lnSpc>
                <a:spcPct val="100000"/>
              </a:lnSpc>
              <a:spcBef>
                <a:spcPts val="0"/>
              </a:spcBef>
              <a:buNone/>
            </a:pPr>
            <a:r>
              <a:rPr lang="nb-NO" sz="1600" dirty="0" smtClean="0"/>
              <a:t>	-  </a:t>
            </a:r>
            <a:r>
              <a:rPr lang="nb-NO" sz="1600" dirty="0"/>
              <a:t>Arbeidsmiljøloven og annet arbeidsrettslig lovverk</a:t>
            </a:r>
          </a:p>
          <a:p>
            <a:pPr>
              <a:lnSpc>
                <a:spcPct val="100000"/>
              </a:lnSpc>
              <a:spcBef>
                <a:spcPts val="0"/>
              </a:spcBef>
              <a:buNone/>
            </a:pPr>
            <a:r>
              <a:rPr lang="nb-NO" sz="1600" dirty="0"/>
              <a:t>		</a:t>
            </a:r>
            <a:r>
              <a:rPr lang="nb-NO" sz="1600" dirty="0" smtClean="0"/>
              <a:t>- </a:t>
            </a:r>
            <a:r>
              <a:rPr lang="nb-NO" sz="1600" dirty="0"/>
              <a:t>Kulturminneloven</a:t>
            </a:r>
          </a:p>
          <a:p>
            <a:pPr>
              <a:lnSpc>
                <a:spcPct val="100000"/>
              </a:lnSpc>
              <a:spcBef>
                <a:spcPts val="0"/>
              </a:spcBef>
              <a:buNone/>
            </a:pPr>
            <a:r>
              <a:rPr lang="nb-NO" sz="1600" dirty="0"/>
              <a:t>		- Plan- og bygningsloven</a:t>
            </a:r>
          </a:p>
          <a:p>
            <a:pPr>
              <a:lnSpc>
                <a:spcPct val="100000"/>
              </a:lnSpc>
              <a:spcBef>
                <a:spcPts val="0"/>
              </a:spcBef>
              <a:buNone/>
            </a:pPr>
            <a:r>
              <a:rPr lang="nb-NO" sz="1600" dirty="0"/>
              <a:t>		- Lov om offentlige anskaffelser</a:t>
            </a:r>
          </a:p>
          <a:p>
            <a:pPr>
              <a:lnSpc>
                <a:spcPct val="100000"/>
              </a:lnSpc>
              <a:spcBef>
                <a:spcPts val="0"/>
              </a:spcBef>
              <a:buNone/>
            </a:pPr>
            <a:r>
              <a:rPr lang="nb-NO" sz="1600" dirty="0"/>
              <a:t>		- </a:t>
            </a:r>
            <a:r>
              <a:rPr lang="nb-NO" sz="1600" dirty="0" err="1"/>
              <a:t>Offentleglova</a:t>
            </a:r>
            <a:r>
              <a:rPr lang="nb-NO" sz="1600" dirty="0"/>
              <a:t> og forvaltningsloven</a:t>
            </a:r>
          </a:p>
          <a:p>
            <a:endParaRPr lang="nb-NO" sz="2000" dirty="0"/>
          </a:p>
          <a:p>
            <a:pPr>
              <a:buFont typeface="Wingdings" panose="05000000000000000000" pitchFamily="2" charset="2"/>
              <a:buChar char="Ø"/>
            </a:pPr>
            <a:r>
              <a:rPr lang="nb-NO" sz="2000" dirty="0"/>
              <a:t>Særlovgivning som gjelder Den norske kirke: </a:t>
            </a:r>
          </a:p>
          <a:p>
            <a:pPr marL="0" indent="0">
              <a:lnSpc>
                <a:spcPct val="100000"/>
              </a:lnSpc>
              <a:spcBef>
                <a:spcPts val="0"/>
              </a:spcBef>
              <a:buSzPct val="100000"/>
              <a:buNone/>
            </a:pPr>
            <a:r>
              <a:rPr lang="nb-NO" sz="1600" dirty="0"/>
              <a:t>	</a:t>
            </a:r>
            <a:r>
              <a:rPr lang="nb-NO" sz="1600" dirty="0" smtClean="0"/>
              <a:t>- </a:t>
            </a:r>
            <a:r>
              <a:rPr lang="nb-NO" sz="1600" dirty="0"/>
              <a:t>Kirkeloven</a:t>
            </a:r>
          </a:p>
          <a:p>
            <a:pPr marL="0" indent="0">
              <a:lnSpc>
                <a:spcPct val="100000"/>
              </a:lnSpc>
              <a:spcBef>
                <a:spcPts val="0"/>
              </a:spcBef>
              <a:buSzPct val="100000"/>
              <a:buNone/>
            </a:pPr>
            <a:r>
              <a:rPr lang="nb-NO" sz="1600" dirty="0"/>
              <a:t>	- Gravferdsloven</a:t>
            </a:r>
          </a:p>
          <a:p>
            <a:pPr marL="0" indent="0">
              <a:lnSpc>
                <a:spcPct val="100000"/>
              </a:lnSpc>
              <a:spcBef>
                <a:spcPts val="0"/>
              </a:spcBef>
              <a:buSzPct val="100000"/>
              <a:buNone/>
            </a:pPr>
            <a:r>
              <a:rPr lang="nb-NO" sz="1600" dirty="0"/>
              <a:t>	- </a:t>
            </a:r>
            <a:r>
              <a:rPr lang="nb-NO" sz="1600" dirty="0" smtClean="0"/>
              <a:t>Forskrifter</a:t>
            </a:r>
          </a:p>
          <a:p>
            <a:pPr marL="0" indent="0">
              <a:lnSpc>
                <a:spcPct val="100000"/>
              </a:lnSpc>
              <a:spcBef>
                <a:spcPts val="0"/>
              </a:spcBef>
              <a:buSzPct val="100000"/>
              <a:buNone/>
            </a:pPr>
            <a:endParaRPr lang="nb-NO" sz="1600" dirty="0" smtClean="0"/>
          </a:p>
          <a:p>
            <a:pPr algn="ctr">
              <a:buNone/>
            </a:pPr>
            <a:r>
              <a:rPr lang="nb-NO" sz="1400" b="1" dirty="0" smtClean="0"/>
              <a:t>§ </a:t>
            </a:r>
            <a:r>
              <a:rPr lang="nb-NO" sz="1400" b="1" dirty="0"/>
              <a:t>1 Kirkelovens formål</a:t>
            </a:r>
            <a:r>
              <a:rPr lang="nb-NO" sz="1400" b="1" dirty="0" smtClean="0"/>
              <a:t>:</a:t>
            </a:r>
          </a:p>
          <a:p>
            <a:pPr algn="ctr">
              <a:lnSpc>
                <a:spcPct val="120000"/>
              </a:lnSpc>
              <a:buNone/>
            </a:pPr>
            <a:r>
              <a:rPr lang="nb-NO" sz="1400" i="1" dirty="0" smtClean="0"/>
              <a:t>Formålet </a:t>
            </a:r>
            <a:r>
              <a:rPr lang="nb-NO" sz="1400" i="1" dirty="0"/>
              <a:t>med loven er å legge forholdene til rette for et aktivt engasjement og en stadig fornyelse i den evangelisk-lutherske folkekirke i Norge.</a:t>
            </a:r>
            <a:r>
              <a:rPr lang="nb-NO" sz="1400" dirty="0"/>
              <a:t> </a:t>
            </a:r>
          </a:p>
          <a:p>
            <a:endParaRPr lang="nb-NO" sz="1600" dirty="0"/>
          </a:p>
          <a:p>
            <a:pPr marL="0" indent="0">
              <a:buSzPct val="100000"/>
              <a:buNone/>
            </a:pPr>
            <a:endParaRPr lang="nb-NO" sz="1600" dirty="0" smtClean="0"/>
          </a:p>
          <a:p>
            <a:pPr marL="0" indent="0">
              <a:buSzPct val="100000"/>
              <a:buNone/>
            </a:pPr>
            <a:r>
              <a:rPr lang="nb-NO" sz="1600" dirty="0" smtClean="0"/>
              <a:t> </a:t>
            </a:r>
            <a:endParaRPr lang="nb-NO" sz="1600" dirty="0"/>
          </a:p>
          <a:p>
            <a:pPr marL="0" indent="0">
              <a:buNone/>
            </a:pPr>
            <a:endParaRPr lang="nb-NO" sz="2100" dirty="0"/>
          </a:p>
        </p:txBody>
      </p:sp>
      <p:pic>
        <p:nvPicPr>
          <p:cNvPr id="4" name="Bilde 3"/>
          <p:cNvPicPr>
            <a:picLocks noChangeAspect="1"/>
          </p:cNvPicPr>
          <p:nvPr/>
        </p:nvPicPr>
        <p:blipFill rotWithShape="1">
          <a:blip r:embed="rId2" cstate="print">
            <a:extLst>
              <a:ext uri="{28A0092B-C50C-407E-A947-70E740481C1C}">
                <a14:useLocalDpi xmlns:a14="http://schemas.microsoft.com/office/drawing/2010/main" val="0"/>
              </a:ext>
            </a:extLst>
          </a:blip>
          <a:srcRect l="57326" t="2272" r="11079" b="7066"/>
          <a:stretch/>
        </p:blipFill>
        <p:spPr>
          <a:xfrm rot="1084658">
            <a:off x="7134316" y="1677211"/>
            <a:ext cx="1441309" cy="2244407"/>
          </a:xfrm>
          <a:prstGeom prst="rect">
            <a:avLst/>
          </a:prstGeom>
        </p:spPr>
      </p:pic>
      <p:pic>
        <p:nvPicPr>
          <p:cNvPr id="5" name="Bilde 4" descr="norges lover.jpg"/>
          <p:cNvPicPr>
            <a:picLocks noChangeAspect="1"/>
          </p:cNvPicPr>
          <p:nvPr/>
        </p:nvPicPr>
        <p:blipFill>
          <a:blip r:embed="rId3" cstate="print"/>
          <a:stretch>
            <a:fillRect/>
          </a:stretch>
        </p:blipFill>
        <p:spPr>
          <a:xfrm rot="1380000">
            <a:off x="6886759" y="3590149"/>
            <a:ext cx="1483201" cy="2033043"/>
          </a:xfrm>
          <a:prstGeom prst="rect">
            <a:avLst/>
          </a:prstGeom>
          <a:ln>
            <a:noFill/>
          </a:ln>
          <a:effectLst>
            <a:outerShdw blurRad="292100" dist="139700" dir="2700000" algn="tl" rotWithShape="0">
              <a:srgbClr val="333333">
                <a:alpha val="65000"/>
              </a:srgbClr>
            </a:outerShdw>
          </a:effectLst>
        </p:spPr>
      </p:pic>
      <p:sp>
        <p:nvSpPr>
          <p:cNvPr id="6" name="TekstSylinder 5"/>
          <p:cNvSpPr txBox="1"/>
          <p:nvPr/>
        </p:nvSpPr>
        <p:spPr>
          <a:xfrm rot="16200000">
            <a:off x="-136733" y="763941"/>
            <a:ext cx="1088760" cy="261610"/>
          </a:xfrm>
          <a:prstGeom prst="rect">
            <a:avLst/>
          </a:prstGeom>
          <a:solidFill>
            <a:schemeClr val="bg1"/>
          </a:solidFill>
        </p:spPr>
        <p:txBody>
          <a:bodyPr wrap="none" rtlCol="0">
            <a:spAutoFit/>
          </a:bodyPr>
          <a:lstStyle/>
          <a:p>
            <a:r>
              <a:rPr lang="nb-NO" sz="1100" dirty="0" smtClean="0">
                <a:latin typeface="Aharoni" panose="02010803020104030203" pitchFamily="2" charset="-79"/>
                <a:cs typeface="Aharoni" panose="02010803020104030203" pitchFamily="2" charset="-79"/>
              </a:rPr>
              <a:t> Sammen om </a:t>
            </a:r>
            <a:endParaRPr lang="nb-NO" sz="1100" dirty="0">
              <a:latin typeface="Aharoni" panose="02010803020104030203" pitchFamily="2" charset="-79"/>
              <a:cs typeface="Aharoni" panose="02010803020104030203" pitchFamily="2" charset="-79"/>
            </a:endParaRPr>
          </a:p>
        </p:txBody>
      </p:sp>
      <p:pic>
        <p:nvPicPr>
          <p:cNvPr id="7" name="Bild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841" y="6426741"/>
            <a:ext cx="1619672" cy="318444"/>
          </a:xfrm>
          <a:prstGeom prst="rect">
            <a:avLst/>
          </a:prstGeom>
        </p:spPr>
      </p:pic>
      <p:sp>
        <p:nvSpPr>
          <p:cNvPr id="8" name="TekstSylinder 7"/>
          <p:cNvSpPr txBox="1"/>
          <p:nvPr/>
        </p:nvSpPr>
        <p:spPr>
          <a:xfrm>
            <a:off x="276841" y="6051499"/>
            <a:ext cx="445421" cy="369332"/>
          </a:xfrm>
          <a:prstGeom prst="rect">
            <a:avLst/>
          </a:prstGeom>
          <a:solidFill>
            <a:schemeClr val="bg1"/>
          </a:solidFill>
        </p:spPr>
        <p:txBody>
          <a:bodyPr wrap="square" rtlCol="0">
            <a:spAutoFit/>
          </a:bodyPr>
          <a:lstStyle/>
          <a:p>
            <a:r>
              <a:rPr lang="nb-NO" dirty="0" smtClean="0"/>
              <a:t>       </a:t>
            </a:r>
            <a:endParaRPr lang="nb-NO" dirty="0"/>
          </a:p>
        </p:txBody>
      </p:sp>
      <p:sp>
        <p:nvSpPr>
          <p:cNvPr id="9" name="TekstSylinder 8"/>
          <p:cNvSpPr txBox="1"/>
          <p:nvPr/>
        </p:nvSpPr>
        <p:spPr>
          <a:xfrm>
            <a:off x="6799944" y="6447463"/>
            <a:ext cx="2074607" cy="246221"/>
          </a:xfrm>
          <a:prstGeom prst="rect">
            <a:avLst/>
          </a:prstGeom>
          <a:noFill/>
        </p:spPr>
        <p:txBody>
          <a:bodyPr wrap="none" rtlCol="0">
            <a:spAutoFit/>
          </a:bodyPr>
          <a:lstStyle/>
          <a:p>
            <a:r>
              <a:rPr lang="nb-NO" sz="1000">
                <a:latin typeface="Arial" panose="020B0604020202020204" pitchFamily="34" charset="0"/>
                <a:cs typeface="Arial" panose="020B0604020202020204" pitchFamily="34" charset="0"/>
              </a:rPr>
              <a:t>Introduksjon for KFiT 16.01. 2020</a:t>
            </a:r>
            <a:endParaRPr lang="nb-NO" sz="1000" dirty="0">
              <a:latin typeface="Arial" panose="020B0604020202020204" pitchFamily="34" charset="0"/>
              <a:cs typeface="Arial" panose="020B0604020202020204" pitchFamily="34" charset="0"/>
            </a:endParaRPr>
          </a:p>
        </p:txBody>
      </p:sp>
      <p:sp>
        <p:nvSpPr>
          <p:cNvPr id="11" name="Plassholder for bunntekst 10"/>
          <p:cNvSpPr>
            <a:spLocks noGrp="1"/>
          </p:cNvSpPr>
          <p:nvPr>
            <p:ph type="ftr" sz="quarter" idx="11"/>
          </p:nvPr>
        </p:nvSpPr>
        <p:spPr/>
        <p:txBody>
          <a:bodyPr/>
          <a:lstStyle/>
          <a:p>
            <a:r>
              <a:rPr lang="en-US" smtClean="0"/>
              <a:t>Introduksjon for KFiT 16.01. 2020</a:t>
            </a:r>
            <a:endParaRPr lang="en-US" dirty="0"/>
          </a:p>
        </p:txBody>
      </p:sp>
    </p:spTree>
    <p:extLst>
      <p:ext uri="{BB962C8B-B14F-4D97-AF65-F5344CB8AC3E}">
        <p14:creationId xmlns:p14="http://schemas.microsoft.com/office/powerpoint/2010/main" val="875716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800" dirty="0"/>
              <a:t>Kirkelig </a:t>
            </a:r>
            <a:r>
              <a:rPr lang="nb-NO" sz="2800" dirty="0" smtClean="0"/>
              <a:t>fellesråd i Trondheim</a:t>
            </a:r>
            <a:r>
              <a:rPr lang="nb-NO" sz="2800" dirty="0"/>
              <a:t/>
            </a:r>
            <a:br>
              <a:rPr lang="nb-NO" sz="2800" dirty="0"/>
            </a:br>
            <a:r>
              <a:rPr lang="nb-NO" sz="2800" dirty="0"/>
              <a:t>- </a:t>
            </a:r>
            <a:r>
              <a:rPr lang="nb-NO" sz="2800" dirty="0" smtClean="0"/>
              <a:t>lokale styringsinstrumenter </a:t>
            </a:r>
            <a:r>
              <a:rPr lang="nb-NO" sz="2800" dirty="0"/>
              <a:t>fra råd </a:t>
            </a:r>
            <a:r>
              <a:rPr lang="nb-NO" sz="2800" dirty="0" smtClean="0"/>
              <a:t>til ledelse</a:t>
            </a:r>
            <a:endParaRPr lang="nb-NO" sz="2800" dirty="0"/>
          </a:p>
        </p:txBody>
      </p:sp>
      <p:sp>
        <p:nvSpPr>
          <p:cNvPr id="3" name="Plassholder for innhold 2"/>
          <p:cNvSpPr>
            <a:spLocks noGrp="1"/>
          </p:cNvSpPr>
          <p:nvPr>
            <p:ph idx="1"/>
          </p:nvPr>
        </p:nvSpPr>
        <p:spPr/>
        <p:txBody>
          <a:bodyPr>
            <a:normAutofit/>
          </a:bodyPr>
          <a:lstStyle/>
          <a:p>
            <a:pPr>
              <a:buFont typeface="Wingdings" panose="05000000000000000000" pitchFamily="2" charset="2"/>
              <a:buChar char="Ø"/>
            </a:pPr>
            <a:r>
              <a:rPr lang="nb-NO" sz="2400" dirty="0" smtClean="0">
                <a:latin typeface="+mj-lt"/>
              </a:rPr>
              <a:t>Mål og strategiplan</a:t>
            </a:r>
          </a:p>
          <a:p>
            <a:pPr lvl="1">
              <a:buFont typeface="Wingdings" panose="05000000000000000000" pitchFamily="2" charset="2"/>
              <a:buChar char="Ø"/>
            </a:pPr>
            <a:r>
              <a:rPr lang="nb-NO" sz="2000" dirty="0" smtClean="0">
                <a:latin typeface="+mj-lt"/>
              </a:rPr>
              <a:t>Med Handlingsplan</a:t>
            </a:r>
          </a:p>
          <a:p>
            <a:pPr>
              <a:buFont typeface="Wingdings" panose="05000000000000000000" pitchFamily="2" charset="2"/>
              <a:buChar char="Ø"/>
            </a:pPr>
            <a:r>
              <a:rPr lang="nb-NO" sz="2400" dirty="0">
                <a:latin typeface="+mj-lt"/>
              </a:rPr>
              <a:t>Organisering av virksomheten</a:t>
            </a:r>
          </a:p>
          <a:p>
            <a:pPr>
              <a:buFont typeface="Wingdings" panose="05000000000000000000" pitchFamily="2" charset="2"/>
              <a:buChar char="Ø"/>
            </a:pPr>
            <a:r>
              <a:rPr lang="nb-NO" sz="2400" dirty="0" smtClean="0">
                <a:latin typeface="+mj-lt"/>
              </a:rPr>
              <a:t>Budsjettmodell og økonomisk fordeling til avdelinger</a:t>
            </a:r>
          </a:p>
          <a:p>
            <a:pPr lvl="1">
              <a:buFont typeface="Wingdings" panose="05000000000000000000" pitchFamily="2" charset="2"/>
              <a:buChar char="Ø"/>
            </a:pPr>
            <a:r>
              <a:rPr lang="nb-NO" sz="2000" dirty="0" smtClean="0">
                <a:latin typeface="+mj-lt"/>
              </a:rPr>
              <a:t>Inkludert økonomiplan</a:t>
            </a:r>
          </a:p>
          <a:p>
            <a:pPr>
              <a:buFont typeface="Wingdings" panose="05000000000000000000" pitchFamily="2" charset="2"/>
              <a:buChar char="Ø"/>
            </a:pPr>
            <a:r>
              <a:rPr lang="nb-NO" sz="2400" dirty="0" smtClean="0">
                <a:latin typeface="+mj-lt"/>
              </a:rPr>
              <a:t>Reglementer</a:t>
            </a:r>
          </a:p>
          <a:p>
            <a:pPr lvl="1">
              <a:buFont typeface="Wingdings" panose="05000000000000000000" pitchFamily="2" charset="2"/>
              <a:buChar char="Ø"/>
            </a:pPr>
            <a:r>
              <a:rPr lang="nb-NO" sz="2000" dirty="0" smtClean="0">
                <a:latin typeface="+mj-lt"/>
              </a:rPr>
              <a:t>Delegasjonsreglement</a:t>
            </a:r>
          </a:p>
          <a:p>
            <a:pPr lvl="1">
              <a:buFont typeface="Wingdings" panose="05000000000000000000" pitchFamily="2" charset="2"/>
              <a:buChar char="Ø"/>
            </a:pPr>
            <a:r>
              <a:rPr lang="nb-NO" sz="2000" dirty="0" smtClean="0">
                <a:latin typeface="+mj-lt"/>
              </a:rPr>
              <a:t>Økonomireglement</a:t>
            </a:r>
          </a:p>
          <a:p>
            <a:pPr lvl="1">
              <a:buFont typeface="Wingdings" panose="05000000000000000000" pitchFamily="2" charset="2"/>
              <a:buChar char="Ø"/>
            </a:pPr>
            <a:r>
              <a:rPr lang="nb-NO" sz="2000" dirty="0" smtClean="0">
                <a:latin typeface="+mj-lt"/>
              </a:rPr>
              <a:t>Tilsettingsreglement</a:t>
            </a:r>
          </a:p>
          <a:p>
            <a:pPr lvl="1">
              <a:buFont typeface="Wingdings" panose="05000000000000000000" pitchFamily="2" charset="2"/>
              <a:buChar char="Ø"/>
            </a:pPr>
            <a:r>
              <a:rPr lang="nb-NO" sz="2000" dirty="0" smtClean="0">
                <a:latin typeface="+mj-lt"/>
              </a:rPr>
              <a:t>Verdigrunnlag og etiske retningslinjer </a:t>
            </a:r>
          </a:p>
          <a:p>
            <a:pPr>
              <a:buFont typeface="Wingdings" panose="05000000000000000000" pitchFamily="2" charset="2"/>
              <a:buChar char="Ø"/>
            </a:pPr>
            <a:r>
              <a:rPr lang="nb-NO" sz="2700" dirty="0">
                <a:latin typeface="+mj-lt"/>
              </a:rPr>
              <a:t>U</a:t>
            </a:r>
            <a:r>
              <a:rPr lang="nb-NO" sz="2700" dirty="0" smtClean="0">
                <a:latin typeface="+mj-lt"/>
              </a:rPr>
              <a:t>tredninger og Enkeltvedtak</a:t>
            </a:r>
          </a:p>
        </p:txBody>
      </p:sp>
      <p:sp>
        <p:nvSpPr>
          <p:cNvPr id="4" name="TekstSylinder 3"/>
          <p:cNvSpPr txBox="1"/>
          <p:nvPr/>
        </p:nvSpPr>
        <p:spPr>
          <a:xfrm rot="16200000">
            <a:off x="-136733" y="763941"/>
            <a:ext cx="1088760" cy="261610"/>
          </a:xfrm>
          <a:prstGeom prst="rect">
            <a:avLst/>
          </a:prstGeom>
          <a:solidFill>
            <a:schemeClr val="bg1"/>
          </a:solidFill>
        </p:spPr>
        <p:txBody>
          <a:bodyPr wrap="none" rtlCol="0">
            <a:spAutoFit/>
          </a:bodyPr>
          <a:lstStyle/>
          <a:p>
            <a:r>
              <a:rPr lang="nb-NO" sz="1100" dirty="0" smtClean="0">
                <a:latin typeface="Aharoni" panose="02010803020104030203" pitchFamily="2" charset="-79"/>
                <a:cs typeface="Aharoni" panose="02010803020104030203" pitchFamily="2" charset="-79"/>
              </a:rPr>
              <a:t> Sammen om </a:t>
            </a:r>
            <a:endParaRPr lang="nb-NO" sz="1100" dirty="0">
              <a:latin typeface="Aharoni" panose="02010803020104030203" pitchFamily="2" charset="-79"/>
              <a:cs typeface="Aharoni" panose="02010803020104030203" pitchFamily="2" charset="-79"/>
            </a:endParaRPr>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841" y="6426741"/>
            <a:ext cx="1619672" cy="318444"/>
          </a:xfrm>
          <a:prstGeom prst="rect">
            <a:avLst/>
          </a:prstGeom>
        </p:spPr>
      </p:pic>
      <p:sp>
        <p:nvSpPr>
          <p:cNvPr id="6" name="TekstSylinder 5"/>
          <p:cNvSpPr txBox="1"/>
          <p:nvPr/>
        </p:nvSpPr>
        <p:spPr>
          <a:xfrm>
            <a:off x="276841" y="6051499"/>
            <a:ext cx="445421" cy="369332"/>
          </a:xfrm>
          <a:prstGeom prst="rect">
            <a:avLst/>
          </a:prstGeom>
          <a:solidFill>
            <a:schemeClr val="bg1"/>
          </a:solidFill>
        </p:spPr>
        <p:txBody>
          <a:bodyPr wrap="square" rtlCol="0">
            <a:spAutoFit/>
          </a:bodyPr>
          <a:lstStyle/>
          <a:p>
            <a:r>
              <a:rPr lang="nb-NO" dirty="0" smtClean="0"/>
              <a:t>       </a:t>
            </a:r>
            <a:endParaRPr lang="nb-NO" dirty="0"/>
          </a:p>
        </p:txBody>
      </p:sp>
      <p:sp>
        <p:nvSpPr>
          <p:cNvPr id="7" name="TekstSylinder 6"/>
          <p:cNvSpPr txBox="1"/>
          <p:nvPr/>
        </p:nvSpPr>
        <p:spPr>
          <a:xfrm>
            <a:off x="6799944" y="6447463"/>
            <a:ext cx="2074607" cy="246221"/>
          </a:xfrm>
          <a:prstGeom prst="rect">
            <a:avLst/>
          </a:prstGeom>
          <a:noFill/>
        </p:spPr>
        <p:txBody>
          <a:bodyPr wrap="none" rtlCol="0">
            <a:spAutoFit/>
          </a:bodyPr>
          <a:lstStyle/>
          <a:p>
            <a:r>
              <a:rPr lang="nb-NO" sz="1000" dirty="0">
                <a:latin typeface="Arial" panose="020B0604020202020204" pitchFamily="34" charset="0"/>
                <a:cs typeface="Arial" panose="020B0604020202020204" pitchFamily="34" charset="0"/>
              </a:rPr>
              <a:t>Introduksjon for </a:t>
            </a:r>
            <a:r>
              <a:rPr lang="nb-NO" sz="1000" dirty="0" err="1">
                <a:latin typeface="Arial" panose="020B0604020202020204" pitchFamily="34" charset="0"/>
                <a:cs typeface="Arial" panose="020B0604020202020204" pitchFamily="34" charset="0"/>
              </a:rPr>
              <a:t>KFiT</a:t>
            </a:r>
            <a:r>
              <a:rPr lang="nb-NO" sz="1000" dirty="0">
                <a:latin typeface="Arial" panose="020B0604020202020204" pitchFamily="34" charset="0"/>
                <a:cs typeface="Arial" panose="020B0604020202020204" pitchFamily="34" charset="0"/>
              </a:rPr>
              <a:t> 16.01. 2020</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841" y="6420831"/>
            <a:ext cx="1619672" cy="318444"/>
          </a:xfrm>
          <a:prstGeom prst="rect">
            <a:avLst/>
          </a:prstGeom>
        </p:spPr>
      </p:pic>
      <p:sp>
        <p:nvSpPr>
          <p:cNvPr id="10" name="Plassholder for bunntekst 9"/>
          <p:cNvSpPr>
            <a:spLocks noGrp="1"/>
          </p:cNvSpPr>
          <p:nvPr>
            <p:ph type="ftr" sz="quarter" idx="11"/>
          </p:nvPr>
        </p:nvSpPr>
        <p:spPr/>
        <p:txBody>
          <a:bodyPr/>
          <a:lstStyle/>
          <a:p>
            <a:r>
              <a:rPr lang="en-US" smtClean="0"/>
              <a:t>Introduksjon for KFiT 16.01. 2020</a:t>
            </a:r>
            <a:endParaRPr lang="en-US" dirty="0"/>
          </a:p>
        </p:txBody>
      </p:sp>
    </p:spTree>
    <p:extLst>
      <p:ext uri="{BB962C8B-B14F-4D97-AF65-F5344CB8AC3E}">
        <p14:creationId xmlns:p14="http://schemas.microsoft.com/office/powerpoint/2010/main" val="1803402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Organisering av arbeidet - hovedtrekk</a:t>
            </a:r>
            <a:endParaRPr lang="nb-NO" dirty="0"/>
          </a:p>
        </p:txBody>
      </p:sp>
      <p:sp>
        <p:nvSpPr>
          <p:cNvPr id="3" name="Plassholder for innhold 2"/>
          <p:cNvSpPr>
            <a:spLocks noGrp="1"/>
          </p:cNvSpPr>
          <p:nvPr>
            <p:ph idx="1"/>
          </p:nvPr>
        </p:nvSpPr>
        <p:spPr/>
        <p:txBody>
          <a:bodyPr>
            <a:normAutofit lnSpcReduction="10000"/>
          </a:bodyPr>
          <a:lstStyle/>
          <a:p>
            <a:r>
              <a:rPr lang="nb-NO" dirty="0" smtClean="0">
                <a:latin typeface="+mj-lt"/>
              </a:rPr>
              <a:t>Økonomiske og administrative oppgaver for fellesråd og menighetsråd er sentralisert til egen avdeling med egen leder</a:t>
            </a:r>
          </a:p>
          <a:p>
            <a:r>
              <a:rPr lang="nb-NO" dirty="0" smtClean="0">
                <a:latin typeface="+mj-lt"/>
              </a:rPr>
              <a:t>All bygningsmessig forvaltning – investering og vedlikehold - er sentralisert til egen avdeling med egen leder</a:t>
            </a:r>
          </a:p>
          <a:p>
            <a:r>
              <a:rPr lang="nb-NO" dirty="0" smtClean="0">
                <a:latin typeface="+mj-lt"/>
              </a:rPr>
              <a:t>Grøntfaglig vedlikehold er lagt til Gravplassforvaltningen – også </a:t>
            </a:r>
            <a:r>
              <a:rPr lang="nb-NO" dirty="0" err="1" smtClean="0">
                <a:latin typeface="+mj-lt"/>
              </a:rPr>
              <a:t>grøntvedlikehold</a:t>
            </a:r>
            <a:r>
              <a:rPr lang="nb-NO" dirty="0" smtClean="0">
                <a:latin typeface="+mj-lt"/>
              </a:rPr>
              <a:t> rundt kirkebyggene</a:t>
            </a:r>
          </a:p>
          <a:p>
            <a:r>
              <a:rPr lang="nb-NO" dirty="0" smtClean="0">
                <a:latin typeface="+mj-lt"/>
              </a:rPr>
              <a:t>Avdelingsledere ansvarlige for utvikling av kvalitet, forenkling av arbeidsprosesser herunder digitalisering innen avdelingens oppgaveportefølje</a:t>
            </a:r>
          </a:p>
          <a:p>
            <a:r>
              <a:rPr lang="nb-NO" dirty="0" smtClean="0">
                <a:latin typeface="+mj-lt"/>
              </a:rPr>
              <a:t>Pågående prosesser i enkelte menigheter med utvikling av «kompetansesentra» for fornying av tilbud og aktiviteter for grupper av befolkningen på vegne av øvrige menigheter i byen</a:t>
            </a:r>
          </a:p>
          <a:p>
            <a:r>
              <a:rPr lang="nb-NO" dirty="0" smtClean="0">
                <a:latin typeface="+mj-lt"/>
              </a:rPr>
              <a:t>Kompetansemedarbeidere innen kommunikasjon, IKT og HR i kirkevergens stab</a:t>
            </a:r>
            <a:endParaRPr lang="nb-NO" dirty="0">
              <a:latin typeface="+mj-lt"/>
            </a:endParaRPr>
          </a:p>
        </p:txBody>
      </p:sp>
      <p:sp>
        <p:nvSpPr>
          <p:cNvPr id="4" name="Plassholder for bunntekst 3"/>
          <p:cNvSpPr>
            <a:spLocks noGrp="1"/>
          </p:cNvSpPr>
          <p:nvPr>
            <p:ph type="ftr" sz="quarter" idx="11"/>
          </p:nvPr>
        </p:nvSpPr>
        <p:spPr/>
        <p:txBody>
          <a:bodyPr/>
          <a:lstStyle/>
          <a:p>
            <a:r>
              <a:rPr lang="en-US" smtClean="0"/>
              <a:t>Introduksjon for KFiT 16.01. 2020</a:t>
            </a:r>
            <a:endParaRPr lang="en-US" dirty="0"/>
          </a:p>
        </p:txBody>
      </p:sp>
    </p:spTree>
    <p:extLst>
      <p:ext uri="{BB962C8B-B14F-4D97-AF65-F5344CB8AC3E}">
        <p14:creationId xmlns:p14="http://schemas.microsoft.com/office/powerpoint/2010/main" val="1749476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p:txBody>
          <a:bodyPr/>
          <a:lstStyle/>
          <a:p>
            <a:r>
              <a:rPr lang="en-US" smtClean="0"/>
              <a:t>Introduksjon for KFiT 16.01. 2020</a:t>
            </a:r>
            <a:endParaRPr lang="en-US" dirty="0"/>
          </a:p>
        </p:txBody>
      </p:sp>
      <p:pic>
        <p:nvPicPr>
          <p:cNvPr id="3" name="Bilde 2"/>
          <p:cNvPicPr>
            <a:picLocks noChangeAspect="1"/>
          </p:cNvPicPr>
          <p:nvPr/>
        </p:nvPicPr>
        <p:blipFill>
          <a:blip r:embed="rId2"/>
          <a:stretch>
            <a:fillRect/>
          </a:stretch>
        </p:blipFill>
        <p:spPr>
          <a:xfrm>
            <a:off x="380389" y="612781"/>
            <a:ext cx="9144000" cy="5062938"/>
          </a:xfrm>
          <a:prstGeom prst="rect">
            <a:avLst/>
          </a:prstGeom>
        </p:spPr>
      </p:pic>
    </p:spTree>
    <p:extLst>
      <p:ext uri="{BB962C8B-B14F-4D97-AF65-F5344CB8AC3E}">
        <p14:creationId xmlns:p14="http://schemas.microsoft.com/office/powerpoint/2010/main" val="2816625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03" y="0"/>
            <a:ext cx="8846593" cy="6858000"/>
          </a:xfrm>
          <a:prstGeom prst="rect">
            <a:avLst/>
          </a:prstGeom>
        </p:spPr>
      </p:pic>
      <p:sp>
        <p:nvSpPr>
          <p:cNvPr id="9218" name="Rectangle 2"/>
          <p:cNvSpPr>
            <a:spLocks noGrp="1" noChangeArrowheads="1"/>
          </p:cNvSpPr>
          <p:nvPr>
            <p:ph type="title"/>
          </p:nvPr>
        </p:nvSpPr>
        <p:spPr>
          <a:xfrm>
            <a:off x="372392" y="25629"/>
            <a:ext cx="8229600" cy="546087"/>
          </a:xfrm>
        </p:spPr>
        <p:txBody>
          <a:bodyPr>
            <a:normAutofit fontScale="90000"/>
          </a:bodyPr>
          <a:lstStyle/>
          <a:p>
            <a:pPr algn="ctr" eaLnBrk="1" hangingPunct="1">
              <a:defRPr/>
            </a:pPr>
            <a:r>
              <a:rPr lang="nb-NO" sz="3600" dirty="0" smtClean="0"/>
              <a:t>Gravplassforvaltningen</a:t>
            </a:r>
            <a:endParaRPr lang="nb-NO" sz="2000" dirty="0" smtClean="0"/>
          </a:p>
        </p:txBody>
      </p:sp>
      <p:pic>
        <p:nvPicPr>
          <p:cNvPr id="6"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0"/>
            <a:ext cx="1619672" cy="318444"/>
          </a:xfrm>
          <a:prstGeom prst="rect">
            <a:avLst/>
          </a:prstGeom>
        </p:spPr>
      </p:pic>
      <p:cxnSp>
        <p:nvCxnSpPr>
          <p:cNvPr id="7" name="Rett pil 6"/>
          <p:cNvCxnSpPr/>
          <p:nvPr/>
        </p:nvCxnSpPr>
        <p:spPr>
          <a:xfrm>
            <a:off x="3491880" y="5661248"/>
            <a:ext cx="1296144" cy="504056"/>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Rett pil 7"/>
          <p:cNvCxnSpPr/>
          <p:nvPr/>
        </p:nvCxnSpPr>
        <p:spPr>
          <a:xfrm flipH="1">
            <a:off x="5875586" y="571716"/>
            <a:ext cx="1072678" cy="3602993"/>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Rett pil 8"/>
          <p:cNvCxnSpPr/>
          <p:nvPr/>
        </p:nvCxnSpPr>
        <p:spPr>
          <a:xfrm>
            <a:off x="2123728" y="571716"/>
            <a:ext cx="3401008" cy="1129092"/>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ett pil 10"/>
          <p:cNvCxnSpPr/>
          <p:nvPr/>
        </p:nvCxnSpPr>
        <p:spPr>
          <a:xfrm flipH="1" flipV="1">
            <a:off x="3635896" y="3972934"/>
            <a:ext cx="2752485" cy="42430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tt pil 12"/>
          <p:cNvCxnSpPr/>
          <p:nvPr/>
        </p:nvCxnSpPr>
        <p:spPr>
          <a:xfrm>
            <a:off x="1691680" y="4221088"/>
            <a:ext cx="945105" cy="77436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ett pil 17"/>
          <p:cNvCxnSpPr/>
          <p:nvPr/>
        </p:nvCxnSpPr>
        <p:spPr>
          <a:xfrm flipH="1">
            <a:off x="5940152" y="2708920"/>
            <a:ext cx="1656185" cy="1418152"/>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712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Aktuelle lokale utredninger – dokumenter som det vil refereres til i ulike sammenhenger</a:t>
            </a:r>
            <a:endParaRPr lang="nb-NO" dirty="0"/>
          </a:p>
        </p:txBody>
      </p:sp>
      <p:sp>
        <p:nvSpPr>
          <p:cNvPr id="3" name="Plassholder for innhold 2"/>
          <p:cNvSpPr>
            <a:spLocks noGrp="1"/>
          </p:cNvSpPr>
          <p:nvPr>
            <p:ph idx="1"/>
          </p:nvPr>
        </p:nvSpPr>
        <p:spPr/>
        <p:txBody>
          <a:bodyPr>
            <a:normAutofit/>
          </a:bodyPr>
          <a:lstStyle/>
          <a:p>
            <a:pPr>
              <a:buFont typeface="Wingdings" panose="05000000000000000000" pitchFamily="2" charset="2"/>
              <a:buChar char="Ø"/>
            </a:pPr>
            <a:r>
              <a:rPr lang="nb-NO" sz="2400" dirty="0" smtClean="0"/>
              <a:t>Utredninger i regi av fellesrådet som har tilført kunnskap og hvor vedtak gir føringer for videre utviklingsarbeid</a:t>
            </a:r>
          </a:p>
          <a:p>
            <a:pPr>
              <a:buFont typeface="Wingdings" panose="05000000000000000000" pitchFamily="2" charset="2"/>
              <a:buChar char="Ø"/>
            </a:pPr>
            <a:r>
              <a:rPr lang="nb-NO" sz="2400" dirty="0" smtClean="0"/>
              <a:t>Føringene i vesentlig grad innlemmet i de strategiske prosessene som er vedtatt i mål og strategiplanen</a:t>
            </a:r>
          </a:p>
          <a:p>
            <a:pPr lvl="1">
              <a:buFont typeface="Wingdings" panose="05000000000000000000" pitchFamily="2" charset="2"/>
              <a:buChar char="Ø"/>
            </a:pPr>
            <a:r>
              <a:rPr lang="nb-NO" dirty="0" smtClean="0"/>
              <a:t>Publikumsundersøkelse – Profilundersøkelse, </a:t>
            </a:r>
            <a:r>
              <a:rPr lang="nb-NO" dirty="0" err="1" smtClean="0"/>
              <a:t>NorFakta</a:t>
            </a:r>
            <a:r>
              <a:rPr lang="nb-NO" dirty="0" smtClean="0"/>
              <a:t> 2016</a:t>
            </a:r>
          </a:p>
          <a:p>
            <a:pPr lvl="1">
              <a:buFont typeface="Wingdings" panose="05000000000000000000" pitchFamily="2" charset="2"/>
              <a:buChar char="Ø"/>
            </a:pPr>
            <a:r>
              <a:rPr lang="nb-NO" dirty="0" smtClean="0"/>
              <a:t>Forslag til kommunikasjonsstrategi </a:t>
            </a:r>
            <a:r>
              <a:rPr lang="nb-NO" dirty="0"/>
              <a:t>f</a:t>
            </a:r>
            <a:r>
              <a:rPr lang="nb-NO" dirty="0" smtClean="0"/>
              <a:t>or Kirka i Trondheim </a:t>
            </a:r>
          </a:p>
          <a:p>
            <a:pPr lvl="1">
              <a:buFont typeface="Wingdings" panose="05000000000000000000" pitchFamily="2" charset="2"/>
              <a:buChar char="Ø"/>
            </a:pPr>
            <a:r>
              <a:rPr lang="nb-NO" dirty="0" smtClean="0"/>
              <a:t>Befolknings- og samfunnsutvikling i Trondheim</a:t>
            </a:r>
          </a:p>
          <a:p>
            <a:pPr lvl="1">
              <a:buFont typeface="Wingdings" panose="05000000000000000000" pitchFamily="2" charset="2"/>
              <a:buChar char="Ø"/>
            </a:pPr>
            <a:r>
              <a:rPr lang="nb-NO" dirty="0" smtClean="0"/>
              <a:t>Byutvikling, demografi og samfunnsendring – en kirke i endring </a:t>
            </a:r>
          </a:p>
          <a:p>
            <a:pPr lvl="1">
              <a:buFont typeface="Wingdings" panose="05000000000000000000" pitchFamily="2" charset="2"/>
              <a:buChar char="Ø"/>
            </a:pPr>
            <a:r>
              <a:rPr lang="nb-NO" dirty="0" smtClean="0"/>
              <a:t>Evaluering av ny funksjons- og oppgavefordeling (2018) + ressursbehov i ny organisering (2019) (Revisjon av ledelse og administrative løsninger)</a:t>
            </a:r>
          </a:p>
          <a:p>
            <a:pPr lvl="1">
              <a:buFont typeface="Wingdings" panose="05000000000000000000" pitchFamily="2" charset="2"/>
              <a:buChar char="Ø"/>
            </a:pPr>
            <a:r>
              <a:rPr lang="nb-NO" dirty="0" smtClean="0"/>
              <a:t>Tilstandsanalyser kirkebygg</a:t>
            </a:r>
          </a:p>
          <a:p>
            <a:pPr lvl="1">
              <a:buFont typeface="Wingdings" panose="05000000000000000000" pitchFamily="2" charset="2"/>
              <a:buChar char="Ø"/>
            </a:pPr>
            <a:r>
              <a:rPr lang="nb-NO" dirty="0" smtClean="0"/>
              <a:t>Kartlegging og dokumentasjon av kulturminner og -verdier i kirkene</a:t>
            </a:r>
          </a:p>
          <a:p>
            <a:pPr lvl="1">
              <a:buFont typeface="Wingdings" panose="05000000000000000000" pitchFamily="2" charset="2"/>
              <a:buChar char="Ø"/>
            </a:pPr>
            <a:r>
              <a:rPr lang="nb-NO" dirty="0" smtClean="0"/>
              <a:t>Utkast til verneplan for gravplassene i Trondheim</a:t>
            </a:r>
            <a:endParaRPr lang="nb-NO" dirty="0"/>
          </a:p>
        </p:txBody>
      </p:sp>
      <p:sp>
        <p:nvSpPr>
          <p:cNvPr id="5" name="Plassholder for bunntekst 4"/>
          <p:cNvSpPr>
            <a:spLocks noGrp="1"/>
          </p:cNvSpPr>
          <p:nvPr>
            <p:ph type="ftr" sz="quarter" idx="11"/>
          </p:nvPr>
        </p:nvSpPr>
        <p:spPr/>
        <p:txBody>
          <a:bodyPr/>
          <a:lstStyle/>
          <a:p>
            <a:r>
              <a:rPr lang="en-US" smtClean="0"/>
              <a:t>Introduksjon for KFiT 16.01. 2020</a:t>
            </a:r>
            <a:endParaRPr lang="en-US" dirty="0"/>
          </a:p>
        </p:txBody>
      </p:sp>
    </p:spTree>
    <p:extLst>
      <p:ext uri="{BB962C8B-B14F-4D97-AF65-F5344CB8AC3E}">
        <p14:creationId xmlns:p14="http://schemas.microsoft.com/office/powerpoint/2010/main" val="2816678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Mål og </a:t>
            </a:r>
            <a:r>
              <a:rPr lang="nb-NO" altLang="nb-NO" dirty="0" smtClean="0"/>
              <a:t>strategiplanen</a:t>
            </a:r>
            <a:endParaRPr lang="nb-NO" dirty="0"/>
          </a:p>
        </p:txBody>
      </p:sp>
      <p:sp>
        <p:nvSpPr>
          <p:cNvPr id="3" name="Plassholder for innhold 2"/>
          <p:cNvSpPr>
            <a:spLocks noGrp="1"/>
          </p:cNvSpPr>
          <p:nvPr>
            <p:ph idx="1"/>
          </p:nvPr>
        </p:nvSpPr>
        <p:spPr>
          <a:xfrm>
            <a:off x="628650" y="1690689"/>
            <a:ext cx="8143875" cy="4738686"/>
          </a:xfrm>
        </p:spPr>
        <p:txBody>
          <a:bodyPr>
            <a:noAutofit/>
          </a:bodyPr>
          <a:lstStyle/>
          <a:p>
            <a:r>
              <a:rPr lang="nb-NO" sz="2400" i="1" dirty="0"/>
              <a:t>Overordnet mål - KfiT skal;</a:t>
            </a:r>
            <a:endParaRPr lang="nb-NO" sz="2400" dirty="0"/>
          </a:p>
          <a:p>
            <a:pPr lvl="1"/>
            <a:r>
              <a:rPr lang="nb-NO" sz="2400" i="1" dirty="0"/>
              <a:t>Være en pådriver i samarbeidet i og mellom menighetene, mellom KfiT og soknene og mellom arbeidsgiverlinjene i kirken</a:t>
            </a:r>
            <a:endParaRPr lang="nb-NO" sz="2400" dirty="0"/>
          </a:p>
          <a:p>
            <a:pPr lvl="1"/>
            <a:r>
              <a:rPr lang="nb-NO" sz="2400" i="1" dirty="0"/>
              <a:t>Støtte og legge til rette for at menighetene kan være bekjennende, åpne, tjenende og misjonerende menigheter</a:t>
            </a:r>
            <a:endParaRPr lang="nb-NO" sz="2400" dirty="0"/>
          </a:p>
          <a:p>
            <a:pPr lvl="1"/>
            <a:r>
              <a:rPr lang="nb-NO" sz="2400" i="1" dirty="0"/>
              <a:t>Arbeide for en bærekraftig drift som i stadig sterkere grad tar vare på miljø og klima</a:t>
            </a:r>
            <a:endParaRPr lang="nb-NO" sz="2400" dirty="0"/>
          </a:p>
          <a:p>
            <a:pPr lvl="1"/>
            <a:r>
              <a:rPr lang="nb-NO" sz="2400" i="1" dirty="0"/>
              <a:t>Arbeide for å styrke organiseringen, økonomien, kvaliteten, effektiviteten og arbeidsmiljøet i lokalmenighetene</a:t>
            </a:r>
            <a:endParaRPr lang="nb-NO" sz="2400" dirty="0"/>
          </a:p>
          <a:p>
            <a:pPr lvl="1"/>
            <a:r>
              <a:rPr lang="nb-NO" sz="2400" i="1" dirty="0"/>
              <a:t>Sørge for en verdig forvaltning av kirkebygg og gravplasser i Trondheim </a:t>
            </a:r>
            <a:endParaRPr lang="nb-NO" sz="2400" dirty="0"/>
          </a:p>
          <a:p>
            <a:pPr lvl="1"/>
            <a:r>
              <a:rPr lang="nb-NO" sz="2400" i="1" dirty="0"/>
              <a:t>Styrke Trondheim som kirkelig tyngdepunkt</a:t>
            </a:r>
            <a:endParaRPr lang="nb-NO" sz="2400" dirty="0"/>
          </a:p>
          <a:p>
            <a:endParaRPr lang="nb-NO" sz="2400" dirty="0"/>
          </a:p>
        </p:txBody>
      </p:sp>
      <p:sp>
        <p:nvSpPr>
          <p:cNvPr id="5" name="Plassholder for bunntekst 4"/>
          <p:cNvSpPr>
            <a:spLocks noGrp="1"/>
          </p:cNvSpPr>
          <p:nvPr>
            <p:ph type="ftr" sz="quarter" idx="11"/>
          </p:nvPr>
        </p:nvSpPr>
        <p:spPr/>
        <p:txBody>
          <a:bodyPr/>
          <a:lstStyle/>
          <a:p>
            <a:r>
              <a:rPr lang="en-US" smtClean="0"/>
              <a:t>Introduksjon for KFiT 16.01. 2020</a:t>
            </a:r>
            <a:endParaRPr lang="en-US" dirty="0"/>
          </a:p>
        </p:txBody>
      </p:sp>
    </p:spTree>
    <p:extLst>
      <p:ext uri="{BB962C8B-B14F-4D97-AF65-F5344CB8AC3E}">
        <p14:creationId xmlns:p14="http://schemas.microsoft.com/office/powerpoint/2010/main" val="3210027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87419" y="413039"/>
            <a:ext cx="6683765" cy="945573"/>
          </a:xfrm>
        </p:spPr>
        <p:txBody>
          <a:bodyPr>
            <a:normAutofit fontScale="90000"/>
          </a:bodyPr>
          <a:lstStyle/>
          <a:p>
            <a:r>
              <a:rPr lang="nb-NO" dirty="0"/>
              <a:t>Målene tenkes oppnådd gjennom følgende strategiske </a:t>
            </a:r>
            <a:r>
              <a:rPr lang="nb-NO" dirty="0" smtClean="0"/>
              <a:t>prosesser</a:t>
            </a:r>
            <a:endParaRPr lang="nb-NO" dirty="0"/>
          </a:p>
        </p:txBody>
      </p:sp>
      <p:sp>
        <p:nvSpPr>
          <p:cNvPr id="3" name="Plassholder for innhold 2"/>
          <p:cNvSpPr>
            <a:spLocks noGrp="1"/>
          </p:cNvSpPr>
          <p:nvPr>
            <p:ph idx="1"/>
          </p:nvPr>
        </p:nvSpPr>
        <p:spPr>
          <a:xfrm>
            <a:off x="887419" y="1558636"/>
            <a:ext cx="7785094" cy="4627851"/>
          </a:xfrm>
        </p:spPr>
        <p:txBody>
          <a:bodyPr>
            <a:noAutofit/>
          </a:bodyPr>
          <a:lstStyle/>
          <a:p>
            <a:pPr lvl="0"/>
            <a:r>
              <a:rPr lang="nb-NO" dirty="0"/>
              <a:t>Endring av soknestrukturen til færre og større sokn</a:t>
            </a:r>
          </a:p>
          <a:p>
            <a:pPr lvl="0"/>
            <a:r>
              <a:rPr lang="nb-NO" dirty="0"/>
              <a:t>Gode kreative arbeidsmiljø med stedlig personalledelse</a:t>
            </a:r>
          </a:p>
          <a:p>
            <a:pPr lvl="0"/>
            <a:r>
              <a:rPr lang="nb-NO" dirty="0"/>
              <a:t>Tett samarbeid mellom arbeidsgiverlinjene</a:t>
            </a:r>
          </a:p>
          <a:p>
            <a:pPr lvl="0"/>
            <a:r>
              <a:rPr lang="nb-NO" dirty="0"/>
              <a:t>Realisering av nye møtepunkter og aktivitetstilbud til nye grupper av befolkningen</a:t>
            </a:r>
          </a:p>
          <a:p>
            <a:pPr lvl="0"/>
            <a:r>
              <a:rPr lang="nb-NO" dirty="0"/>
              <a:t>Medarbeiderskap med fokus på kompetanse og fornying</a:t>
            </a:r>
          </a:p>
          <a:p>
            <a:pPr lvl="0"/>
            <a:r>
              <a:rPr lang="nb-NO" dirty="0"/>
              <a:t>Bruksplan for kirkebyggene med påfølgende tilpasninger</a:t>
            </a:r>
          </a:p>
          <a:p>
            <a:pPr lvl="0"/>
            <a:r>
              <a:rPr lang="nb-NO" dirty="0"/>
              <a:t>Differensiering av aktiviteter og ansvar fordelt mellom sokn - Enkelte kirker i stor-sokn med mer enn en kirke tildeles spesialfunksjoner på vegne av resten av byen.</a:t>
            </a:r>
          </a:p>
          <a:p>
            <a:pPr lvl="0"/>
            <a:r>
              <a:rPr lang="nb-NO" dirty="0"/>
              <a:t>Digitalisering og forenkling av administrative tjenester – pådriver i utviklingen av felles løsninger regionalt og nasjonalt</a:t>
            </a:r>
          </a:p>
          <a:p>
            <a:pPr lvl="0"/>
            <a:r>
              <a:rPr lang="nb-NO" dirty="0"/>
              <a:t>Realisering av vedtatt kommunikasjonsstrategi</a:t>
            </a:r>
          </a:p>
          <a:p>
            <a:pPr lvl="0"/>
            <a:r>
              <a:rPr lang="nb-NO" dirty="0"/>
              <a:t>Styrke prosessen med gode miljøtiltak</a:t>
            </a:r>
          </a:p>
          <a:p>
            <a:pPr marL="0" indent="0">
              <a:buNone/>
            </a:pPr>
            <a:endParaRPr lang="nb-NO" dirty="0"/>
          </a:p>
        </p:txBody>
      </p:sp>
      <p:sp>
        <p:nvSpPr>
          <p:cNvPr id="5" name="Plassholder for bunntekst 4"/>
          <p:cNvSpPr>
            <a:spLocks noGrp="1"/>
          </p:cNvSpPr>
          <p:nvPr>
            <p:ph type="ftr" sz="quarter" idx="11"/>
          </p:nvPr>
        </p:nvSpPr>
        <p:spPr/>
        <p:txBody>
          <a:bodyPr/>
          <a:lstStyle/>
          <a:p>
            <a:r>
              <a:rPr lang="en-US" smtClean="0"/>
              <a:t>Introduksjon for KFiT 16.01. 2020</a:t>
            </a:r>
            <a:endParaRPr lang="en-US" dirty="0"/>
          </a:p>
        </p:txBody>
      </p:sp>
    </p:spTree>
    <p:extLst>
      <p:ext uri="{BB962C8B-B14F-4D97-AF65-F5344CB8AC3E}">
        <p14:creationId xmlns:p14="http://schemas.microsoft.com/office/powerpoint/2010/main" val="781495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Færre og større sokn - hensiktsmessig ressursbruk – større handlingsrom lokalt</a:t>
            </a:r>
            <a:endParaRPr lang="nb-NO" dirty="0"/>
          </a:p>
        </p:txBody>
      </p:sp>
      <p:sp>
        <p:nvSpPr>
          <p:cNvPr id="3" name="Plassholder for innhold 2"/>
          <p:cNvSpPr>
            <a:spLocks noGrp="1"/>
          </p:cNvSpPr>
          <p:nvPr>
            <p:ph idx="1"/>
          </p:nvPr>
        </p:nvSpPr>
        <p:spPr>
          <a:xfrm>
            <a:off x="971551" y="2456953"/>
            <a:ext cx="7296686" cy="2807198"/>
          </a:xfrm>
        </p:spPr>
        <p:txBody>
          <a:bodyPr>
            <a:normAutofit fontScale="55000" lnSpcReduction="20000"/>
          </a:bodyPr>
          <a:lstStyle/>
          <a:p>
            <a:pPr lvl="0"/>
            <a:r>
              <a:rPr lang="nb-NO" sz="3750" dirty="0">
                <a:latin typeface="+mj-lt"/>
              </a:rPr>
              <a:t>Større og færre sokn vil både skape større og bedre arbeidsmiljø - mindre komplekse å lede</a:t>
            </a:r>
          </a:p>
          <a:p>
            <a:r>
              <a:rPr lang="nb-NO" sz="3750" dirty="0">
                <a:latin typeface="+mj-lt"/>
              </a:rPr>
              <a:t>Færre menighetsråd - mindre ressursbruk på selve rådsarbeidet i MR og KF</a:t>
            </a:r>
          </a:p>
          <a:p>
            <a:r>
              <a:rPr lang="nb-NO" sz="3750" dirty="0">
                <a:latin typeface="+mj-lt"/>
              </a:rPr>
              <a:t>Bedre sammenheng mellom MR – daglig ledelse – utvikling for å vekke og nære det kristelige liv i soknet. Bedre rekrutteringsgrunnlag for frivillige gjennom større nedslagsfelt</a:t>
            </a:r>
          </a:p>
          <a:p>
            <a:pPr lvl="0"/>
            <a:r>
              <a:rPr lang="nb-NO" sz="3750" dirty="0">
                <a:latin typeface="+mj-lt"/>
              </a:rPr>
              <a:t>Differensiering mellom kirkene – økt relevans for flere innbyggere (flere sokn i ny struktur vil ha mer enn én kirke)</a:t>
            </a:r>
          </a:p>
        </p:txBody>
      </p:sp>
    </p:spTree>
    <p:extLst>
      <p:ext uri="{BB962C8B-B14F-4D97-AF65-F5344CB8AC3E}">
        <p14:creationId xmlns:p14="http://schemas.microsoft.com/office/powerpoint/2010/main" val="2719618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400" b="1" dirty="0" smtClean="0">
                <a:solidFill>
                  <a:srgbClr val="023F84"/>
                </a:solidFill>
                <a:cs typeface="Arial" panose="020B0604020202020204" pitchFamily="34" charset="0"/>
              </a:rPr>
              <a:t>Innspill til faglig utvikling og tiltak på byplan fra fagfora</a:t>
            </a:r>
            <a:endParaRPr lang="nb-NO" sz="2400" dirty="0">
              <a:cs typeface="Arial" panose="020B0604020202020204" pitchFamily="34" charset="0"/>
            </a:endParaRPr>
          </a:p>
        </p:txBody>
      </p:sp>
      <p:sp>
        <p:nvSpPr>
          <p:cNvPr id="4" name="Plassholder for bunntekst 3"/>
          <p:cNvSpPr>
            <a:spLocks noGrp="1"/>
          </p:cNvSpPr>
          <p:nvPr>
            <p:ph type="ftr" sz="quarter" idx="11"/>
          </p:nvPr>
        </p:nvSpPr>
        <p:spPr/>
        <p:txBody>
          <a:bodyPr/>
          <a:lstStyle/>
          <a:p>
            <a:r>
              <a:rPr lang="nb-NO" dirty="0" smtClean="0">
                <a:solidFill>
                  <a:prstClr val="black">
                    <a:tint val="75000"/>
                  </a:prstClr>
                </a:solidFill>
              </a:rPr>
              <a:t>Presentasjon i møte med MR</a:t>
            </a:r>
            <a:endParaRPr lang="nb-NO" dirty="0">
              <a:solidFill>
                <a:prstClr val="black">
                  <a:tint val="75000"/>
                </a:prstClr>
              </a:solidFill>
            </a:endParaRPr>
          </a:p>
        </p:txBody>
      </p:sp>
      <p:pic>
        <p:nvPicPr>
          <p:cNvPr id="5" name="Plassholder for innhold 3"/>
          <p:cNvPicPr>
            <a:picLocks noGrp="1" noChangeAspect="1"/>
          </p:cNvPicPr>
          <p:nvPr>
            <p:ph idx="1"/>
          </p:nvPr>
        </p:nvPicPr>
        <p:blipFill>
          <a:blip r:embed="rId2"/>
          <a:stretch>
            <a:fillRect/>
          </a:stretch>
        </p:blipFill>
        <p:spPr>
          <a:xfrm>
            <a:off x="1614488" y="2333395"/>
            <a:ext cx="5915025" cy="3049652"/>
          </a:xfrm>
          <a:prstGeom prst="rect">
            <a:avLst/>
          </a:prstGeom>
        </p:spPr>
      </p:pic>
      <p:sp>
        <p:nvSpPr>
          <p:cNvPr id="3" name="Plassholder for lysbildenummer 2"/>
          <p:cNvSpPr>
            <a:spLocks noGrp="1"/>
          </p:cNvSpPr>
          <p:nvPr>
            <p:ph type="sldNum" sz="quarter" idx="12"/>
          </p:nvPr>
        </p:nvSpPr>
        <p:spPr/>
        <p:txBody>
          <a:bodyPr/>
          <a:lstStyle/>
          <a:p>
            <a:fld id="{AFAADB27-5B1D-42F9-8F40-51D2AD5819D4}" type="slidenum">
              <a:rPr lang="nb-NO" smtClean="0">
                <a:solidFill>
                  <a:prstClr val="black">
                    <a:tint val="75000"/>
                  </a:prstClr>
                </a:solidFill>
              </a:rPr>
              <a:pPr/>
              <a:t>19</a:t>
            </a:fld>
            <a:endParaRPr lang="nb-NO">
              <a:solidFill>
                <a:prstClr val="black">
                  <a:tint val="75000"/>
                </a:prstClr>
              </a:solidFill>
            </a:endParaRPr>
          </a:p>
        </p:txBody>
      </p:sp>
    </p:spTree>
    <p:extLst>
      <p:ext uri="{BB962C8B-B14F-4D97-AF65-F5344CB8AC3E}">
        <p14:creationId xmlns:p14="http://schemas.microsoft.com/office/powerpoint/2010/main" val="171362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dirty="0" smtClean="0"/>
              <a:t> Introduksjonsprogrammet etter kirkevalget 2019</a:t>
            </a:r>
            <a:endParaRPr lang="nb-NO" dirty="0"/>
          </a:p>
        </p:txBody>
      </p:sp>
      <p:sp>
        <p:nvSpPr>
          <p:cNvPr id="3" name="Plassholder for innhold 2"/>
          <p:cNvSpPr>
            <a:spLocks noGrp="1"/>
          </p:cNvSpPr>
          <p:nvPr>
            <p:ph idx="1"/>
          </p:nvPr>
        </p:nvSpPr>
        <p:spPr/>
        <p:txBody>
          <a:bodyPr>
            <a:normAutofit/>
          </a:bodyPr>
          <a:lstStyle/>
          <a:p>
            <a:pPr marL="571500" indent="-457200">
              <a:lnSpc>
                <a:spcPct val="70000"/>
              </a:lnSpc>
              <a:buFont typeface="Wingdings" panose="05000000000000000000" pitchFamily="2" charset="2"/>
              <a:buChar char="Ø"/>
              <a:tabLst>
                <a:tab pos="1343025" algn="l"/>
              </a:tabLst>
            </a:pPr>
            <a:endParaRPr lang="nb-NO" dirty="0" smtClean="0"/>
          </a:p>
          <a:p>
            <a:pPr marL="571500" indent="-457200">
              <a:lnSpc>
                <a:spcPct val="70000"/>
              </a:lnSpc>
              <a:buFont typeface="Wingdings" panose="05000000000000000000" pitchFamily="2" charset="2"/>
              <a:buChar char="Ø"/>
              <a:tabLst>
                <a:tab pos="1343025" algn="l"/>
              </a:tabLst>
            </a:pPr>
            <a:r>
              <a:rPr lang="nb-NO" dirty="0" smtClean="0"/>
              <a:t>Kurs for nye menighetsråd 17. nov 2019</a:t>
            </a:r>
            <a:endParaRPr lang="nb-NO" dirty="0"/>
          </a:p>
          <a:p>
            <a:pPr marL="571500" indent="-457200">
              <a:lnSpc>
                <a:spcPct val="70000"/>
              </a:lnSpc>
              <a:buFont typeface="Wingdings" panose="05000000000000000000" pitchFamily="2" charset="2"/>
              <a:buChar char="Ø"/>
              <a:tabLst>
                <a:tab pos="1343025" algn="l"/>
              </a:tabLst>
            </a:pPr>
            <a:endParaRPr lang="nb-NO" dirty="0" smtClean="0"/>
          </a:p>
          <a:p>
            <a:pPr marL="571500" indent="-457200">
              <a:lnSpc>
                <a:spcPct val="70000"/>
              </a:lnSpc>
              <a:buFont typeface="Wingdings" panose="05000000000000000000" pitchFamily="2" charset="2"/>
              <a:buChar char="Ø"/>
              <a:tabLst>
                <a:tab pos="1343025" algn="l"/>
              </a:tabLst>
            </a:pPr>
            <a:r>
              <a:rPr lang="nb-NO" dirty="0" smtClean="0"/>
              <a:t>Introduksjon for Kirkelig fellesråd i Trondheim 16. jan 2020</a:t>
            </a:r>
          </a:p>
          <a:p>
            <a:pPr marL="571500" indent="-457200">
              <a:lnSpc>
                <a:spcPct val="70000"/>
              </a:lnSpc>
              <a:buFont typeface="Wingdings" panose="05000000000000000000" pitchFamily="2" charset="2"/>
              <a:buChar char="Ø"/>
              <a:tabLst>
                <a:tab pos="1343025" algn="l"/>
              </a:tabLst>
            </a:pPr>
            <a:endParaRPr lang="nb-NO" dirty="0"/>
          </a:p>
          <a:p>
            <a:pPr marL="571500" indent="-457200">
              <a:lnSpc>
                <a:spcPct val="70000"/>
              </a:lnSpc>
              <a:buFont typeface="Wingdings" panose="05000000000000000000" pitchFamily="2" charset="2"/>
              <a:buChar char="Ø"/>
              <a:tabLst>
                <a:tab pos="1343025" algn="l"/>
              </a:tabLst>
            </a:pPr>
            <a:r>
              <a:rPr lang="nb-NO" dirty="0" smtClean="0"/>
              <a:t>Grunnkurs </a:t>
            </a:r>
            <a:r>
              <a:rPr lang="nb-NO" dirty="0"/>
              <a:t>for </a:t>
            </a:r>
            <a:r>
              <a:rPr lang="nb-NO" dirty="0" smtClean="0"/>
              <a:t>rådsmedlemmer i regi av KA 26. feb. 2020</a:t>
            </a:r>
            <a:endParaRPr lang="nb-NO" dirty="0"/>
          </a:p>
          <a:p>
            <a:pPr marL="457200" lvl="1" indent="0">
              <a:lnSpc>
                <a:spcPct val="70000"/>
              </a:lnSpc>
              <a:buNone/>
              <a:tabLst>
                <a:tab pos="1343025" algn="l"/>
              </a:tabLst>
            </a:pPr>
            <a:r>
              <a:rPr lang="nb-NO" sz="2000" dirty="0" smtClean="0"/>
              <a:t>   Sted: </a:t>
            </a:r>
            <a:r>
              <a:rPr lang="nb-NO" sz="2000" dirty="0" err="1" smtClean="0"/>
              <a:t>Hotel</a:t>
            </a:r>
            <a:r>
              <a:rPr lang="nb-NO" sz="2000" dirty="0" smtClean="0"/>
              <a:t> Scandic Solsiden kl. 16.00 – 21.00</a:t>
            </a:r>
            <a:endParaRPr lang="nb-NO" sz="2000" dirty="0"/>
          </a:p>
          <a:p>
            <a:pPr marL="457200" indent="-342900">
              <a:lnSpc>
                <a:spcPct val="70000"/>
              </a:lnSpc>
              <a:buFont typeface="Wingdings" panose="05000000000000000000" pitchFamily="2" charset="2"/>
              <a:buChar char="Ø"/>
              <a:tabLst>
                <a:tab pos="1343025" algn="l"/>
              </a:tabLst>
            </a:pPr>
            <a:endParaRPr lang="nb-NO" dirty="0" smtClean="0"/>
          </a:p>
          <a:p>
            <a:pPr marL="457200" indent="-342900">
              <a:lnSpc>
                <a:spcPct val="70000"/>
              </a:lnSpc>
              <a:buFont typeface="Wingdings" panose="05000000000000000000" pitchFamily="2" charset="2"/>
              <a:buChar char="Ø"/>
              <a:tabLst>
                <a:tab pos="1343025" algn="l"/>
              </a:tabLst>
            </a:pPr>
            <a:r>
              <a:rPr lang="nb-NO" dirty="0" smtClean="0"/>
              <a:t>Introduksjon avdelingsvis for Kirkelig fellesråd i Trondheim i rådsmøter våren 2020</a:t>
            </a:r>
            <a:endParaRPr lang="nb-NO" dirty="0"/>
          </a:p>
          <a:p>
            <a:pPr marL="571500" indent="-457200">
              <a:lnSpc>
                <a:spcPct val="70000"/>
              </a:lnSpc>
              <a:tabLst>
                <a:tab pos="1343025" algn="l"/>
              </a:tabLst>
            </a:pPr>
            <a:endParaRPr lang="nb-NO" dirty="0"/>
          </a:p>
          <a:p>
            <a:pPr>
              <a:buFont typeface="Wingdings" panose="05000000000000000000" pitchFamily="2" charset="2"/>
              <a:buChar char="Ø"/>
            </a:pPr>
            <a:r>
              <a:rPr lang="nb-NO" dirty="0" smtClean="0"/>
              <a:t> Temakurs i regi av KA på bestilling eller ved invitasjoner</a:t>
            </a:r>
            <a:endParaRPr lang="nb-NO" dirty="0"/>
          </a:p>
        </p:txBody>
      </p:sp>
      <p:sp>
        <p:nvSpPr>
          <p:cNvPr id="4" name="TekstSylinder 3"/>
          <p:cNvSpPr txBox="1"/>
          <p:nvPr/>
        </p:nvSpPr>
        <p:spPr>
          <a:xfrm rot="16200000">
            <a:off x="-136734" y="780913"/>
            <a:ext cx="1088760" cy="261610"/>
          </a:xfrm>
          <a:prstGeom prst="rect">
            <a:avLst/>
          </a:prstGeom>
          <a:solidFill>
            <a:schemeClr val="bg1"/>
          </a:solidFill>
        </p:spPr>
        <p:txBody>
          <a:bodyPr wrap="none" rtlCol="0">
            <a:spAutoFit/>
          </a:bodyPr>
          <a:lstStyle/>
          <a:p>
            <a:r>
              <a:rPr lang="nb-NO" sz="1100" dirty="0" smtClean="0">
                <a:latin typeface="Aharoni" panose="02010803020104030203" pitchFamily="2" charset="-79"/>
                <a:cs typeface="Aharoni" panose="02010803020104030203" pitchFamily="2" charset="-79"/>
              </a:rPr>
              <a:t> Sammen om </a:t>
            </a:r>
            <a:endParaRPr lang="nb-NO" sz="1100" dirty="0">
              <a:latin typeface="Aharoni" panose="02010803020104030203" pitchFamily="2" charset="-79"/>
              <a:cs typeface="Aharoni" panose="02010803020104030203" pitchFamily="2" charset="-79"/>
            </a:endParaRPr>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841" y="6426741"/>
            <a:ext cx="1619672" cy="318444"/>
          </a:xfrm>
          <a:prstGeom prst="rect">
            <a:avLst/>
          </a:prstGeom>
        </p:spPr>
      </p:pic>
      <p:sp>
        <p:nvSpPr>
          <p:cNvPr id="6" name="TekstSylinder 5"/>
          <p:cNvSpPr txBox="1"/>
          <p:nvPr/>
        </p:nvSpPr>
        <p:spPr>
          <a:xfrm>
            <a:off x="276841" y="6051499"/>
            <a:ext cx="445421" cy="369332"/>
          </a:xfrm>
          <a:prstGeom prst="rect">
            <a:avLst/>
          </a:prstGeom>
          <a:solidFill>
            <a:schemeClr val="bg1"/>
          </a:solidFill>
        </p:spPr>
        <p:txBody>
          <a:bodyPr wrap="square" rtlCol="0">
            <a:spAutoFit/>
          </a:bodyPr>
          <a:lstStyle/>
          <a:p>
            <a:r>
              <a:rPr lang="nb-NO" dirty="0" smtClean="0"/>
              <a:t>       </a:t>
            </a:r>
            <a:endParaRPr lang="nb-NO" dirty="0"/>
          </a:p>
        </p:txBody>
      </p:sp>
      <p:sp>
        <p:nvSpPr>
          <p:cNvPr id="9" name="Plassholder for bunntekst 8"/>
          <p:cNvSpPr>
            <a:spLocks noGrp="1"/>
          </p:cNvSpPr>
          <p:nvPr>
            <p:ph type="ftr" sz="quarter" idx="11"/>
          </p:nvPr>
        </p:nvSpPr>
        <p:spPr/>
        <p:txBody>
          <a:bodyPr/>
          <a:lstStyle/>
          <a:p>
            <a:r>
              <a:rPr lang="en-US" smtClean="0"/>
              <a:t>Introduksjon for KFiT 16.01. 2020</a:t>
            </a:r>
            <a:endParaRPr lang="en-US" dirty="0"/>
          </a:p>
        </p:txBody>
      </p:sp>
    </p:spTree>
    <p:extLst>
      <p:ext uri="{BB962C8B-B14F-4D97-AF65-F5344CB8AC3E}">
        <p14:creationId xmlns:p14="http://schemas.microsoft.com/office/powerpoint/2010/main" val="1434305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1256549" y="965958"/>
            <a:ext cx="3435767" cy="484984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 name="Bilde 3"/>
          <p:cNvPicPr>
            <a:picLocks noChangeAspect="1"/>
          </p:cNvPicPr>
          <p:nvPr/>
        </p:nvPicPr>
        <p:blipFill>
          <a:blip r:embed="rId3"/>
          <a:stretch>
            <a:fillRect/>
          </a:stretch>
        </p:blipFill>
        <p:spPr>
          <a:xfrm>
            <a:off x="4866210" y="1032132"/>
            <a:ext cx="3590245" cy="484797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36733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defRPr/>
            </a:pPr>
            <a:r>
              <a:rPr lang="nb-NO" dirty="0" smtClean="0"/>
              <a:t>Omstilling av ressurser krever vanskelige beslutninger</a:t>
            </a:r>
            <a:endParaRPr lang="nb-NO" dirty="0"/>
          </a:p>
        </p:txBody>
      </p:sp>
      <p:sp>
        <p:nvSpPr>
          <p:cNvPr id="3" name="Plassholder for innhold 2"/>
          <p:cNvSpPr>
            <a:spLocks noGrp="1"/>
          </p:cNvSpPr>
          <p:nvPr>
            <p:ph idx="1"/>
          </p:nvPr>
        </p:nvSpPr>
        <p:spPr/>
        <p:txBody>
          <a:bodyPr>
            <a:normAutofit/>
          </a:bodyPr>
          <a:lstStyle/>
          <a:p>
            <a:pPr>
              <a:defRPr/>
            </a:pPr>
            <a:r>
              <a:rPr lang="nb-NO" dirty="0" smtClean="0">
                <a:latin typeface="+mj-lt"/>
              </a:rPr>
              <a:t>Fundert i en erkjennelse av at;</a:t>
            </a:r>
          </a:p>
          <a:p>
            <a:pPr lvl="1">
              <a:defRPr/>
            </a:pPr>
            <a:r>
              <a:rPr lang="nb-NO" dirty="0" smtClean="0">
                <a:latin typeface="+mj-lt"/>
              </a:rPr>
              <a:t>Den fallende tilslutningen er bekymringsfull</a:t>
            </a:r>
          </a:p>
          <a:p>
            <a:pPr lvl="1">
              <a:defRPr/>
            </a:pPr>
            <a:r>
              <a:rPr lang="nb-NO" dirty="0" smtClean="0">
                <a:latin typeface="+mj-lt"/>
              </a:rPr>
              <a:t>Vi har et oppdrag med å nå større deler av befolkningen i vår tid i vår by </a:t>
            </a:r>
          </a:p>
          <a:p>
            <a:pPr lvl="1">
              <a:defRPr/>
            </a:pPr>
            <a:r>
              <a:rPr lang="nb-NO" dirty="0" smtClean="0">
                <a:latin typeface="+mj-lt"/>
              </a:rPr>
              <a:t>Endring av arbeidsform og tilnærming for å nå flere – bygge omdømme og relevans i større deler av befolkningen - er ressurskrevende</a:t>
            </a:r>
          </a:p>
          <a:p>
            <a:pPr lvl="1">
              <a:defRPr/>
            </a:pPr>
            <a:r>
              <a:rPr lang="nb-NO" dirty="0" smtClean="0">
                <a:latin typeface="+mj-lt"/>
              </a:rPr>
              <a:t>Vi får sannsynligvis ikke mere ressurser enn vi har i dag – sannsynligvis mindre ressurser </a:t>
            </a:r>
          </a:p>
          <a:p>
            <a:pPr>
              <a:defRPr/>
            </a:pPr>
            <a:r>
              <a:rPr lang="nb-NO" dirty="0" smtClean="0">
                <a:latin typeface="+mj-lt"/>
              </a:rPr>
              <a:t>Omfordeling av eksisterende administrative - og ledelses - ressurser til ledelse i hvert sokn, krever tilnærmet en </a:t>
            </a:r>
            <a:r>
              <a:rPr lang="nb-NO" dirty="0">
                <a:latin typeface="+mj-lt"/>
              </a:rPr>
              <a:t>halvering </a:t>
            </a:r>
            <a:r>
              <a:rPr lang="nb-NO" dirty="0" smtClean="0">
                <a:latin typeface="+mj-lt"/>
              </a:rPr>
              <a:t>av antall sokn </a:t>
            </a:r>
            <a:r>
              <a:rPr lang="nb-NO" dirty="0">
                <a:latin typeface="+mj-lt"/>
              </a:rPr>
              <a:t>i </a:t>
            </a:r>
            <a:r>
              <a:rPr lang="nb-NO" dirty="0" smtClean="0">
                <a:latin typeface="+mj-lt"/>
              </a:rPr>
              <a:t>Trondheim - </a:t>
            </a:r>
            <a:r>
              <a:rPr lang="nb-NO" dirty="0">
                <a:latin typeface="+mj-lt"/>
              </a:rPr>
              <a:t>endring til 8-10 </a:t>
            </a:r>
            <a:r>
              <a:rPr lang="nb-NO" dirty="0" smtClean="0">
                <a:latin typeface="+mj-lt"/>
              </a:rPr>
              <a:t>sokn. </a:t>
            </a:r>
          </a:p>
          <a:p>
            <a:pPr>
              <a:defRPr/>
            </a:pPr>
            <a:r>
              <a:rPr lang="nb-NO" dirty="0" smtClean="0">
                <a:latin typeface="+mj-lt"/>
              </a:rPr>
              <a:t>Hvert sokn vil da ha mellom 10 og 15 tusen medlemmer og over 10 ansatte. De fleste sokn likevel  færre medlemmer enn Byåsen i dag. Spørsmål om mest hensiktsmessige grenser.</a:t>
            </a:r>
          </a:p>
          <a:p>
            <a:pPr marL="0" indent="0">
              <a:buFontTx/>
              <a:buNone/>
              <a:defRPr/>
            </a:pPr>
            <a:endParaRPr lang="nb-NO" dirty="0"/>
          </a:p>
        </p:txBody>
      </p:sp>
    </p:spTree>
    <p:extLst>
      <p:ext uri="{BB962C8B-B14F-4D97-AF65-F5344CB8AC3E}">
        <p14:creationId xmlns:p14="http://schemas.microsoft.com/office/powerpoint/2010/main" val="2474896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tel 1"/>
          <p:cNvSpPr>
            <a:spLocks noGrp="1"/>
          </p:cNvSpPr>
          <p:nvPr>
            <p:ph type="title"/>
          </p:nvPr>
        </p:nvSpPr>
        <p:spPr/>
        <p:txBody>
          <a:bodyPr/>
          <a:lstStyle/>
          <a:p>
            <a:r>
              <a:rPr lang="nb-NO" altLang="nb-NO" smtClean="0"/>
              <a:t>KFiT sitt vedtak 7. juni 2017</a:t>
            </a:r>
          </a:p>
        </p:txBody>
      </p:sp>
      <p:sp>
        <p:nvSpPr>
          <p:cNvPr id="3" name="Plassholder for innhold 2"/>
          <p:cNvSpPr>
            <a:spLocks noGrp="1"/>
          </p:cNvSpPr>
          <p:nvPr>
            <p:ph idx="1"/>
          </p:nvPr>
        </p:nvSpPr>
        <p:spPr/>
        <p:txBody>
          <a:bodyPr>
            <a:normAutofit fontScale="92500"/>
          </a:bodyPr>
          <a:lstStyle/>
          <a:p>
            <a:pPr>
              <a:defRPr/>
            </a:pPr>
            <a:r>
              <a:rPr lang="nb-NO" sz="2600" i="1" dirty="0"/>
              <a:t>1. </a:t>
            </a:r>
            <a:r>
              <a:rPr lang="nb-NO" sz="2600" i="1" dirty="0">
                <a:latin typeface="+mj-lt"/>
              </a:rPr>
              <a:t>Kirkelig fellesråd i Trondheim mener at en soknestruktur med færre og større sokn vil være en fremtidsrettet organisering av kirkelivet i Trondheim og anmoder menighetene om å jobbe videre i retning av en slik løsning. </a:t>
            </a:r>
            <a:endParaRPr lang="nb-NO" sz="2600" dirty="0">
              <a:latin typeface="+mj-lt"/>
            </a:endParaRPr>
          </a:p>
          <a:p>
            <a:pPr>
              <a:defRPr/>
            </a:pPr>
            <a:r>
              <a:rPr lang="nb-NO" sz="2600" i="1" dirty="0">
                <a:latin typeface="+mj-lt"/>
              </a:rPr>
              <a:t>2. Kirkelig fellesråd i Trondheim sender dokumentet "Byutvikling, demografi og samfunnsendring - og en kirke i endring" som fellesrådets grunnlagsdokument for menighetenes videre arbeid med endring av soknestrukturen i Trondheim. </a:t>
            </a:r>
            <a:endParaRPr lang="nb-NO" sz="2600" dirty="0">
              <a:latin typeface="+mj-lt"/>
            </a:endParaRPr>
          </a:p>
          <a:p>
            <a:pPr>
              <a:defRPr/>
            </a:pPr>
            <a:r>
              <a:rPr lang="nb-NO" sz="2600" i="1" dirty="0">
                <a:latin typeface="+mj-lt"/>
              </a:rPr>
              <a:t>3. Kirkelig fellesråd i Trondheim slutter seg til den foreslåtte informasjons- og involveringsprosessen overfor ansatte og menighetsråd som kommer frem i saksfremlegget.</a:t>
            </a:r>
            <a:endParaRPr lang="nb-NO" sz="2600" dirty="0">
              <a:latin typeface="+mj-lt"/>
            </a:endParaRPr>
          </a:p>
          <a:p>
            <a:pPr>
              <a:defRPr/>
            </a:pPr>
            <a:endParaRPr lang="nb-NO" dirty="0"/>
          </a:p>
        </p:txBody>
      </p:sp>
    </p:spTree>
    <p:extLst>
      <p:ext uri="{BB962C8B-B14F-4D97-AF65-F5344CB8AC3E}">
        <p14:creationId xmlns:p14="http://schemas.microsoft.com/office/powerpoint/2010/main" val="3844095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none" dirty="0" err="1" smtClean="0">
                <a:latin typeface="Calibri Light" panose="020F0302020204030204" pitchFamily="34" charset="0"/>
                <a:cs typeface="Calibri Light" panose="020F0302020204030204" pitchFamily="34" charset="0"/>
              </a:rPr>
              <a:t>Kommunikasjonsstrategien</a:t>
            </a:r>
            <a:r>
              <a:rPr lang="en-US" cap="none" dirty="0" smtClean="0">
                <a:latin typeface="Calibri Light" panose="020F0302020204030204" pitchFamily="34" charset="0"/>
                <a:cs typeface="Calibri Light" panose="020F0302020204030204" pitchFamily="34" charset="0"/>
              </a:rPr>
              <a:t> - De </a:t>
            </a:r>
            <a:r>
              <a:rPr lang="en-US" cap="none" dirty="0" err="1" smtClean="0">
                <a:latin typeface="Calibri Light" panose="020F0302020204030204" pitchFamily="34" charset="0"/>
                <a:cs typeface="Calibri Light" panose="020F0302020204030204" pitchFamily="34" charset="0"/>
              </a:rPr>
              <a:t>åtte</a:t>
            </a:r>
            <a:r>
              <a:rPr lang="en-US" cap="none" dirty="0" smtClean="0">
                <a:latin typeface="Calibri Light" panose="020F0302020204030204" pitchFamily="34" charset="0"/>
                <a:cs typeface="Calibri Light" panose="020F0302020204030204" pitchFamily="34" charset="0"/>
              </a:rPr>
              <a:t> </a:t>
            </a:r>
            <a:r>
              <a:rPr lang="en-US" cap="none" dirty="0" err="1" smtClean="0">
                <a:latin typeface="Calibri Light" panose="020F0302020204030204" pitchFamily="34" charset="0"/>
                <a:cs typeface="Calibri Light" panose="020F0302020204030204" pitchFamily="34" charset="0"/>
              </a:rPr>
              <a:t>veivalgene</a:t>
            </a:r>
            <a:endParaRPr lang="en-US" cap="none" dirty="0">
              <a:latin typeface="Calibri Light" panose="020F0302020204030204" pitchFamily="34" charset="0"/>
              <a:cs typeface="Calibri Light" panose="020F0302020204030204" pitchFamily="34" charset="0"/>
            </a:endParaRPr>
          </a:p>
        </p:txBody>
      </p:sp>
      <p:sp>
        <p:nvSpPr>
          <p:cNvPr id="3" name="Text Placeholder 2"/>
          <p:cNvSpPr>
            <a:spLocks noGrp="1"/>
          </p:cNvSpPr>
          <p:nvPr>
            <p:ph type="body" sz="quarter" idx="12"/>
          </p:nvPr>
        </p:nvSpPr>
        <p:spPr>
          <a:xfrm>
            <a:off x="594753" y="2256076"/>
            <a:ext cx="8109509" cy="3254178"/>
          </a:xfrm>
        </p:spPr>
        <p:txBody>
          <a:bodyPr>
            <a:normAutofit lnSpcReduction="10000"/>
          </a:bodyPr>
          <a:lstStyle/>
          <a:p>
            <a:pPr marL="457200" indent="-457200">
              <a:buAutoNum type="arabicPeriod"/>
            </a:pPr>
            <a:r>
              <a:rPr lang="nb-NO" sz="2400" dirty="0" smtClean="0">
                <a:latin typeface="+mj-lt"/>
              </a:rPr>
              <a:t>Kirkevergen leder i samråd med prostene</a:t>
            </a:r>
          </a:p>
          <a:p>
            <a:pPr marL="457200" indent="-457200">
              <a:buAutoNum type="arabicPeriod"/>
            </a:pPr>
            <a:r>
              <a:rPr lang="nb-NO" sz="2400" dirty="0" smtClean="0">
                <a:latin typeface="+mj-lt"/>
              </a:rPr>
              <a:t>Felles kommunikasjonsplattform</a:t>
            </a:r>
          </a:p>
          <a:p>
            <a:pPr marL="457200" indent="-457200">
              <a:buAutoNum type="arabicPeriod"/>
            </a:pPr>
            <a:r>
              <a:rPr lang="nb-NO" sz="2400" dirty="0" smtClean="0">
                <a:latin typeface="+mj-lt"/>
              </a:rPr>
              <a:t>Kompetanseløft på kommunikasjon</a:t>
            </a:r>
          </a:p>
          <a:p>
            <a:pPr marL="457200" indent="-457200">
              <a:buAutoNum type="arabicPeriod"/>
            </a:pPr>
            <a:r>
              <a:rPr lang="nb-NO" sz="2400" dirty="0" smtClean="0">
                <a:latin typeface="+mj-lt"/>
              </a:rPr>
              <a:t>Fast organisering av kommunikasjonsfunksjonen</a:t>
            </a:r>
          </a:p>
          <a:p>
            <a:pPr marL="457200" indent="-457200">
              <a:buAutoNum type="arabicPeriod"/>
            </a:pPr>
            <a:r>
              <a:rPr lang="nb-NO" sz="2400" dirty="0" smtClean="0">
                <a:latin typeface="+mj-lt"/>
              </a:rPr>
              <a:t>Grunnfjellet som ambassadører</a:t>
            </a:r>
          </a:p>
          <a:p>
            <a:pPr marL="457200" indent="-457200">
              <a:buAutoNum type="arabicPeriod"/>
            </a:pPr>
            <a:r>
              <a:rPr lang="nb-NO" sz="2400" dirty="0" smtClean="0">
                <a:latin typeface="+mj-lt"/>
              </a:rPr>
              <a:t>Sosiale medier- her kommer Kirka i Trondheim!</a:t>
            </a:r>
          </a:p>
          <a:p>
            <a:pPr marL="457200" indent="-457200">
              <a:buAutoNum type="arabicPeriod"/>
            </a:pPr>
            <a:r>
              <a:rPr lang="nb-NO" sz="2400" dirty="0" smtClean="0">
                <a:latin typeface="+mj-lt"/>
              </a:rPr>
              <a:t>Kampanjen «Kirka mi»</a:t>
            </a:r>
          </a:p>
          <a:p>
            <a:pPr marL="457200" indent="-457200">
              <a:buAutoNum type="arabicPeriod"/>
            </a:pPr>
            <a:r>
              <a:rPr lang="nb-NO" sz="2400" dirty="0" smtClean="0">
                <a:latin typeface="+mj-lt"/>
              </a:rPr>
              <a:t>Åpen samtale med unge</a:t>
            </a:r>
          </a:p>
          <a:p>
            <a:pPr marL="457200" indent="-457200">
              <a:buAutoNum type="arabicPeriod"/>
            </a:pPr>
            <a:endParaRPr lang="nb-NO" sz="2400" dirty="0" smtClean="0"/>
          </a:p>
          <a:p>
            <a:endParaRPr lang="nb-NO" sz="2400" dirty="0"/>
          </a:p>
          <a:p>
            <a:endParaRPr lang="en-US" dirty="0"/>
          </a:p>
        </p:txBody>
      </p:sp>
    </p:spTree>
    <p:extLst>
      <p:ext uri="{BB962C8B-B14F-4D97-AF65-F5344CB8AC3E}">
        <p14:creationId xmlns:p14="http://schemas.microsoft.com/office/powerpoint/2010/main" val="815507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Finansiering under og etter endring</a:t>
            </a:r>
            <a:endParaRPr lang="nb-NO" dirty="0"/>
          </a:p>
        </p:txBody>
      </p:sp>
      <p:sp>
        <p:nvSpPr>
          <p:cNvPr id="3" name="Plassholder for innhold 2"/>
          <p:cNvSpPr>
            <a:spLocks noGrp="1"/>
          </p:cNvSpPr>
          <p:nvPr>
            <p:ph idx="1"/>
          </p:nvPr>
        </p:nvSpPr>
        <p:spPr/>
        <p:txBody>
          <a:bodyPr/>
          <a:lstStyle/>
          <a:p>
            <a:pPr marL="0" indent="0">
              <a:buNone/>
            </a:pPr>
            <a:endParaRPr lang="nb-NO" dirty="0"/>
          </a:p>
          <a:p>
            <a:pPr>
              <a:buFont typeface="Wingdings" panose="05000000000000000000" pitchFamily="2" charset="2"/>
              <a:buChar char="Ø"/>
            </a:pPr>
            <a:r>
              <a:rPr lang="nb-NO" sz="2400" dirty="0"/>
              <a:t>Mål og strategiplanen vedtatt i KF i februar 2019 etter høringsrunde i menighetene</a:t>
            </a:r>
          </a:p>
          <a:p>
            <a:pPr>
              <a:buFont typeface="Wingdings" panose="05000000000000000000" pitchFamily="2" charset="2"/>
              <a:buChar char="Ø"/>
            </a:pPr>
            <a:r>
              <a:rPr lang="nb-NO" sz="2400" dirty="0" smtClean="0"/>
              <a:t>Omstillingen </a:t>
            </a:r>
            <a:r>
              <a:rPr lang="nb-NO" sz="2400" dirty="0"/>
              <a:t>finansieres i vesentlighet av midler fra tidligere års avsetninger.</a:t>
            </a:r>
          </a:p>
          <a:p>
            <a:pPr>
              <a:buFont typeface="Wingdings" panose="05000000000000000000" pitchFamily="2" charset="2"/>
              <a:buChar char="Ø"/>
            </a:pPr>
            <a:r>
              <a:rPr lang="nb-NO" sz="2400" dirty="0" smtClean="0"/>
              <a:t>Finansiering av drift skjer innenfor de årlige rammer fellesrådet tildeles</a:t>
            </a:r>
          </a:p>
          <a:p>
            <a:pPr>
              <a:buFont typeface="Wingdings" panose="05000000000000000000" pitchFamily="2" charset="2"/>
              <a:buChar char="Ø"/>
            </a:pPr>
            <a:r>
              <a:rPr lang="nb-NO" sz="2400" dirty="0" smtClean="0"/>
              <a:t>Finansiering </a:t>
            </a:r>
            <a:r>
              <a:rPr lang="nb-NO" sz="2400" dirty="0"/>
              <a:t>av drift i ny organisering krever revisjon av budsjettfordelingsmodellen</a:t>
            </a:r>
          </a:p>
          <a:p>
            <a:pPr>
              <a:buFont typeface="Wingdings" panose="05000000000000000000" pitchFamily="2" charset="2"/>
              <a:buChar char="Ø"/>
            </a:pPr>
            <a:endParaRPr lang="nb-NO" sz="2400" dirty="0" smtClean="0"/>
          </a:p>
        </p:txBody>
      </p:sp>
      <p:sp>
        <p:nvSpPr>
          <p:cNvPr id="5" name="Plassholder for bunntekst 4"/>
          <p:cNvSpPr>
            <a:spLocks noGrp="1"/>
          </p:cNvSpPr>
          <p:nvPr>
            <p:ph type="ftr" sz="quarter" idx="11"/>
          </p:nvPr>
        </p:nvSpPr>
        <p:spPr/>
        <p:txBody>
          <a:bodyPr/>
          <a:lstStyle/>
          <a:p>
            <a:r>
              <a:rPr lang="en-US" smtClean="0"/>
              <a:t>Introduksjon for KFiT 16.01. 2020</a:t>
            </a:r>
            <a:endParaRPr lang="en-US" dirty="0"/>
          </a:p>
        </p:txBody>
      </p:sp>
    </p:spTree>
    <p:extLst>
      <p:ext uri="{BB962C8B-B14F-4D97-AF65-F5344CB8AC3E}">
        <p14:creationId xmlns:p14="http://schemas.microsoft.com/office/powerpoint/2010/main" val="3724373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Økonomihjulet i fellesrådet</a:t>
            </a:r>
            <a:endParaRPr lang="nb-NO" dirty="0"/>
          </a:p>
        </p:txBody>
      </p:sp>
      <p:graphicFrame>
        <p:nvGraphicFramePr>
          <p:cNvPr id="3" name="Plassholder for innhold 5"/>
          <p:cNvGraphicFramePr>
            <a:graphicFrameLocks/>
          </p:cNvGraphicFramePr>
          <p:nvPr>
            <p:extLst>
              <p:ext uri="{D42A27DB-BD31-4B8C-83A1-F6EECF244321}">
                <p14:modId xmlns:p14="http://schemas.microsoft.com/office/powerpoint/2010/main" val="2974169081"/>
              </p:ext>
            </p:extLst>
          </p:nvPr>
        </p:nvGraphicFramePr>
        <p:xfrm>
          <a:off x="457200" y="1749287"/>
          <a:ext cx="8229600" cy="4671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kstSylinder 3"/>
          <p:cNvSpPr txBox="1"/>
          <p:nvPr/>
        </p:nvSpPr>
        <p:spPr>
          <a:xfrm rot="16200000">
            <a:off x="-136733" y="763941"/>
            <a:ext cx="1088760" cy="261610"/>
          </a:xfrm>
          <a:prstGeom prst="rect">
            <a:avLst/>
          </a:prstGeom>
          <a:solidFill>
            <a:schemeClr val="bg1"/>
          </a:solidFill>
        </p:spPr>
        <p:txBody>
          <a:bodyPr wrap="none" rtlCol="0">
            <a:spAutoFit/>
          </a:bodyPr>
          <a:lstStyle/>
          <a:p>
            <a:r>
              <a:rPr lang="nb-NO" sz="1100" dirty="0" smtClean="0">
                <a:latin typeface="Aharoni" panose="02010803020104030203" pitchFamily="2" charset="-79"/>
                <a:cs typeface="Aharoni" panose="02010803020104030203" pitchFamily="2" charset="-79"/>
              </a:rPr>
              <a:t> Sammen om </a:t>
            </a:r>
            <a:endParaRPr lang="nb-NO" sz="1100" dirty="0">
              <a:latin typeface="Aharoni" panose="02010803020104030203" pitchFamily="2" charset="-79"/>
              <a:cs typeface="Aharoni" panose="02010803020104030203" pitchFamily="2" charset="-79"/>
            </a:endParaRPr>
          </a:p>
        </p:txBody>
      </p:sp>
      <p:pic>
        <p:nvPicPr>
          <p:cNvPr id="5" name="Bild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6841" y="6426741"/>
            <a:ext cx="1619672" cy="318444"/>
          </a:xfrm>
          <a:prstGeom prst="rect">
            <a:avLst/>
          </a:prstGeom>
        </p:spPr>
      </p:pic>
      <p:sp>
        <p:nvSpPr>
          <p:cNvPr id="6" name="TekstSylinder 5"/>
          <p:cNvSpPr txBox="1"/>
          <p:nvPr/>
        </p:nvSpPr>
        <p:spPr>
          <a:xfrm>
            <a:off x="276841" y="6051499"/>
            <a:ext cx="445421" cy="369332"/>
          </a:xfrm>
          <a:prstGeom prst="rect">
            <a:avLst/>
          </a:prstGeom>
          <a:solidFill>
            <a:schemeClr val="bg1"/>
          </a:solidFill>
        </p:spPr>
        <p:txBody>
          <a:bodyPr wrap="square" rtlCol="0">
            <a:spAutoFit/>
          </a:bodyPr>
          <a:lstStyle/>
          <a:p>
            <a:r>
              <a:rPr lang="nb-NO" dirty="0" smtClean="0"/>
              <a:t>       </a:t>
            </a:r>
            <a:endParaRPr lang="nb-NO" dirty="0"/>
          </a:p>
        </p:txBody>
      </p:sp>
      <p:sp>
        <p:nvSpPr>
          <p:cNvPr id="7" name="TekstSylinder 6"/>
          <p:cNvSpPr txBox="1"/>
          <p:nvPr/>
        </p:nvSpPr>
        <p:spPr>
          <a:xfrm>
            <a:off x="6799944" y="6447463"/>
            <a:ext cx="2074607" cy="246221"/>
          </a:xfrm>
          <a:prstGeom prst="rect">
            <a:avLst/>
          </a:prstGeom>
          <a:noFill/>
        </p:spPr>
        <p:txBody>
          <a:bodyPr wrap="none" rtlCol="0">
            <a:spAutoFit/>
          </a:bodyPr>
          <a:lstStyle/>
          <a:p>
            <a:r>
              <a:rPr lang="nb-NO" sz="1000">
                <a:latin typeface="Arial" panose="020B0604020202020204" pitchFamily="34" charset="0"/>
                <a:cs typeface="Arial" panose="020B0604020202020204" pitchFamily="34" charset="0"/>
              </a:rPr>
              <a:t>Introduksjon for KFiT 16.01. 2020</a:t>
            </a:r>
            <a:endParaRPr lang="nb-NO" sz="1000" dirty="0">
              <a:latin typeface="Arial" panose="020B0604020202020204" pitchFamily="34" charset="0"/>
              <a:cs typeface="Arial" panose="020B0604020202020204" pitchFamily="34" charset="0"/>
            </a:endParaRPr>
          </a:p>
        </p:txBody>
      </p:sp>
      <p:sp>
        <p:nvSpPr>
          <p:cNvPr id="9" name="Plassholder for bunntekst 8"/>
          <p:cNvSpPr>
            <a:spLocks noGrp="1"/>
          </p:cNvSpPr>
          <p:nvPr>
            <p:ph type="ftr" sz="quarter" idx="11"/>
          </p:nvPr>
        </p:nvSpPr>
        <p:spPr/>
        <p:txBody>
          <a:bodyPr/>
          <a:lstStyle/>
          <a:p>
            <a:r>
              <a:rPr lang="en-US" smtClean="0"/>
              <a:t>Introduksjon for KFiT 16.01. 2020</a:t>
            </a:r>
            <a:endParaRPr lang="en-US" dirty="0"/>
          </a:p>
        </p:txBody>
      </p:sp>
    </p:spTree>
    <p:extLst>
      <p:ext uri="{BB962C8B-B14F-4D97-AF65-F5344CB8AC3E}">
        <p14:creationId xmlns:p14="http://schemas.microsoft.com/office/powerpoint/2010/main" val="1276237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800" dirty="0" smtClean="0"/>
              <a:t>Litt tørre tall om virksomheten og ansvar (Trondheim + Klæbu 2018)</a:t>
            </a:r>
            <a:endParaRPr lang="nb-NO" sz="2800" dirty="0"/>
          </a:p>
        </p:txBody>
      </p:sp>
      <p:sp>
        <p:nvSpPr>
          <p:cNvPr id="3" name="Plassholder for innhold 2"/>
          <p:cNvSpPr>
            <a:spLocks noGrp="1"/>
          </p:cNvSpPr>
          <p:nvPr>
            <p:ph idx="1"/>
          </p:nvPr>
        </p:nvSpPr>
        <p:spPr/>
        <p:txBody>
          <a:bodyPr/>
          <a:lstStyle/>
          <a:p>
            <a:pPr marL="0" indent="0">
              <a:buNone/>
            </a:pPr>
            <a:endParaRPr lang="nb-NO" dirty="0" smtClean="0"/>
          </a:p>
          <a:p>
            <a:endParaRPr lang="nb-NO" dirty="0"/>
          </a:p>
        </p:txBody>
      </p:sp>
      <p:sp>
        <p:nvSpPr>
          <p:cNvPr id="5" name="Rektangel 4"/>
          <p:cNvSpPr/>
          <p:nvPr/>
        </p:nvSpPr>
        <p:spPr>
          <a:xfrm>
            <a:off x="4186238" y="2594444"/>
            <a:ext cx="4572000" cy="3028521"/>
          </a:xfrm>
          <a:prstGeom prst="rect">
            <a:avLst/>
          </a:prstGeom>
        </p:spPr>
        <p:txBody>
          <a:bodyPr>
            <a:spAutoFit/>
          </a:bodyPr>
          <a:lstStyle/>
          <a:p>
            <a:pPr>
              <a:spcBef>
                <a:spcPct val="20000"/>
              </a:spcBef>
            </a:pPr>
            <a:r>
              <a:rPr lang="nn-NO" altLang="nb-NO" dirty="0">
                <a:solidFill>
                  <a:srgbClr val="666666"/>
                </a:solidFill>
                <a:latin typeface="Georgia"/>
              </a:rPr>
              <a:t>Medlemmer og </a:t>
            </a:r>
            <a:r>
              <a:rPr lang="nn-NO" altLang="nb-NO" dirty="0" err="1">
                <a:solidFill>
                  <a:srgbClr val="666666"/>
                </a:solidFill>
                <a:latin typeface="Georgia"/>
              </a:rPr>
              <a:t>tilhørige</a:t>
            </a:r>
            <a:r>
              <a:rPr lang="nn-NO" altLang="nb-NO" dirty="0">
                <a:solidFill>
                  <a:srgbClr val="666666"/>
                </a:solidFill>
                <a:latin typeface="Georgia"/>
              </a:rPr>
              <a:t>: </a:t>
            </a:r>
            <a:r>
              <a:rPr lang="nn-NO" altLang="nb-NO" dirty="0" smtClean="0">
                <a:solidFill>
                  <a:srgbClr val="666666"/>
                </a:solidFill>
                <a:latin typeface="Georgia"/>
              </a:rPr>
              <a:t>134554</a:t>
            </a:r>
            <a:endParaRPr lang="nn-NO" altLang="nb-NO" dirty="0">
              <a:solidFill>
                <a:srgbClr val="666666"/>
              </a:solidFill>
              <a:latin typeface="Georgia" panose="02040502050405020303" pitchFamily="18" charset="0"/>
            </a:endParaRPr>
          </a:p>
          <a:p>
            <a:pPr>
              <a:spcBef>
                <a:spcPct val="20000"/>
              </a:spcBef>
            </a:pPr>
            <a:r>
              <a:rPr lang="nb-NO" altLang="nb-NO" dirty="0">
                <a:solidFill>
                  <a:srgbClr val="666666"/>
                </a:solidFill>
                <a:latin typeface="Georgia"/>
              </a:rPr>
              <a:t>Dåpshandlinger: </a:t>
            </a:r>
            <a:r>
              <a:rPr lang="nb-NO" altLang="nb-NO" dirty="0" smtClean="0">
                <a:solidFill>
                  <a:srgbClr val="666666"/>
                </a:solidFill>
                <a:latin typeface="Georgia"/>
              </a:rPr>
              <a:t>949</a:t>
            </a:r>
            <a:r>
              <a:rPr lang="nb-NO" altLang="nb-NO" dirty="0">
                <a:solidFill>
                  <a:srgbClr val="666666"/>
                </a:solidFill>
                <a:latin typeface="Georgia"/>
              </a:rPr>
              <a:t> </a:t>
            </a:r>
            <a:endParaRPr lang="nb-NO" altLang="nb-NO" dirty="0">
              <a:solidFill>
                <a:srgbClr val="666666"/>
              </a:solidFill>
              <a:latin typeface="Georgia" panose="02040502050405020303" pitchFamily="18" charset="0"/>
            </a:endParaRPr>
          </a:p>
          <a:p>
            <a:pPr>
              <a:spcBef>
                <a:spcPct val="20000"/>
              </a:spcBef>
            </a:pPr>
            <a:r>
              <a:rPr lang="nb-NO" altLang="nb-NO" dirty="0">
                <a:solidFill>
                  <a:srgbClr val="666666"/>
                </a:solidFill>
                <a:latin typeface="Georgia" panose="02040502050405020303" pitchFamily="18" charset="0"/>
              </a:rPr>
              <a:t>Konfirmanter:</a:t>
            </a:r>
            <a:r>
              <a:rPr lang="nn-NO" altLang="nb-NO" dirty="0">
                <a:solidFill>
                  <a:srgbClr val="666666"/>
                </a:solidFill>
                <a:latin typeface="Georgia" panose="02040502050405020303" pitchFamily="18" charset="0"/>
              </a:rPr>
              <a:t> </a:t>
            </a:r>
            <a:r>
              <a:rPr lang="nn-NO" altLang="nb-NO" dirty="0" smtClean="0">
                <a:solidFill>
                  <a:srgbClr val="666666"/>
                </a:solidFill>
                <a:latin typeface="Georgia" panose="02040502050405020303" pitchFamily="18" charset="0"/>
              </a:rPr>
              <a:t>1164</a:t>
            </a:r>
            <a:endParaRPr lang="nn-NO" altLang="nb-NO" dirty="0">
              <a:solidFill>
                <a:srgbClr val="666666"/>
              </a:solidFill>
              <a:latin typeface="Georgia" panose="02040502050405020303" pitchFamily="18" charset="0"/>
            </a:endParaRPr>
          </a:p>
          <a:p>
            <a:pPr>
              <a:spcBef>
                <a:spcPct val="20000"/>
              </a:spcBef>
            </a:pPr>
            <a:r>
              <a:rPr lang="nb-NO" altLang="nb-NO" dirty="0">
                <a:solidFill>
                  <a:srgbClr val="666666"/>
                </a:solidFill>
                <a:latin typeface="Georgia" panose="02040502050405020303" pitchFamily="18" charset="0"/>
              </a:rPr>
              <a:t>Kirkelige vigsler: </a:t>
            </a:r>
            <a:r>
              <a:rPr lang="nb-NO" altLang="nb-NO" dirty="0" smtClean="0">
                <a:solidFill>
                  <a:srgbClr val="666666"/>
                </a:solidFill>
                <a:latin typeface="Georgia" panose="02040502050405020303" pitchFamily="18" charset="0"/>
              </a:rPr>
              <a:t>191</a:t>
            </a:r>
            <a:endParaRPr lang="nn-NO" altLang="nb-NO" dirty="0">
              <a:solidFill>
                <a:srgbClr val="666666"/>
              </a:solidFill>
              <a:latin typeface="Georgia" panose="02040502050405020303" pitchFamily="18" charset="0"/>
            </a:endParaRPr>
          </a:p>
          <a:p>
            <a:pPr>
              <a:spcBef>
                <a:spcPct val="20000"/>
              </a:spcBef>
            </a:pPr>
            <a:r>
              <a:rPr lang="nb-NO" altLang="nb-NO" dirty="0">
                <a:solidFill>
                  <a:srgbClr val="666666"/>
                </a:solidFill>
                <a:latin typeface="Georgia" panose="02040502050405020303" pitchFamily="18" charset="0"/>
              </a:rPr>
              <a:t>Kirkelige gravferder: </a:t>
            </a:r>
            <a:r>
              <a:rPr lang="nn-NO" altLang="nb-NO" dirty="0" smtClean="0">
                <a:solidFill>
                  <a:srgbClr val="666666"/>
                </a:solidFill>
                <a:latin typeface="Georgia" panose="02040502050405020303" pitchFamily="18" charset="0"/>
              </a:rPr>
              <a:t>962</a:t>
            </a:r>
            <a:endParaRPr lang="nn-NO" altLang="nb-NO" dirty="0">
              <a:solidFill>
                <a:srgbClr val="666666"/>
              </a:solidFill>
              <a:latin typeface="Georgia" panose="02040502050405020303" pitchFamily="18" charset="0"/>
            </a:endParaRPr>
          </a:p>
          <a:p>
            <a:pPr>
              <a:spcBef>
                <a:spcPct val="20000"/>
              </a:spcBef>
            </a:pPr>
            <a:r>
              <a:rPr lang="nn-NO" altLang="nb-NO" dirty="0">
                <a:solidFill>
                  <a:srgbClr val="666666"/>
                </a:solidFill>
                <a:latin typeface="Georgia" panose="02040502050405020303" pitchFamily="18" charset="0"/>
              </a:rPr>
              <a:t>T</a:t>
            </a:r>
            <a:r>
              <a:rPr lang="nb-NO" altLang="nb-NO" dirty="0" err="1">
                <a:solidFill>
                  <a:srgbClr val="666666"/>
                </a:solidFill>
                <a:latin typeface="Georgia" panose="02040502050405020303" pitchFamily="18" charset="0"/>
              </a:rPr>
              <a:t>otalt</a:t>
            </a:r>
            <a:r>
              <a:rPr lang="nb-NO" altLang="nb-NO" dirty="0">
                <a:solidFill>
                  <a:srgbClr val="666666"/>
                </a:solidFill>
                <a:latin typeface="Georgia" panose="02040502050405020303" pitchFamily="18" charset="0"/>
              </a:rPr>
              <a:t> antall gudstjenester: </a:t>
            </a:r>
            <a:r>
              <a:rPr lang="nn-NO" altLang="nb-NO" dirty="0" smtClean="0">
                <a:solidFill>
                  <a:srgbClr val="666666"/>
                </a:solidFill>
                <a:latin typeface="Georgia" panose="02040502050405020303" pitchFamily="18" charset="0"/>
              </a:rPr>
              <a:t>2273</a:t>
            </a:r>
            <a:endParaRPr lang="nn-NO" altLang="nb-NO" dirty="0">
              <a:solidFill>
                <a:srgbClr val="666666"/>
              </a:solidFill>
              <a:latin typeface="Georgia" panose="02040502050405020303" pitchFamily="18" charset="0"/>
            </a:endParaRPr>
          </a:p>
          <a:p>
            <a:pPr>
              <a:spcBef>
                <a:spcPct val="20000"/>
              </a:spcBef>
            </a:pPr>
            <a:r>
              <a:rPr lang="nb-NO" altLang="nb-NO" dirty="0">
                <a:solidFill>
                  <a:srgbClr val="666666"/>
                </a:solidFill>
                <a:latin typeface="Georgia" panose="02040502050405020303" pitchFamily="18" charset="0"/>
              </a:rPr>
              <a:t>Utmeldte: </a:t>
            </a:r>
            <a:r>
              <a:rPr lang="nb-NO" altLang="nb-NO" dirty="0" smtClean="0">
                <a:solidFill>
                  <a:srgbClr val="666666"/>
                </a:solidFill>
                <a:latin typeface="Georgia" panose="02040502050405020303" pitchFamily="18" charset="0"/>
              </a:rPr>
              <a:t>621</a:t>
            </a:r>
            <a:r>
              <a:rPr lang="nn-NO" altLang="nb-NO" dirty="0">
                <a:solidFill>
                  <a:srgbClr val="666666"/>
                </a:solidFill>
                <a:latin typeface="Georgia" panose="02040502050405020303" pitchFamily="18" charset="0"/>
              </a:rPr>
              <a:t>	</a:t>
            </a:r>
          </a:p>
          <a:p>
            <a:pPr>
              <a:spcBef>
                <a:spcPct val="20000"/>
              </a:spcBef>
            </a:pPr>
            <a:r>
              <a:rPr lang="nb-NO" altLang="nb-NO" dirty="0">
                <a:solidFill>
                  <a:srgbClr val="666666"/>
                </a:solidFill>
                <a:latin typeface="Georgia" panose="02040502050405020303" pitchFamily="18" charset="0"/>
              </a:rPr>
              <a:t>Innmeldte: </a:t>
            </a:r>
            <a:r>
              <a:rPr lang="nn-NO" altLang="nb-NO" dirty="0" smtClean="0">
                <a:solidFill>
                  <a:srgbClr val="666666"/>
                </a:solidFill>
                <a:latin typeface="Georgia" panose="02040502050405020303" pitchFamily="18" charset="0"/>
              </a:rPr>
              <a:t>84</a:t>
            </a:r>
            <a:endParaRPr lang="nn-NO" altLang="nb-NO" dirty="0">
              <a:solidFill>
                <a:srgbClr val="666666"/>
              </a:solidFill>
              <a:latin typeface="Georgia" panose="02040502050405020303" pitchFamily="18" charset="0"/>
            </a:endParaRPr>
          </a:p>
          <a:p>
            <a:pPr>
              <a:spcBef>
                <a:spcPct val="20000"/>
              </a:spcBef>
            </a:pPr>
            <a:r>
              <a:rPr lang="nn-NO" altLang="nb-NO" dirty="0">
                <a:solidFill>
                  <a:srgbClr val="666666"/>
                </a:solidFill>
                <a:latin typeface="Georgia" panose="02040502050405020303" pitchFamily="18" charset="0"/>
              </a:rPr>
              <a:t>Frivillige: </a:t>
            </a:r>
            <a:r>
              <a:rPr lang="nn-NO" altLang="nb-NO" dirty="0" smtClean="0">
                <a:solidFill>
                  <a:srgbClr val="666666"/>
                </a:solidFill>
                <a:latin typeface="Georgia" panose="02040502050405020303" pitchFamily="18" charset="0"/>
              </a:rPr>
              <a:t>2480</a:t>
            </a:r>
            <a:endParaRPr lang="nn-NO" altLang="nb-NO" dirty="0">
              <a:solidFill>
                <a:srgbClr val="666666"/>
              </a:solidFill>
              <a:latin typeface="Georgia" panose="02040502050405020303" pitchFamily="18" charset="0"/>
            </a:endParaRPr>
          </a:p>
        </p:txBody>
      </p:sp>
      <p:sp>
        <p:nvSpPr>
          <p:cNvPr id="6" name="Rectangle 14"/>
          <p:cNvSpPr>
            <a:spLocks noChangeArrowheads="1"/>
          </p:cNvSpPr>
          <p:nvPr/>
        </p:nvSpPr>
        <p:spPr bwMode="auto">
          <a:xfrm>
            <a:off x="799282" y="2109621"/>
            <a:ext cx="3144067"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lvl1pPr marL="609600" indent="-609600">
              <a:defRPr sz="4400">
                <a:solidFill>
                  <a:schemeClr val="tx2"/>
                </a:solidFill>
                <a:latin typeface="Arial MT" charset="0"/>
              </a:defRPr>
            </a:lvl1pPr>
            <a:lvl2pPr marL="742950" indent="-285750">
              <a:defRPr sz="4400">
                <a:solidFill>
                  <a:schemeClr val="tx2"/>
                </a:solidFill>
                <a:latin typeface="Arial MT" charset="0"/>
              </a:defRPr>
            </a:lvl2pPr>
            <a:lvl3pPr marL="1143000" indent="-228600">
              <a:defRPr sz="4400">
                <a:solidFill>
                  <a:schemeClr val="tx2"/>
                </a:solidFill>
                <a:latin typeface="Arial MT" charset="0"/>
              </a:defRPr>
            </a:lvl3pPr>
            <a:lvl4pPr marL="1600200" indent="-228600">
              <a:defRPr sz="4400">
                <a:solidFill>
                  <a:schemeClr val="tx2"/>
                </a:solidFill>
                <a:latin typeface="Arial MT" charset="0"/>
              </a:defRPr>
            </a:lvl4pPr>
            <a:lvl5pPr marL="2057400" indent="-228600">
              <a:defRPr sz="4400">
                <a:solidFill>
                  <a:schemeClr val="tx2"/>
                </a:solidFill>
                <a:latin typeface="Arial MT" charset="0"/>
              </a:defRPr>
            </a:lvl5pPr>
            <a:lvl6pPr marL="2514600" indent="-228600" eaLnBrk="0" fontAlgn="base" hangingPunct="0">
              <a:spcBef>
                <a:spcPct val="0"/>
              </a:spcBef>
              <a:spcAft>
                <a:spcPct val="0"/>
              </a:spcAft>
              <a:defRPr sz="4400">
                <a:solidFill>
                  <a:schemeClr val="tx2"/>
                </a:solidFill>
                <a:latin typeface="Arial MT" charset="0"/>
              </a:defRPr>
            </a:lvl6pPr>
            <a:lvl7pPr marL="2971800" indent="-228600" eaLnBrk="0" fontAlgn="base" hangingPunct="0">
              <a:spcBef>
                <a:spcPct val="0"/>
              </a:spcBef>
              <a:spcAft>
                <a:spcPct val="0"/>
              </a:spcAft>
              <a:defRPr sz="4400">
                <a:solidFill>
                  <a:schemeClr val="tx2"/>
                </a:solidFill>
                <a:latin typeface="Arial MT" charset="0"/>
              </a:defRPr>
            </a:lvl7pPr>
            <a:lvl8pPr marL="3429000" indent="-228600" eaLnBrk="0" fontAlgn="base" hangingPunct="0">
              <a:spcBef>
                <a:spcPct val="0"/>
              </a:spcBef>
              <a:spcAft>
                <a:spcPct val="0"/>
              </a:spcAft>
              <a:defRPr sz="4400">
                <a:solidFill>
                  <a:schemeClr val="tx2"/>
                </a:solidFill>
                <a:latin typeface="Arial MT" charset="0"/>
              </a:defRPr>
            </a:lvl8pPr>
            <a:lvl9pPr marL="3886200" indent="-228600" eaLnBrk="0" fontAlgn="base" hangingPunct="0">
              <a:spcBef>
                <a:spcPct val="0"/>
              </a:spcBef>
              <a:spcAft>
                <a:spcPct val="0"/>
              </a:spcAft>
              <a:defRPr sz="4400">
                <a:solidFill>
                  <a:schemeClr val="tx2"/>
                </a:solidFill>
                <a:latin typeface="Arial MT" charset="0"/>
              </a:defRPr>
            </a:lvl9pPr>
          </a:lstStyle>
          <a:p>
            <a:pPr eaLnBrk="1" hangingPunct="1">
              <a:spcBef>
                <a:spcPct val="20000"/>
              </a:spcBef>
              <a:buFont typeface="Times" panose="02020603050405020304" pitchFamily="18" charset="0"/>
              <a:buNone/>
            </a:pPr>
            <a:r>
              <a:rPr lang="nb-NO" altLang="nb-NO" sz="2000" dirty="0" smtClean="0">
                <a:solidFill>
                  <a:srgbClr val="666666"/>
                </a:solidFill>
                <a:latin typeface="Georgia"/>
              </a:rPr>
              <a:t>16 kirkesokn (2020)</a:t>
            </a:r>
            <a:endParaRPr lang="nb-NO" altLang="nb-NO" sz="2000" dirty="0">
              <a:solidFill>
                <a:srgbClr val="666666"/>
              </a:solidFill>
              <a:latin typeface="Georgia"/>
            </a:endParaRPr>
          </a:p>
          <a:p>
            <a:pPr eaLnBrk="1" hangingPunct="1">
              <a:spcBef>
                <a:spcPct val="20000"/>
              </a:spcBef>
              <a:buFont typeface="Times" panose="02020603050405020304" pitchFamily="18" charset="0"/>
              <a:buNone/>
            </a:pPr>
            <a:r>
              <a:rPr lang="nb-NO" altLang="nb-NO" sz="2000" dirty="0" smtClean="0">
                <a:solidFill>
                  <a:srgbClr val="666666"/>
                </a:solidFill>
                <a:latin typeface="Georgia" panose="02040502050405020303" pitchFamily="18" charset="0"/>
              </a:rPr>
              <a:t>22 kirker + 5 kapeller</a:t>
            </a:r>
            <a:endParaRPr lang="nb-NO" altLang="nb-NO" sz="2000" dirty="0">
              <a:solidFill>
                <a:srgbClr val="666666"/>
              </a:solidFill>
              <a:latin typeface="Georgia" panose="02040502050405020303" pitchFamily="18" charset="0"/>
            </a:endParaRPr>
          </a:p>
          <a:p>
            <a:pPr eaLnBrk="1" hangingPunct="1">
              <a:spcBef>
                <a:spcPct val="20000"/>
              </a:spcBef>
              <a:buFont typeface="Times" panose="02020603050405020304" pitchFamily="18" charset="0"/>
              <a:buNone/>
            </a:pPr>
            <a:r>
              <a:rPr lang="nb-NO" altLang="nb-NO" sz="2000" dirty="0" smtClean="0">
                <a:solidFill>
                  <a:srgbClr val="666666"/>
                </a:solidFill>
                <a:latin typeface="Georgia"/>
              </a:rPr>
              <a:t>167 faste ansatte </a:t>
            </a:r>
          </a:p>
          <a:p>
            <a:pPr eaLnBrk="1" hangingPunct="1">
              <a:spcBef>
                <a:spcPct val="20000"/>
              </a:spcBef>
              <a:buFont typeface="Times" panose="02020603050405020304" pitchFamily="18" charset="0"/>
              <a:buNone/>
            </a:pPr>
            <a:r>
              <a:rPr lang="nb-NO" altLang="nb-NO" sz="2000" dirty="0" smtClean="0">
                <a:solidFill>
                  <a:srgbClr val="666666"/>
                </a:solidFill>
                <a:latin typeface="Georgia"/>
              </a:rPr>
              <a:t>900 mål gravplasser</a:t>
            </a:r>
          </a:p>
          <a:p>
            <a:pPr eaLnBrk="1" hangingPunct="1">
              <a:spcBef>
                <a:spcPct val="20000"/>
              </a:spcBef>
              <a:buFont typeface="Times" panose="02020603050405020304" pitchFamily="18" charset="0"/>
              <a:buNone/>
            </a:pPr>
            <a:r>
              <a:rPr lang="nb-NO" altLang="nb-NO" sz="2000" dirty="0" smtClean="0">
                <a:solidFill>
                  <a:srgbClr val="666666"/>
                </a:solidFill>
                <a:latin typeface="Georgia"/>
              </a:rPr>
              <a:t>60.000 graver</a:t>
            </a:r>
          </a:p>
          <a:p>
            <a:pPr eaLnBrk="1" hangingPunct="1">
              <a:spcBef>
                <a:spcPct val="20000"/>
              </a:spcBef>
              <a:buFont typeface="Times" panose="02020603050405020304" pitchFamily="18" charset="0"/>
              <a:buNone/>
            </a:pPr>
            <a:r>
              <a:rPr lang="nb-NO" altLang="nb-NO" sz="2000" dirty="0" smtClean="0">
                <a:solidFill>
                  <a:srgbClr val="666666"/>
                </a:solidFill>
                <a:latin typeface="Georgia"/>
              </a:rPr>
              <a:t>Omsetning drift 166 mill.</a:t>
            </a:r>
          </a:p>
          <a:p>
            <a:pPr eaLnBrk="1" hangingPunct="1">
              <a:spcBef>
                <a:spcPct val="20000"/>
              </a:spcBef>
              <a:buFont typeface="Times" panose="02020603050405020304" pitchFamily="18" charset="0"/>
              <a:buNone/>
            </a:pPr>
            <a:r>
              <a:rPr lang="nb-NO" altLang="nb-NO" sz="2000" dirty="0" smtClean="0">
                <a:solidFill>
                  <a:srgbClr val="666666"/>
                </a:solidFill>
                <a:latin typeface="Georgia"/>
              </a:rPr>
              <a:t>Investering 132 </a:t>
            </a:r>
            <a:r>
              <a:rPr lang="nb-NO" altLang="nb-NO" sz="2000" dirty="0" err="1" smtClean="0">
                <a:solidFill>
                  <a:srgbClr val="666666"/>
                </a:solidFill>
                <a:latin typeface="Georgia"/>
              </a:rPr>
              <a:t>mill</a:t>
            </a:r>
            <a:r>
              <a:rPr lang="nb-NO" altLang="nb-NO" sz="2000" dirty="0" smtClean="0">
                <a:solidFill>
                  <a:srgbClr val="666666"/>
                </a:solidFill>
                <a:latin typeface="Georgia"/>
              </a:rPr>
              <a:t> </a:t>
            </a:r>
            <a:endParaRPr lang="nb-NO" altLang="nb-NO" sz="2000" dirty="0">
              <a:solidFill>
                <a:srgbClr val="666666"/>
              </a:solidFill>
              <a:latin typeface="Georgia"/>
            </a:endParaRPr>
          </a:p>
        </p:txBody>
      </p:sp>
      <p:sp>
        <p:nvSpPr>
          <p:cNvPr id="7" name="Plassholder for bunntekst 6"/>
          <p:cNvSpPr>
            <a:spLocks noGrp="1"/>
          </p:cNvSpPr>
          <p:nvPr>
            <p:ph type="ftr" sz="quarter" idx="11"/>
          </p:nvPr>
        </p:nvSpPr>
        <p:spPr/>
        <p:txBody>
          <a:bodyPr/>
          <a:lstStyle/>
          <a:p>
            <a:r>
              <a:rPr lang="en-US" smtClean="0"/>
              <a:t>Introduksjon for KFiT 16.01. 2020</a:t>
            </a:r>
            <a:endParaRPr lang="en-US" dirty="0"/>
          </a:p>
        </p:txBody>
      </p:sp>
    </p:spTree>
    <p:extLst>
      <p:ext uri="{BB962C8B-B14F-4D97-AF65-F5344CB8AC3E}">
        <p14:creationId xmlns:p14="http://schemas.microsoft.com/office/powerpoint/2010/main" val="1646903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46698" y="367339"/>
            <a:ext cx="7886700" cy="1043008"/>
          </a:xfrm>
        </p:spPr>
        <p:txBody>
          <a:bodyPr>
            <a:normAutofit/>
          </a:bodyPr>
          <a:lstStyle/>
          <a:p>
            <a:pPr algn="ctr"/>
            <a:r>
              <a:rPr lang="nb-NO" dirty="0"/>
              <a:t>Kirkelig fellesråds mandat </a:t>
            </a:r>
            <a:br>
              <a:rPr lang="nb-NO" dirty="0"/>
            </a:br>
            <a:r>
              <a:rPr lang="nb-NO" dirty="0"/>
              <a:t>i Den norske kirke</a:t>
            </a:r>
          </a:p>
        </p:txBody>
      </p:sp>
      <p:sp>
        <p:nvSpPr>
          <p:cNvPr id="3" name="Plassholder for innhold 2"/>
          <p:cNvSpPr>
            <a:spLocks noGrp="1"/>
          </p:cNvSpPr>
          <p:nvPr>
            <p:ph idx="1"/>
          </p:nvPr>
        </p:nvSpPr>
        <p:spPr/>
        <p:txBody>
          <a:bodyPr>
            <a:normAutofit/>
          </a:bodyPr>
          <a:lstStyle/>
          <a:p>
            <a:pPr>
              <a:buFont typeface="Wingdings" panose="05000000000000000000" pitchFamily="2" charset="2"/>
              <a:buChar char="Ø"/>
            </a:pPr>
            <a:r>
              <a:rPr lang="nb-NO" dirty="0"/>
              <a:t>Kirkelig fellesråd er </a:t>
            </a:r>
            <a:r>
              <a:rPr lang="nb-NO" dirty="0" smtClean="0"/>
              <a:t>enn så lenge et </a:t>
            </a:r>
            <a:r>
              <a:rPr lang="nb-NO" dirty="0"/>
              <a:t>lovfestet organ</a:t>
            </a:r>
          </a:p>
          <a:p>
            <a:pPr>
              <a:buFont typeface="Wingdings" panose="05000000000000000000" pitchFamily="2" charset="2"/>
              <a:buChar char="Ø"/>
            </a:pPr>
            <a:r>
              <a:rPr lang="nb-NO" dirty="0"/>
              <a:t>Fellesrådets mandat er definert i kirkeloven (§ 14</a:t>
            </a:r>
            <a:r>
              <a:rPr lang="nb-NO" dirty="0" smtClean="0"/>
              <a:t>) og Gravferdsloven</a:t>
            </a:r>
            <a:endParaRPr lang="nb-NO" dirty="0"/>
          </a:p>
          <a:p>
            <a:pPr>
              <a:buFont typeface="Wingdings" panose="05000000000000000000" pitchFamily="2" charset="2"/>
              <a:buChar char="Ø"/>
            </a:pPr>
            <a:r>
              <a:rPr lang="nb-NO" dirty="0"/>
              <a:t>Fellesrådets rolle må forstås i lys av menighetsrådets ansvar og oppgaver (§ 5 og 9) og av kommunens ansvar for lokalkirkens økonomi (§ 15)</a:t>
            </a:r>
          </a:p>
          <a:p>
            <a:pPr>
              <a:buFont typeface="Wingdings" panose="05000000000000000000" pitchFamily="2" charset="2"/>
              <a:buChar char="Ø"/>
            </a:pPr>
            <a:r>
              <a:rPr lang="nb-NO" dirty="0"/>
              <a:t>Fellesrådet kan beskrives som et </a:t>
            </a:r>
            <a:r>
              <a:rPr lang="nb-NO" dirty="0" smtClean="0"/>
              <a:t>«samstyringsorgan»/ </a:t>
            </a:r>
            <a:r>
              <a:rPr lang="nb-NO" dirty="0"/>
              <a:t>samarbeidsorgan på vegne av alle sokn i en kommune med </a:t>
            </a:r>
            <a:r>
              <a:rPr lang="nb-NO" dirty="0" smtClean="0"/>
              <a:t>ansvar </a:t>
            </a:r>
            <a:r>
              <a:rPr lang="nb-NO" dirty="0"/>
              <a:t>for styring og forvaltning av </a:t>
            </a:r>
            <a:r>
              <a:rPr lang="nb-NO" dirty="0" smtClean="0"/>
              <a:t>blant annet økonomi </a:t>
            </a:r>
            <a:r>
              <a:rPr lang="nb-NO" dirty="0"/>
              <a:t>og </a:t>
            </a:r>
            <a:r>
              <a:rPr lang="nb-NO" dirty="0" smtClean="0"/>
              <a:t>personalressurser</a:t>
            </a:r>
          </a:p>
          <a:p>
            <a:pPr>
              <a:buFont typeface="Wingdings" panose="05000000000000000000" pitchFamily="2" charset="2"/>
              <a:buChar char="Ø"/>
            </a:pPr>
            <a:r>
              <a:rPr lang="nb-NO" dirty="0" smtClean="0"/>
              <a:t>Gravplassforvaltningen er for alle innbyggere i kommunen uavhengig av tro og livssyn</a:t>
            </a:r>
            <a:endParaRPr lang="nb-NO" dirty="0"/>
          </a:p>
          <a:p>
            <a:endParaRPr lang="nb-NO" dirty="0"/>
          </a:p>
        </p:txBody>
      </p:sp>
      <p:sp>
        <p:nvSpPr>
          <p:cNvPr id="4" name="TekstSylinder 3"/>
          <p:cNvSpPr txBox="1"/>
          <p:nvPr/>
        </p:nvSpPr>
        <p:spPr>
          <a:xfrm rot="16200000">
            <a:off x="-136733" y="763941"/>
            <a:ext cx="1088760" cy="261610"/>
          </a:xfrm>
          <a:prstGeom prst="rect">
            <a:avLst/>
          </a:prstGeom>
          <a:solidFill>
            <a:schemeClr val="bg1"/>
          </a:solidFill>
        </p:spPr>
        <p:txBody>
          <a:bodyPr wrap="none" rtlCol="0">
            <a:spAutoFit/>
          </a:bodyPr>
          <a:lstStyle/>
          <a:p>
            <a:r>
              <a:rPr lang="nb-NO" sz="1100" dirty="0" smtClean="0">
                <a:latin typeface="Aharoni" panose="02010803020104030203" pitchFamily="2" charset="-79"/>
                <a:cs typeface="Aharoni" panose="02010803020104030203" pitchFamily="2" charset="-79"/>
              </a:rPr>
              <a:t> Sammen om </a:t>
            </a:r>
            <a:endParaRPr lang="nb-NO" sz="1100" dirty="0">
              <a:latin typeface="Aharoni" panose="02010803020104030203" pitchFamily="2" charset="-79"/>
              <a:cs typeface="Aharoni" panose="02010803020104030203" pitchFamily="2" charset="-79"/>
            </a:endParaRPr>
          </a:p>
        </p:txBody>
      </p:sp>
      <p:pic>
        <p:nvPicPr>
          <p:cNvPr id="5" name="Bil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841" y="6426741"/>
            <a:ext cx="1619672" cy="318444"/>
          </a:xfrm>
          <a:prstGeom prst="rect">
            <a:avLst/>
          </a:prstGeom>
        </p:spPr>
      </p:pic>
      <p:sp>
        <p:nvSpPr>
          <p:cNvPr id="6" name="TekstSylinder 5"/>
          <p:cNvSpPr txBox="1"/>
          <p:nvPr/>
        </p:nvSpPr>
        <p:spPr>
          <a:xfrm>
            <a:off x="276841" y="6051499"/>
            <a:ext cx="445421" cy="369332"/>
          </a:xfrm>
          <a:prstGeom prst="rect">
            <a:avLst/>
          </a:prstGeom>
          <a:solidFill>
            <a:schemeClr val="bg1"/>
          </a:solidFill>
        </p:spPr>
        <p:txBody>
          <a:bodyPr wrap="square" rtlCol="0">
            <a:spAutoFit/>
          </a:bodyPr>
          <a:lstStyle/>
          <a:p>
            <a:r>
              <a:rPr lang="nb-NO" dirty="0" smtClean="0"/>
              <a:t>       </a:t>
            </a:r>
            <a:endParaRPr lang="nb-NO" dirty="0"/>
          </a:p>
        </p:txBody>
      </p:sp>
      <p:sp>
        <p:nvSpPr>
          <p:cNvPr id="7" name="TekstSylinder 6"/>
          <p:cNvSpPr txBox="1"/>
          <p:nvPr/>
        </p:nvSpPr>
        <p:spPr>
          <a:xfrm>
            <a:off x="6799944" y="6447463"/>
            <a:ext cx="2074607" cy="246221"/>
          </a:xfrm>
          <a:prstGeom prst="rect">
            <a:avLst/>
          </a:prstGeom>
          <a:noFill/>
        </p:spPr>
        <p:txBody>
          <a:bodyPr wrap="none" rtlCol="0">
            <a:spAutoFit/>
          </a:bodyPr>
          <a:lstStyle/>
          <a:p>
            <a:r>
              <a:rPr lang="nb-NO" sz="1000">
                <a:latin typeface="Arial" panose="020B0604020202020204" pitchFamily="34" charset="0"/>
                <a:cs typeface="Arial" panose="020B0604020202020204" pitchFamily="34" charset="0"/>
              </a:rPr>
              <a:t>Introduksjon for KFiT 16.01. 2020</a:t>
            </a:r>
            <a:endParaRPr lang="nb-NO" sz="1000" dirty="0">
              <a:latin typeface="Arial" panose="020B0604020202020204" pitchFamily="34" charset="0"/>
              <a:cs typeface="Arial" panose="020B0604020202020204" pitchFamily="34" charset="0"/>
            </a:endParaRPr>
          </a:p>
        </p:txBody>
      </p:sp>
      <p:sp>
        <p:nvSpPr>
          <p:cNvPr id="9" name="Plassholder for bunntekst 8"/>
          <p:cNvSpPr>
            <a:spLocks noGrp="1"/>
          </p:cNvSpPr>
          <p:nvPr>
            <p:ph type="ftr" sz="quarter" idx="11"/>
          </p:nvPr>
        </p:nvSpPr>
        <p:spPr/>
        <p:txBody>
          <a:bodyPr/>
          <a:lstStyle/>
          <a:p>
            <a:r>
              <a:rPr lang="en-US" smtClean="0"/>
              <a:t>Introduksjon for KFiT 16.01. 2020</a:t>
            </a:r>
            <a:endParaRPr lang="en-US" dirty="0"/>
          </a:p>
        </p:txBody>
      </p:sp>
    </p:spTree>
    <p:extLst>
      <p:ext uri="{BB962C8B-B14F-4D97-AF65-F5344CB8AC3E}">
        <p14:creationId xmlns:p14="http://schemas.microsoft.com/office/powerpoint/2010/main" val="3650100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sz="3200" dirty="0" smtClean="0"/>
              <a:t>Å sitte i et lovbestemt kirkelig organ</a:t>
            </a:r>
            <a:endParaRPr lang="nb-NO" sz="3200" dirty="0"/>
          </a:p>
        </p:txBody>
      </p:sp>
      <p:sp>
        <p:nvSpPr>
          <p:cNvPr id="3" name="Plassholder for innhold 2"/>
          <p:cNvSpPr>
            <a:spLocks noGrp="1"/>
          </p:cNvSpPr>
          <p:nvPr>
            <p:ph idx="1"/>
          </p:nvPr>
        </p:nvSpPr>
        <p:spPr/>
        <p:txBody>
          <a:bodyPr>
            <a:normAutofit/>
          </a:bodyPr>
          <a:lstStyle/>
          <a:p>
            <a:pPr marL="0" indent="0">
              <a:buNone/>
            </a:pPr>
            <a:r>
              <a:rPr lang="nb-NO" sz="2400" dirty="0" smtClean="0">
                <a:latin typeface="Droid Serif" panose="02020600060500020200"/>
                <a:cs typeface="Arial" panose="020B0604020202020204" pitchFamily="34" charset="0"/>
              </a:rPr>
              <a:t>Et kollektivt og individuelt ansvar for å:</a:t>
            </a:r>
          </a:p>
          <a:p>
            <a:pPr lvl="1"/>
            <a:endParaRPr lang="nb-NO" sz="1000" dirty="0">
              <a:latin typeface="Droid Serif" panose="02020600060500020200"/>
              <a:cs typeface="Arial" panose="020B0604020202020204" pitchFamily="34" charset="0"/>
            </a:endParaRPr>
          </a:p>
          <a:p>
            <a:pPr lvl="1"/>
            <a:r>
              <a:rPr lang="nb-NO" sz="2000" dirty="0" smtClean="0">
                <a:latin typeface="Droid Serif" panose="02020600060500020200"/>
                <a:cs typeface="Arial" panose="020B0604020202020204" pitchFamily="34" charset="0"/>
              </a:rPr>
              <a:t>møte på møtene</a:t>
            </a:r>
          </a:p>
          <a:p>
            <a:pPr lvl="1"/>
            <a:r>
              <a:rPr lang="nb-NO" sz="2000" dirty="0" smtClean="0">
                <a:latin typeface="Droid Serif" panose="02020600060500020200"/>
                <a:cs typeface="Arial" panose="020B0604020202020204" pitchFamily="34" charset="0"/>
              </a:rPr>
              <a:t>delta i behandlingen av saker</a:t>
            </a:r>
          </a:p>
          <a:p>
            <a:pPr lvl="1"/>
            <a:r>
              <a:rPr lang="nb-NO" sz="2000" dirty="0" smtClean="0">
                <a:latin typeface="Droid Serif" panose="02020600060500020200"/>
                <a:cs typeface="Arial" panose="020B0604020202020204" pitchFamily="34" charset="0"/>
              </a:rPr>
              <a:t>fatte vedtak</a:t>
            </a:r>
          </a:p>
          <a:p>
            <a:pPr lvl="1"/>
            <a:r>
              <a:rPr lang="nb-NO" sz="2000" dirty="0" smtClean="0">
                <a:latin typeface="Droid Serif" panose="02020600060500020200"/>
                <a:cs typeface="Arial" panose="020B0604020202020204" pitchFamily="34" charset="0"/>
              </a:rPr>
              <a:t>være forpliktet på vedtak som gjøres</a:t>
            </a:r>
          </a:p>
          <a:p>
            <a:pPr lvl="1"/>
            <a:r>
              <a:rPr lang="nb-NO" sz="2000" dirty="0" smtClean="0">
                <a:latin typeface="Droid Serif" panose="02020600060500020200"/>
                <a:cs typeface="Arial" panose="020B0604020202020204" pitchFamily="34" charset="0"/>
              </a:rPr>
              <a:t>ivareta en fullt forsvarlig saksbehandling</a:t>
            </a:r>
          </a:p>
          <a:p>
            <a:pPr lvl="1"/>
            <a:endParaRPr lang="nb-NO" dirty="0" smtClean="0">
              <a:latin typeface="Droid Serif" panose="02020600060500020200"/>
              <a:cs typeface="Arial" panose="020B0604020202020204" pitchFamily="34" charset="0"/>
            </a:endParaRPr>
          </a:p>
          <a:p>
            <a:pPr marL="87313" indent="0">
              <a:buNone/>
            </a:pPr>
            <a:r>
              <a:rPr lang="nb-NO" sz="2400" dirty="0" smtClean="0">
                <a:latin typeface="Droid Serif" panose="02020600060500020200"/>
                <a:cs typeface="Arial" panose="020B0604020202020204" pitchFamily="34" charset="0"/>
              </a:rPr>
              <a:t>Det er lurt å gjøre seg kjent med «Regler om formene for menighetsrådets og fellesrådets virksomhet».</a:t>
            </a:r>
          </a:p>
          <a:p>
            <a:pPr marL="0" lvl="1" indent="0">
              <a:buNone/>
            </a:pPr>
            <a:r>
              <a:rPr lang="nb-NO" sz="2400" dirty="0" smtClean="0">
                <a:latin typeface="Droid Serif" panose="02020600060500020200"/>
                <a:cs typeface="Arial" panose="020B0604020202020204" pitchFamily="34" charset="0"/>
              </a:rPr>
              <a:t>Dette finner du i Lovsamling for </a:t>
            </a:r>
            <a:r>
              <a:rPr lang="nb-NO" sz="2400" dirty="0" err="1" smtClean="0">
                <a:latin typeface="Droid Serif" panose="02020600060500020200"/>
                <a:cs typeface="Arial" panose="020B0604020202020204" pitchFamily="34" charset="0"/>
              </a:rPr>
              <a:t>Dnk</a:t>
            </a:r>
            <a:r>
              <a:rPr lang="nb-NO" sz="2400" dirty="0" smtClean="0">
                <a:latin typeface="Droid Serif" panose="02020600060500020200"/>
                <a:cs typeface="Arial" panose="020B0604020202020204" pitchFamily="34" charset="0"/>
              </a:rPr>
              <a:t> 6.1 eller på lovdata.no  </a:t>
            </a:r>
            <a:r>
              <a:rPr lang="nb-NO" sz="2400" dirty="0">
                <a:latin typeface="Droid Serif" panose="02020600060500020200"/>
                <a:cs typeface="Arial" panose="020B0604020202020204" pitchFamily="34" charset="0"/>
                <a:hlinkClick r:id="rId2"/>
              </a:rPr>
              <a:t>her</a:t>
            </a:r>
            <a:endParaRPr lang="nb-NO" sz="2400" dirty="0">
              <a:latin typeface="Droid Serif" panose="02020600060500020200"/>
              <a:cs typeface="Arial" panose="020B0604020202020204" pitchFamily="34" charset="0"/>
            </a:endParaRPr>
          </a:p>
        </p:txBody>
      </p:sp>
      <p:sp>
        <p:nvSpPr>
          <p:cNvPr id="4" name="TekstSylinder 3"/>
          <p:cNvSpPr txBox="1"/>
          <p:nvPr/>
        </p:nvSpPr>
        <p:spPr>
          <a:xfrm rot="16200000">
            <a:off x="-136733" y="763941"/>
            <a:ext cx="1088760" cy="261610"/>
          </a:xfrm>
          <a:prstGeom prst="rect">
            <a:avLst/>
          </a:prstGeom>
          <a:solidFill>
            <a:schemeClr val="bg1"/>
          </a:solidFill>
        </p:spPr>
        <p:txBody>
          <a:bodyPr wrap="none" rtlCol="0">
            <a:spAutoFit/>
          </a:bodyPr>
          <a:lstStyle/>
          <a:p>
            <a:r>
              <a:rPr lang="nb-NO" sz="1100" dirty="0" smtClean="0">
                <a:latin typeface="Aharoni" panose="02010803020104030203" pitchFamily="2" charset="-79"/>
                <a:cs typeface="Aharoni" panose="02010803020104030203" pitchFamily="2" charset="-79"/>
              </a:rPr>
              <a:t> Sammen om </a:t>
            </a:r>
            <a:endParaRPr lang="nb-NO" sz="1100" dirty="0">
              <a:latin typeface="Aharoni" panose="02010803020104030203" pitchFamily="2" charset="-79"/>
              <a:cs typeface="Aharoni" panose="02010803020104030203" pitchFamily="2" charset="-79"/>
            </a:endParaRPr>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841" y="6426741"/>
            <a:ext cx="1619672" cy="318444"/>
          </a:xfrm>
          <a:prstGeom prst="rect">
            <a:avLst/>
          </a:prstGeom>
        </p:spPr>
      </p:pic>
      <p:sp>
        <p:nvSpPr>
          <p:cNvPr id="6" name="TekstSylinder 5"/>
          <p:cNvSpPr txBox="1"/>
          <p:nvPr/>
        </p:nvSpPr>
        <p:spPr>
          <a:xfrm>
            <a:off x="276841" y="6051499"/>
            <a:ext cx="445421" cy="369332"/>
          </a:xfrm>
          <a:prstGeom prst="rect">
            <a:avLst/>
          </a:prstGeom>
          <a:solidFill>
            <a:schemeClr val="bg1"/>
          </a:solidFill>
        </p:spPr>
        <p:txBody>
          <a:bodyPr wrap="square" rtlCol="0">
            <a:spAutoFit/>
          </a:bodyPr>
          <a:lstStyle/>
          <a:p>
            <a:r>
              <a:rPr lang="nb-NO" dirty="0" smtClean="0"/>
              <a:t>       </a:t>
            </a:r>
            <a:endParaRPr lang="nb-NO" dirty="0"/>
          </a:p>
        </p:txBody>
      </p:sp>
      <p:sp>
        <p:nvSpPr>
          <p:cNvPr id="7" name="TekstSylinder 6"/>
          <p:cNvSpPr txBox="1"/>
          <p:nvPr/>
        </p:nvSpPr>
        <p:spPr>
          <a:xfrm>
            <a:off x="6799944" y="6447463"/>
            <a:ext cx="2074607" cy="246221"/>
          </a:xfrm>
          <a:prstGeom prst="rect">
            <a:avLst/>
          </a:prstGeom>
          <a:noFill/>
        </p:spPr>
        <p:txBody>
          <a:bodyPr wrap="none" rtlCol="0">
            <a:spAutoFit/>
          </a:bodyPr>
          <a:lstStyle/>
          <a:p>
            <a:r>
              <a:rPr lang="nb-NO" sz="1000">
                <a:latin typeface="Arial" panose="020B0604020202020204" pitchFamily="34" charset="0"/>
                <a:cs typeface="Arial" panose="020B0604020202020204" pitchFamily="34" charset="0"/>
              </a:rPr>
              <a:t>Introduksjon for KFiT 16.01. 2020</a:t>
            </a:r>
            <a:endParaRPr lang="nb-NO" sz="1000" dirty="0">
              <a:latin typeface="Arial" panose="020B0604020202020204" pitchFamily="34" charset="0"/>
              <a:cs typeface="Arial" panose="020B0604020202020204" pitchFamily="34" charset="0"/>
            </a:endParaRPr>
          </a:p>
        </p:txBody>
      </p:sp>
      <p:sp>
        <p:nvSpPr>
          <p:cNvPr id="9" name="Plassholder for bunntekst 8"/>
          <p:cNvSpPr>
            <a:spLocks noGrp="1"/>
          </p:cNvSpPr>
          <p:nvPr>
            <p:ph type="ftr" sz="quarter" idx="11"/>
          </p:nvPr>
        </p:nvSpPr>
        <p:spPr/>
        <p:txBody>
          <a:bodyPr/>
          <a:lstStyle/>
          <a:p>
            <a:r>
              <a:rPr lang="en-US" smtClean="0"/>
              <a:t>Introduksjon for KFiT 16.01. 2020</a:t>
            </a:r>
            <a:endParaRPr lang="en-US" dirty="0"/>
          </a:p>
        </p:txBody>
      </p:sp>
    </p:spTree>
    <p:extLst>
      <p:ext uri="{BB962C8B-B14F-4D97-AF65-F5344CB8AC3E}">
        <p14:creationId xmlns:p14="http://schemas.microsoft.com/office/powerpoint/2010/main" val="93280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Fellesrådets ansvar og oppgaver</a:t>
            </a:r>
            <a:endParaRPr lang="nb-NO" dirty="0"/>
          </a:p>
        </p:txBody>
      </p:sp>
      <p:sp>
        <p:nvSpPr>
          <p:cNvPr id="3" name="Plassholder for innhold 2"/>
          <p:cNvSpPr>
            <a:spLocks noGrp="1"/>
          </p:cNvSpPr>
          <p:nvPr>
            <p:ph idx="1"/>
          </p:nvPr>
        </p:nvSpPr>
        <p:spPr>
          <a:xfrm>
            <a:off x="846698" y="2541722"/>
            <a:ext cx="7886700" cy="3653906"/>
          </a:xfrm>
        </p:spPr>
        <p:txBody>
          <a:bodyPr/>
          <a:lstStyle/>
          <a:p>
            <a:pPr marL="0" indent="0" fontAlgn="t">
              <a:lnSpc>
                <a:spcPct val="100000"/>
              </a:lnSpc>
              <a:buNone/>
            </a:pPr>
            <a:r>
              <a:rPr lang="nb-NO" sz="2400" i="1" dirty="0" smtClean="0"/>
              <a:t>Kirkeloven </a:t>
            </a:r>
            <a:r>
              <a:rPr lang="nb-NO" sz="2400" i="1" dirty="0"/>
              <a:t>§ </a:t>
            </a:r>
            <a:r>
              <a:rPr lang="nb-NO" sz="2400" i="1" dirty="0" smtClean="0"/>
              <a:t>14</a:t>
            </a:r>
            <a:endParaRPr lang="nb-NO" sz="2400" dirty="0"/>
          </a:p>
          <a:p>
            <a:pPr marL="0" indent="0" fontAlgn="t">
              <a:lnSpc>
                <a:spcPct val="100000"/>
              </a:lnSpc>
              <a:buNone/>
            </a:pPr>
            <a:endParaRPr lang="nb-NO" b="1" dirty="0"/>
          </a:p>
          <a:p>
            <a:pPr marL="0" indent="0" fontAlgn="t">
              <a:lnSpc>
                <a:spcPct val="100000"/>
              </a:lnSpc>
              <a:buNone/>
            </a:pPr>
            <a:r>
              <a:rPr lang="nb-NO" b="1" dirty="0" smtClean="0"/>
              <a:t>«</a:t>
            </a:r>
            <a:r>
              <a:rPr lang="nb-NO" dirty="0" smtClean="0"/>
              <a:t>Kirkelig </a:t>
            </a:r>
            <a:r>
              <a:rPr lang="nb-NO" dirty="0"/>
              <a:t>fellesråd skal</a:t>
            </a:r>
            <a:r>
              <a:rPr lang="nb-NO" b="1" dirty="0"/>
              <a:t> </a:t>
            </a:r>
            <a:r>
              <a:rPr lang="nb-NO" dirty="0"/>
              <a:t>ivareta administrative og økonomiske oppgaver for soknene, utarbeide mål og planer for den kirkelige virksomhet i kommunen, fremme samarbeid mellom menighetsrådene og ivareta soknenes interesser i forhold til </a:t>
            </a:r>
            <a:r>
              <a:rPr lang="nb-NO" dirty="0" smtClean="0"/>
              <a:t>kommunen…»</a:t>
            </a:r>
            <a:endParaRPr lang="nb-NO" dirty="0"/>
          </a:p>
          <a:p>
            <a:pPr marL="0" indent="0" fontAlgn="t">
              <a:buNone/>
            </a:pPr>
            <a:r>
              <a:rPr lang="nb-NO" dirty="0"/>
              <a:t> </a:t>
            </a:r>
          </a:p>
          <a:p>
            <a:pPr marL="0" indent="0">
              <a:buNone/>
            </a:pPr>
            <a:endParaRPr lang="nb-NO" dirty="0"/>
          </a:p>
        </p:txBody>
      </p:sp>
      <p:sp>
        <p:nvSpPr>
          <p:cNvPr id="4" name="TekstSylinder 3"/>
          <p:cNvSpPr txBox="1"/>
          <p:nvPr/>
        </p:nvSpPr>
        <p:spPr>
          <a:xfrm rot="16200000">
            <a:off x="-136733" y="763941"/>
            <a:ext cx="1088760" cy="261610"/>
          </a:xfrm>
          <a:prstGeom prst="rect">
            <a:avLst/>
          </a:prstGeom>
          <a:solidFill>
            <a:schemeClr val="bg1"/>
          </a:solidFill>
        </p:spPr>
        <p:txBody>
          <a:bodyPr wrap="none" rtlCol="0">
            <a:spAutoFit/>
          </a:bodyPr>
          <a:lstStyle/>
          <a:p>
            <a:r>
              <a:rPr lang="nb-NO" sz="1100" dirty="0" smtClean="0">
                <a:latin typeface="Aharoni" panose="02010803020104030203" pitchFamily="2" charset="-79"/>
                <a:cs typeface="Aharoni" panose="02010803020104030203" pitchFamily="2" charset="-79"/>
              </a:rPr>
              <a:t> Sammen om </a:t>
            </a:r>
            <a:endParaRPr lang="nb-NO" sz="1100" dirty="0">
              <a:latin typeface="Aharoni" panose="02010803020104030203" pitchFamily="2" charset="-79"/>
              <a:cs typeface="Aharoni" panose="02010803020104030203" pitchFamily="2" charset="-79"/>
            </a:endParaRPr>
          </a:p>
        </p:txBody>
      </p:sp>
      <p:pic>
        <p:nvPicPr>
          <p:cNvPr id="5" name="Bil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841" y="6426741"/>
            <a:ext cx="1619672" cy="318444"/>
          </a:xfrm>
          <a:prstGeom prst="rect">
            <a:avLst/>
          </a:prstGeom>
        </p:spPr>
      </p:pic>
      <p:sp>
        <p:nvSpPr>
          <p:cNvPr id="6" name="TekstSylinder 5"/>
          <p:cNvSpPr txBox="1"/>
          <p:nvPr/>
        </p:nvSpPr>
        <p:spPr>
          <a:xfrm>
            <a:off x="276841" y="6051499"/>
            <a:ext cx="445421" cy="369332"/>
          </a:xfrm>
          <a:prstGeom prst="rect">
            <a:avLst/>
          </a:prstGeom>
          <a:solidFill>
            <a:schemeClr val="bg1"/>
          </a:solidFill>
        </p:spPr>
        <p:txBody>
          <a:bodyPr wrap="square" rtlCol="0">
            <a:spAutoFit/>
          </a:bodyPr>
          <a:lstStyle/>
          <a:p>
            <a:r>
              <a:rPr lang="nb-NO" dirty="0" smtClean="0"/>
              <a:t>       </a:t>
            </a:r>
            <a:endParaRPr lang="nb-NO" dirty="0"/>
          </a:p>
        </p:txBody>
      </p:sp>
      <p:sp>
        <p:nvSpPr>
          <p:cNvPr id="7" name="TekstSylinder 6"/>
          <p:cNvSpPr txBox="1"/>
          <p:nvPr/>
        </p:nvSpPr>
        <p:spPr>
          <a:xfrm>
            <a:off x="6628494" y="6447557"/>
            <a:ext cx="2074607" cy="246221"/>
          </a:xfrm>
          <a:prstGeom prst="rect">
            <a:avLst/>
          </a:prstGeom>
          <a:noFill/>
        </p:spPr>
        <p:txBody>
          <a:bodyPr wrap="none" rtlCol="0">
            <a:spAutoFit/>
          </a:bodyPr>
          <a:lstStyle/>
          <a:p>
            <a:r>
              <a:rPr lang="nb-NO" sz="1000">
                <a:latin typeface="Arial" panose="020B0604020202020204" pitchFamily="34" charset="0"/>
                <a:cs typeface="Arial" panose="020B0604020202020204" pitchFamily="34" charset="0"/>
              </a:rPr>
              <a:t>Introduksjon for KFiT 16.01. 2020</a:t>
            </a:r>
            <a:endParaRPr lang="nb-NO" sz="1000" dirty="0">
              <a:latin typeface="Arial" panose="020B0604020202020204" pitchFamily="34" charset="0"/>
              <a:cs typeface="Arial" panose="020B0604020202020204" pitchFamily="34" charset="0"/>
            </a:endParaRPr>
          </a:p>
        </p:txBody>
      </p:sp>
      <p:sp>
        <p:nvSpPr>
          <p:cNvPr id="9" name="Plassholder for bunntekst 8"/>
          <p:cNvSpPr>
            <a:spLocks noGrp="1"/>
          </p:cNvSpPr>
          <p:nvPr>
            <p:ph type="ftr" sz="quarter" idx="11"/>
          </p:nvPr>
        </p:nvSpPr>
        <p:spPr/>
        <p:txBody>
          <a:bodyPr/>
          <a:lstStyle/>
          <a:p>
            <a:r>
              <a:rPr lang="en-US" smtClean="0"/>
              <a:t>Introduksjon for KFiT 16.01. 2020</a:t>
            </a:r>
            <a:endParaRPr lang="en-US" dirty="0"/>
          </a:p>
        </p:txBody>
      </p:sp>
    </p:spTree>
    <p:extLst>
      <p:ext uri="{BB962C8B-B14F-4D97-AF65-F5344CB8AC3E}">
        <p14:creationId xmlns:p14="http://schemas.microsoft.com/office/powerpoint/2010/main" val="4120629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altLang="nb-NO" sz="2800" dirty="0" smtClean="0">
                <a:latin typeface="Calibri Light" panose="020F0302020204030204" pitchFamily="34" charset="0"/>
                <a:cs typeface="Calibri Light" panose="020F0302020204030204" pitchFamily="34" charset="0"/>
              </a:rPr>
              <a:t>Menighetsrådet formålsparagraf</a:t>
            </a:r>
            <a:r>
              <a:rPr lang="nb-NO" altLang="nb-NO" sz="3600" b="1" dirty="0" smtClean="0">
                <a:latin typeface="Georgia" panose="02040502050405020303" pitchFamily="18" charset="0"/>
              </a:rPr>
              <a:t/>
            </a:r>
            <a:br>
              <a:rPr lang="nb-NO" altLang="nb-NO" sz="3600" b="1" dirty="0" smtClean="0">
                <a:latin typeface="Georgia" panose="02040502050405020303" pitchFamily="18" charset="0"/>
              </a:rPr>
            </a:br>
            <a:endParaRPr lang="nb-NO" dirty="0"/>
          </a:p>
        </p:txBody>
      </p:sp>
      <p:sp>
        <p:nvSpPr>
          <p:cNvPr id="3" name="Plassholder for innhold 2"/>
          <p:cNvSpPr>
            <a:spLocks noGrp="1"/>
          </p:cNvSpPr>
          <p:nvPr>
            <p:ph idx="1"/>
          </p:nvPr>
        </p:nvSpPr>
        <p:spPr/>
        <p:txBody>
          <a:bodyPr/>
          <a:lstStyle/>
          <a:p>
            <a:pPr marL="533400" indent="-533400">
              <a:lnSpc>
                <a:spcPct val="80000"/>
              </a:lnSpc>
              <a:buNone/>
            </a:pPr>
            <a:r>
              <a:rPr lang="nb-NO" altLang="nb-NO" sz="2400" b="1" dirty="0" smtClean="0">
                <a:latin typeface="Calibri Light" panose="020F0302020204030204" pitchFamily="34" charset="0"/>
                <a:cs typeface="Calibri Light" panose="020F0302020204030204" pitchFamily="34" charset="0"/>
              </a:rPr>
              <a:t>Kirkeloven § 9:</a:t>
            </a:r>
            <a:r>
              <a:rPr lang="nb-NO" altLang="nb-NO" sz="2400" dirty="0" smtClean="0">
                <a:latin typeface="Calibri Light" panose="020F0302020204030204" pitchFamily="34" charset="0"/>
                <a:cs typeface="Calibri Light" panose="020F0302020204030204" pitchFamily="34" charset="0"/>
              </a:rPr>
              <a:t> </a:t>
            </a:r>
          </a:p>
          <a:p>
            <a:pPr marL="533400" indent="-533400">
              <a:buNone/>
            </a:pPr>
            <a:r>
              <a:rPr lang="nb-NO" altLang="nb-NO" sz="2800" i="1" dirty="0" smtClean="0">
                <a:latin typeface="Georgia" panose="02040502050405020303" pitchFamily="18" charset="0"/>
              </a:rPr>
              <a:t>	</a:t>
            </a:r>
            <a:r>
              <a:rPr lang="nb-NO" altLang="nb-NO" sz="2400" i="1" dirty="0" smtClean="0">
                <a:latin typeface="Georgia" panose="02040502050405020303" pitchFamily="18" charset="0"/>
              </a:rPr>
              <a:t>«Menighetsrådet skal ha sin oppmerksomhet henvendt på alt som kan gjøres for å vekke og nære det kristelige liv, særlig at Guds ord blir rikelig forkynt, syke og døende betjent med det, døpte gis dåpsopplæring, barn og unge samlet om gode formål og legemlig og åndelig hjelp avhjulpet. Menighetsrådet har ansvar for at kirkelig undervisning, diakoni og kirkemusikk innarbeides og utvikles i soknet»</a:t>
            </a:r>
            <a:r>
              <a:rPr lang="nb-NO" altLang="nb-NO" sz="2400" dirty="0" smtClean="0">
                <a:latin typeface="Georgia" panose="02040502050405020303" pitchFamily="18" charset="0"/>
              </a:rPr>
              <a:t>. </a:t>
            </a:r>
          </a:p>
          <a:p>
            <a:endParaRPr lang="nb-NO" dirty="0"/>
          </a:p>
        </p:txBody>
      </p:sp>
      <p:sp>
        <p:nvSpPr>
          <p:cNvPr id="5" name="Plassholder for bunntekst 4"/>
          <p:cNvSpPr>
            <a:spLocks noGrp="1"/>
          </p:cNvSpPr>
          <p:nvPr>
            <p:ph type="ftr" sz="quarter" idx="11"/>
          </p:nvPr>
        </p:nvSpPr>
        <p:spPr/>
        <p:txBody>
          <a:bodyPr/>
          <a:lstStyle/>
          <a:p>
            <a:r>
              <a:rPr lang="en-US" smtClean="0"/>
              <a:t>Introduksjon for KFiT 16.01. 2020</a:t>
            </a:r>
            <a:endParaRPr lang="en-US" dirty="0"/>
          </a:p>
        </p:txBody>
      </p:sp>
    </p:spTree>
    <p:extLst>
      <p:ext uri="{BB962C8B-B14F-4D97-AF65-F5344CB8AC3E}">
        <p14:creationId xmlns:p14="http://schemas.microsoft.com/office/powerpoint/2010/main" val="751653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normAutofit/>
          </a:bodyPr>
          <a:lstStyle/>
          <a:p>
            <a:r>
              <a:rPr lang="nb-NO" sz="3200" dirty="0" smtClean="0"/>
              <a:t>Oppgave- og myndighetsfordelingen</a:t>
            </a:r>
            <a:endParaRPr lang="nb-NO" sz="3200" dirty="0"/>
          </a:p>
        </p:txBody>
      </p:sp>
      <p:sp>
        <p:nvSpPr>
          <p:cNvPr id="4" name="Plassholder for tekst 3"/>
          <p:cNvSpPr>
            <a:spLocks noGrp="1"/>
          </p:cNvSpPr>
          <p:nvPr>
            <p:ph type="body" idx="1"/>
          </p:nvPr>
        </p:nvSpPr>
        <p:spPr/>
        <p:txBody>
          <a:bodyPr anchor="t"/>
          <a:lstStyle/>
          <a:p>
            <a:r>
              <a:rPr lang="nb-NO" sz="2400" dirty="0" smtClean="0"/>
              <a:t>Menighetsrådet</a:t>
            </a:r>
            <a:endParaRPr lang="nb-NO" dirty="0"/>
          </a:p>
        </p:txBody>
      </p:sp>
      <p:sp>
        <p:nvSpPr>
          <p:cNvPr id="5" name="Plassholder for innhold 4"/>
          <p:cNvSpPr>
            <a:spLocks noGrp="1"/>
          </p:cNvSpPr>
          <p:nvPr>
            <p:ph sz="half" idx="2"/>
          </p:nvPr>
        </p:nvSpPr>
        <p:spPr>
          <a:xfrm>
            <a:off x="854563" y="2286000"/>
            <a:ext cx="3868340" cy="4153546"/>
          </a:xfrm>
        </p:spPr>
        <p:txBody>
          <a:bodyPr>
            <a:noAutofit/>
          </a:bodyPr>
          <a:lstStyle/>
          <a:p>
            <a:pPr marL="182563" indent="-182563">
              <a:lnSpc>
                <a:spcPct val="120000"/>
              </a:lnSpc>
              <a:spcBef>
                <a:spcPts val="0"/>
              </a:spcBef>
            </a:pPr>
            <a:r>
              <a:rPr lang="nb-NO" sz="1600" dirty="0"/>
              <a:t>Ansvar for strategisk menighetsutvikling og vedtar mål og planer for virksomheten i det enkelte sokn.</a:t>
            </a:r>
          </a:p>
          <a:p>
            <a:pPr marL="182563" indent="-182563">
              <a:lnSpc>
                <a:spcPct val="120000"/>
              </a:lnSpc>
              <a:spcBef>
                <a:spcPts val="0"/>
              </a:spcBef>
            </a:pPr>
            <a:r>
              <a:rPr lang="nb-NO" sz="1600" dirty="0" smtClean="0"/>
              <a:t>Vedtar  </a:t>
            </a:r>
            <a:r>
              <a:rPr lang="nb-NO" sz="1600" dirty="0"/>
              <a:t>lokal grunnordning for </a:t>
            </a:r>
            <a:r>
              <a:rPr lang="nb-NO" sz="1600" dirty="0" smtClean="0"/>
              <a:t>gudstjenestelivet </a:t>
            </a:r>
            <a:r>
              <a:rPr lang="nb-NO" sz="1600" dirty="0"/>
              <a:t>og avgjør hva innsamlede midler (kirkeofringer under gudstjenesten) skal benyttes til</a:t>
            </a:r>
          </a:p>
          <a:p>
            <a:pPr marL="177800" indent="-177800">
              <a:lnSpc>
                <a:spcPct val="120000"/>
              </a:lnSpc>
              <a:spcBef>
                <a:spcPts val="0"/>
              </a:spcBef>
            </a:pPr>
            <a:r>
              <a:rPr lang="nb-NO" sz="1600" dirty="0" smtClean="0"/>
              <a:t>Avgjør </a:t>
            </a:r>
            <a:r>
              <a:rPr lang="nb-NO" sz="1600" dirty="0"/>
              <a:t>spørsmål om hvordan soknekirken skal brukes (egne aktiviteter, utleie mv) .</a:t>
            </a:r>
          </a:p>
          <a:p>
            <a:pPr marL="182563" indent="-182563">
              <a:lnSpc>
                <a:spcPct val="120000"/>
              </a:lnSpc>
              <a:spcBef>
                <a:spcPts val="0"/>
              </a:spcBef>
            </a:pPr>
            <a:r>
              <a:rPr lang="nb-NO" sz="1600" dirty="0" smtClean="0"/>
              <a:t>Organiserer </a:t>
            </a:r>
            <a:r>
              <a:rPr lang="nb-NO" sz="1600" dirty="0"/>
              <a:t>frivillige aktiviteter i soknet</a:t>
            </a:r>
          </a:p>
          <a:p>
            <a:pPr marL="182563" indent="-182563">
              <a:lnSpc>
                <a:spcPct val="120000"/>
              </a:lnSpc>
              <a:spcBef>
                <a:spcPts val="0"/>
              </a:spcBef>
            </a:pPr>
            <a:r>
              <a:rPr lang="nb-NO" sz="1600" dirty="0" smtClean="0"/>
              <a:t>Sørger </a:t>
            </a:r>
            <a:r>
              <a:rPr lang="nb-NO" sz="1600" dirty="0"/>
              <a:t>for gode demokratiske prosesser i soknene om aktuelle saker (menighetsmøter, kirkevalg mv)</a:t>
            </a:r>
          </a:p>
        </p:txBody>
      </p:sp>
      <p:sp>
        <p:nvSpPr>
          <p:cNvPr id="6" name="Plassholder for tekst 5"/>
          <p:cNvSpPr>
            <a:spLocks noGrp="1"/>
          </p:cNvSpPr>
          <p:nvPr>
            <p:ph type="body" sz="quarter" idx="3"/>
          </p:nvPr>
        </p:nvSpPr>
        <p:spPr/>
        <p:txBody>
          <a:bodyPr anchor="t">
            <a:normAutofit/>
          </a:bodyPr>
          <a:lstStyle/>
          <a:p>
            <a:r>
              <a:rPr lang="nb-NO" sz="2400" dirty="0" smtClean="0"/>
              <a:t>Kirkelig fellesråd</a:t>
            </a:r>
            <a:endParaRPr lang="nb-NO" sz="2400" dirty="0"/>
          </a:p>
        </p:txBody>
      </p:sp>
      <p:sp>
        <p:nvSpPr>
          <p:cNvPr id="7" name="Plassholder for innhold 6"/>
          <p:cNvSpPr>
            <a:spLocks noGrp="1"/>
          </p:cNvSpPr>
          <p:nvPr>
            <p:ph sz="quarter" idx="4"/>
          </p:nvPr>
        </p:nvSpPr>
        <p:spPr>
          <a:xfrm>
            <a:off x="4853871" y="2286000"/>
            <a:ext cx="3887391" cy="4153546"/>
          </a:xfrm>
        </p:spPr>
        <p:txBody>
          <a:bodyPr>
            <a:normAutofit/>
          </a:bodyPr>
          <a:lstStyle/>
          <a:p>
            <a:pPr marL="182563" indent="-182563">
              <a:lnSpc>
                <a:spcPct val="110000"/>
              </a:lnSpc>
            </a:pPr>
            <a:r>
              <a:rPr lang="nb-NO" sz="1600" dirty="0"/>
              <a:t>Vedtar felles mål og planer for den kirkelige virksomhet i fellesråds-området</a:t>
            </a:r>
          </a:p>
          <a:p>
            <a:pPr marL="182563" indent="-182563">
              <a:lnSpc>
                <a:spcPct val="110000"/>
              </a:lnSpc>
            </a:pPr>
            <a:r>
              <a:rPr lang="nb-NO" sz="1600" dirty="0" smtClean="0"/>
              <a:t>Ivaretar soknenes felles interesser overfor kommunen og sentralkirkelige  myndigheter </a:t>
            </a:r>
          </a:p>
          <a:p>
            <a:pPr marL="182563" indent="-182563">
              <a:lnSpc>
                <a:spcPct val="110000"/>
              </a:lnSpc>
            </a:pPr>
            <a:r>
              <a:rPr lang="nb-NO" sz="1600" dirty="0" smtClean="0"/>
              <a:t>Forvalter kommunale og statlige tilskudd på vegne av soknene</a:t>
            </a:r>
          </a:p>
          <a:p>
            <a:pPr marL="182563" indent="-182563">
              <a:lnSpc>
                <a:spcPct val="110000"/>
              </a:lnSpc>
            </a:pPr>
            <a:r>
              <a:rPr lang="nb-NO" sz="1600" dirty="0" smtClean="0"/>
              <a:t>Er arbeidsgiver for alle tilsatte i soknene (unntatt prestene)</a:t>
            </a:r>
          </a:p>
          <a:p>
            <a:pPr marL="182563" indent="-182563">
              <a:lnSpc>
                <a:spcPct val="110000"/>
              </a:lnSpc>
            </a:pPr>
            <a:r>
              <a:rPr lang="nb-NO" sz="1600" dirty="0" smtClean="0"/>
              <a:t>Forvalter kirker og gravplasser og utøver gravferdsmyndighet</a:t>
            </a:r>
          </a:p>
          <a:p>
            <a:pPr marL="182563" indent="-182563">
              <a:lnSpc>
                <a:spcPct val="110000"/>
              </a:lnSpc>
            </a:pPr>
            <a:r>
              <a:rPr lang="nb-NO" sz="1600" dirty="0" smtClean="0"/>
              <a:t>Samarbeidsorgan for soknene </a:t>
            </a:r>
          </a:p>
          <a:p>
            <a:endParaRPr lang="nb-NO" dirty="0"/>
          </a:p>
        </p:txBody>
      </p:sp>
      <p:sp>
        <p:nvSpPr>
          <p:cNvPr id="8" name="TekstSylinder 7"/>
          <p:cNvSpPr txBox="1"/>
          <p:nvPr/>
        </p:nvSpPr>
        <p:spPr>
          <a:xfrm rot="16200000">
            <a:off x="-136733" y="763941"/>
            <a:ext cx="1088760" cy="261610"/>
          </a:xfrm>
          <a:prstGeom prst="rect">
            <a:avLst/>
          </a:prstGeom>
          <a:solidFill>
            <a:schemeClr val="bg1"/>
          </a:solidFill>
        </p:spPr>
        <p:txBody>
          <a:bodyPr wrap="none" rtlCol="0">
            <a:spAutoFit/>
          </a:bodyPr>
          <a:lstStyle/>
          <a:p>
            <a:r>
              <a:rPr lang="nb-NO" sz="1100" dirty="0" smtClean="0">
                <a:latin typeface="Aharoni" panose="02010803020104030203" pitchFamily="2" charset="-79"/>
                <a:cs typeface="Aharoni" panose="02010803020104030203" pitchFamily="2" charset="-79"/>
              </a:rPr>
              <a:t> Sammen om </a:t>
            </a:r>
            <a:endParaRPr lang="nb-NO" sz="1100" dirty="0">
              <a:latin typeface="Aharoni" panose="02010803020104030203" pitchFamily="2" charset="-79"/>
              <a:cs typeface="Aharoni" panose="02010803020104030203" pitchFamily="2" charset="-79"/>
            </a:endParaRPr>
          </a:p>
        </p:txBody>
      </p:sp>
      <p:pic>
        <p:nvPicPr>
          <p:cNvPr id="9" name="Bil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841" y="6426741"/>
            <a:ext cx="1619672" cy="318444"/>
          </a:xfrm>
          <a:prstGeom prst="rect">
            <a:avLst/>
          </a:prstGeom>
        </p:spPr>
      </p:pic>
      <p:sp>
        <p:nvSpPr>
          <p:cNvPr id="10" name="TekstSylinder 9"/>
          <p:cNvSpPr txBox="1"/>
          <p:nvPr/>
        </p:nvSpPr>
        <p:spPr>
          <a:xfrm>
            <a:off x="276841" y="6051499"/>
            <a:ext cx="445421" cy="369332"/>
          </a:xfrm>
          <a:prstGeom prst="rect">
            <a:avLst/>
          </a:prstGeom>
          <a:solidFill>
            <a:schemeClr val="bg1"/>
          </a:solidFill>
        </p:spPr>
        <p:txBody>
          <a:bodyPr wrap="square" rtlCol="0">
            <a:spAutoFit/>
          </a:bodyPr>
          <a:lstStyle/>
          <a:p>
            <a:r>
              <a:rPr lang="nb-NO" dirty="0" smtClean="0"/>
              <a:t>       </a:t>
            </a:r>
            <a:endParaRPr lang="nb-NO" dirty="0"/>
          </a:p>
        </p:txBody>
      </p:sp>
      <p:sp>
        <p:nvSpPr>
          <p:cNvPr id="12" name="Plassholder for bunntekst 11"/>
          <p:cNvSpPr>
            <a:spLocks noGrp="1"/>
          </p:cNvSpPr>
          <p:nvPr>
            <p:ph type="ftr" sz="quarter" idx="11"/>
          </p:nvPr>
        </p:nvSpPr>
        <p:spPr/>
        <p:txBody>
          <a:bodyPr/>
          <a:lstStyle/>
          <a:p>
            <a:r>
              <a:rPr lang="en-US" smtClean="0"/>
              <a:t>Introduksjon for KFiT 16.01. 2020</a:t>
            </a:r>
            <a:endParaRPr lang="en-US" dirty="0"/>
          </a:p>
        </p:txBody>
      </p:sp>
    </p:spTree>
    <p:extLst>
      <p:ext uri="{BB962C8B-B14F-4D97-AF65-F5344CB8AC3E}">
        <p14:creationId xmlns:p14="http://schemas.microsoft.com/office/powerpoint/2010/main" val="1292929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46698" y="367339"/>
            <a:ext cx="7886700" cy="1058506"/>
          </a:xfrm>
        </p:spPr>
        <p:txBody>
          <a:bodyPr>
            <a:normAutofit/>
          </a:bodyPr>
          <a:lstStyle/>
          <a:p>
            <a:pPr algn="ctr"/>
            <a:r>
              <a:rPr lang="nb-NO" sz="3600" dirty="0" smtClean="0"/>
              <a:t>Kommunens økonomiske ansvar</a:t>
            </a:r>
            <a:endParaRPr lang="nb-NO" sz="3600" dirty="0"/>
          </a:p>
        </p:txBody>
      </p:sp>
      <p:sp>
        <p:nvSpPr>
          <p:cNvPr id="3" name="Plassholder for innhold 2"/>
          <p:cNvSpPr>
            <a:spLocks noGrp="1"/>
          </p:cNvSpPr>
          <p:nvPr>
            <p:ph idx="1"/>
          </p:nvPr>
        </p:nvSpPr>
        <p:spPr/>
        <p:txBody>
          <a:bodyPr>
            <a:normAutofit fontScale="70000" lnSpcReduction="20000"/>
          </a:bodyPr>
          <a:lstStyle/>
          <a:p>
            <a:pPr marL="85725" lvl="2" indent="0" fontAlgn="t">
              <a:lnSpc>
                <a:spcPct val="120000"/>
              </a:lnSpc>
              <a:buNone/>
            </a:pPr>
            <a:r>
              <a:rPr lang="nb-NO" sz="2800" i="1" dirty="0" smtClean="0"/>
              <a:t>Kirkelovens </a:t>
            </a:r>
            <a:r>
              <a:rPr lang="nb-NO" sz="2800" i="1" dirty="0"/>
              <a:t>§ </a:t>
            </a:r>
            <a:r>
              <a:rPr lang="nb-NO" sz="2800" i="1" dirty="0" smtClean="0"/>
              <a:t>15</a:t>
            </a:r>
            <a:endParaRPr lang="nb-NO" sz="2800" i="1" dirty="0"/>
          </a:p>
          <a:p>
            <a:pPr marL="85725" lvl="2" indent="0" fontAlgn="t">
              <a:lnSpc>
                <a:spcPct val="120000"/>
              </a:lnSpc>
              <a:buNone/>
            </a:pPr>
            <a:r>
              <a:rPr lang="nb-NO" sz="2600" dirty="0" smtClean="0"/>
              <a:t>Kommunen utreder følgende utgifter etter budsjettforslag fra kirkelig fellesråd: </a:t>
            </a:r>
          </a:p>
          <a:p>
            <a:pPr marL="555625" lvl="3" indent="-457200" fontAlgn="t">
              <a:lnSpc>
                <a:spcPct val="120000"/>
              </a:lnSpc>
              <a:buFont typeface="+mj-lt"/>
              <a:buAutoNum type="alphaLcParenR"/>
            </a:pPr>
            <a:r>
              <a:rPr lang="nb-NO" sz="2600" dirty="0" smtClean="0"/>
              <a:t>utgifter </a:t>
            </a:r>
            <a:r>
              <a:rPr lang="nb-NO" sz="2600" dirty="0"/>
              <a:t>til bygging, drift og vedlikehold av kirker, </a:t>
            </a:r>
          </a:p>
          <a:p>
            <a:pPr marL="555625" lvl="3" indent="-457200" fontAlgn="t">
              <a:lnSpc>
                <a:spcPct val="120000"/>
              </a:lnSpc>
              <a:buFont typeface="+mj-lt"/>
              <a:buAutoNum type="alphaLcParenR"/>
            </a:pPr>
            <a:r>
              <a:rPr lang="nb-NO" sz="2600" dirty="0" smtClean="0"/>
              <a:t>utgifter </a:t>
            </a:r>
            <a:r>
              <a:rPr lang="nb-NO" sz="2600" dirty="0"/>
              <a:t>til anlegg og drift av gravplasser, </a:t>
            </a:r>
          </a:p>
          <a:p>
            <a:pPr marL="555625" lvl="3" indent="-457200" fontAlgn="t">
              <a:lnSpc>
                <a:spcPct val="120000"/>
              </a:lnSpc>
              <a:buFont typeface="+mj-lt"/>
              <a:buAutoNum type="alphaLcParenR"/>
            </a:pPr>
            <a:r>
              <a:rPr lang="nb-NO" sz="2600" dirty="0" smtClean="0"/>
              <a:t>utgifter </a:t>
            </a:r>
            <a:r>
              <a:rPr lang="nb-NO" sz="2600" dirty="0"/>
              <a:t>til stillinger for kirketjener, klokker og organist/kantor ved hver kirke, og til daglig leder av kirkelig fellesråd, </a:t>
            </a:r>
          </a:p>
          <a:p>
            <a:pPr marL="555625" lvl="3" indent="-457200" fontAlgn="t">
              <a:lnSpc>
                <a:spcPct val="120000"/>
              </a:lnSpc>
              <a:buFont typeface="+mj-lt"/>
              <a:buAutoNum type="alphaLcParenR"/>
            </a:pPr>
            <a:r>
              <a:rPr lang="nb-NO" sz="2600" dirty="0" smtClean="0"/>
              <a:t>driftsutgifter </a:t>
            </a:r>
            <a:r>
              <a:rPr lang="nb-NO" sz="2600" dirty="0"/>
              <a:t>for fellesråd og menighetsråd, herunder utgifter til administrasjon og kontorhold, </a:t>
            </a:r>
          </a:p>
          <a:p>
            <a:pPr marL="555625" lvl="3" indent="-457200" fontAlgn="t">
              <a:lnSpc>
                <a:spcPct val="120000"/>
              </a:lnSpc>
              <a:buFont typeface="+mj-lt"/>
              <a:buAutoNum type="alphaLcParenR"/>
            </a:pPr>
            <a:r>
              <a:rPr lang="nb-NO" sz="2600" dirty="0" smtClean="0"/>
              <a:t>utgifter </a:t>
            </a:r>
            <a:r>
              <a:rPr lang="nb-NO" sz="2600" dirty="0"/>
              <a:t>til lokaler, utstyr og materiell til konfirmasjonsopplæring, </a:t>
            </a:r>
          </a:p>
          <a:p>
            <a:pPr marL="555625" lvl="3" indent="-457200" fontAlgn="t">
              <a:lnSpc>
                <a:spcPct val="120000"/>
              </a:lnSpc>
              <a:buFont typeface="+mj-lt"/>
              <a:buAutoNum type="alphaLcParenR"/>
            </a:pPr>
            <a:r>
              <a:rPr lang="nb-NO" sz="2600" dirty="0" smtClean="0"/>
              <a:t>utgifter </a:t>
            </a:r>
            <a:r>
              <a:rPr lang="nb-NO" sz="2600" dirty="0"/>
              <a:t>til kontorhold for prester.        </a:t>
            </a:r>
          </a:p>
          <a:p>
            <a:pPr lvl="2" fontAlgn="t">
              <a:lnSpc>
                <a:spcPct val="120000"/>
              </a:lnSpc>
              <a:buNone/>
            </a:pPr>
            <a:r>
              <a:rPr lang="nb-NO" sz="2600" dirty="0"/>
              <a:t>	</a:t>
            </a:r>
          </a:p>
          <a:p>
            <a:pPr marL="85725" lvl="2" indent="0" fontAlgn="t">
              <a:lnSpc>
                <a:spcPct val="120000"/>
              </a:lnSpc>
              <a:buNone/>
            </a:pPr>
            <a:r>
              <a:rPr lang="nb-NO" sz="2600" dirty="0" smtClean="0"/>
              <a:t>Fellesrådets </a:t>
            </a:r>
            <a:r>
              <a:rPr lang="nb-NO" sz="2600" dirty="0"/>
              <a:t>budsjettforslag skal også omfatte utgifter til kirkelig undervisning, diakoni, kirkemusikk og andre kirkelige tiltak i soknene</a:t>
            </a:r>
          </a:p>
          <a:p>
            <a:pPr lvl="2" fontAlgn="t">
              <a:buNone/>
            </a:pPr>
            <a:r>
              <a:rPr lang="nb-NO" sz="1600" i="1" dirty="0"/>
              <a:t>	</a:t>
            </a:r>
          </a:p>
          <a:p>
            <a:pPr marL="0" indent="0">
              <a:buNone/>
            </a:pPr>
            <a:endParaRPr lang="nb-NO" dirty="0"/>
          </a:p>
        </p:txBody>
      </p:sp>
      <p:sp>
        <p:nvSpPr>
          <p:cNvPr id="4" name="TekstSylinder 3"/>
          <p:cNvSpPr txBox="1"/>
          <p:nvPr/>
        </p:nvSpPr>
        <p:spPr>
          <a:xfrm rot="16200000">
            <a:off x="-136733" y="763941"/>
            <a:ext cx="1088760" cy="261610"/>
          </a:xfrm>
          <a:prstGeom prst="rect">
            <a:avLst/>
          </a:prstGeom>
          <a:solidFill>
            <a:schemeClr val="bg1"/>
          </a:solidFill>
        </p:spPr>
        <p:txBody>
          <a:bodyPr wrap="none" rtlCol="0">
            <a:spAutoFit/>
          </a:bodyPr>
          <a:lstStyle/>
          <a:p>
            <a:r>
              <a:rPr lang="nb-NO" sz="1100" dirty="0" smtClean="0">
                <a:latin typeface="Aharoni" panose="02010803020104030203" pitchFamily="2" charset="-79"/>
                <a:cs typeface="Aharoni" panose="02010803020104030203" pitchFamily="2" charset="-79"/>
              </a:rPr>
              <a:t> Sammen om </a:t>
            </a:r>
            <a:endParaRPr lang="nb-NO" sz="1100" dirty="0">
              <a:latin typeface="Aharoni" panose="02010803020104030203" pitchFamily="2" charset="-79"/>
              <a:cs typeface="Aharoni" panose="02010803020104030203" pitchFamily="2" charset="-79"/>
            </a:endParaRPr>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841" y="6426741"/>
            <a:ext cx="1619672" cy="318444"/>
          </a:xfrm>
          <a:prstGeom prst="rect">
            <a:avLst/>
          </a:prstGeom>
        </p:spPr>
      </p:pic>
      <p:sp>
        <p:nvSpPr>
          <p:cNvPr id="6" name="TekstSylinder 5"/>
          <p:cNvSpPr txBox="1"/>
          <p:nvPr/>
        </p:nvSpPr>
        <p:spPr>
          <a:xfrm>
            <a:off x="276841" y="6051499"/>
            <a:ext cx="445421" cy="369332"/>
          </a:xfrm>
          <a:prstGeom prst="rect">
            <a:avLst/>
          </a:prstGeom>
          <a:solidFill>
            <a:schemeClr val="bg1"/>
          </a:solidFill>
        </p:spPr>
        <p:txBody>
          <a:bodyPr wrap="square" rtlCol="0">
            <a:spAutoFit/>
          </a:bodyPr>
          <a:lstStyle/>
          <a:p>
            <a:r>
              <a:rPr lang="nb-NO" dirty="0" smtClean="0"/>
              <a:t>       </a:t>
            </a:r>
            <a:endParaRPr lang="nb-NO" dirty="0"/>
          </a:p>
        </p:txBody>
      </p:sp>
      <p:sp>
        <p:nvSpPr>
          <p:cNvPr id="7" name="TekstSylinder 6"/>
          <p:cNvSpPr txBox="1"/>
          <p:nvPr/>
        </p:nvSpPr>
        <p:spPr>
          <a:xfrm>
            <a:off x="6799944" y="6447463"/>
            <a:ext cx="2074607" cy="246221"/>
          </a:xfrm>
          <a:prstGeom prst="rect">
            <a:avLst/>
          </a:prstGeom>
          <a:noFill/>
        </p:spPr>
        <p:txBody>
          <a:bodyPr wrap="none" rtlCol="0">
            <a:spAutoFit/>
          </a:bodyPr>
          <a:lstStyle/>
          <a:p>
            <a:r>
              <a:rPr lang="nb-NO" sz="1000">
                <a:latin typeface="Arial" panose="020B0604020202020204" pitchFamily="34" charset="0"/>
                <a:cs typeface="Arial" panose="020B0604020202020204" pitchFamily="34" charset="0"/>
              </a:rPr>
              <a:t>Introduksjon for KFiT 16.01. 2020</a:t>
            </a:r>
            <a:endParaRPr lang="nb-NO" sz="1000" dirty="0">
              <a:latin typeface="Arial" panose="020B0604020202020204" pitchFamily="34" charset="0"/>
              <a:cs typeface="Arial" panose="020B0604020202020204" pitchFamily="34" charset="0"/>
            </a:endParaRPr>
          </a:p>
        </p:txBody>
      </p:sp>
      <p:sp>
        <p:nvSpPr>
          <p:cNvPr id="9" name="Plassholder for bunntekst 8"/>
          <p:cNvSpPr>
            <a:spLocks noGrp="1"/>
          </p:cNvSpPr>
          <p:nvPr>
            <p:ph type="ftr" sz="quarter" idx="11"/>
          </p:nvPr>
        </p:nvSpPr>
        <p:spPr/>
        <p:txBody>
          <a:bodyPr/>
          <a:lstStyle/>
          <a:p>
            <a:r>
              <a:rPr lang="en-US" smtClean="0"/>
              <a:t>Introduksjon for KFiT 16.01. 2020</a:t>
            </a:r>
            <a:endParaRPr lang="en-US" dirty="0"/>
          </a:p>
        </p:txBody>
      </p:sp>
    </p:spTree>
    <p:extLst>
      <p:ext uri="{BB962C8B-B14F-4D97-AF65-F5344CB8AC3E}">
        <p14:creationId xmlns:p14="http://schemas.microsoft.com/office/powerpoint/2010/main" val="3273702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1493</TotalTime>
  <Words>1738</Words>
  <Application>Microsoft Office PowerPoint</Application>
  <PresentationFormat>Skjermfremvisning (4:3)</PresentationFormat>
  <Paragraphs>257</Paragraphs>
  <Slides>25</Slides>
  <Notes>6</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25</vt:i4>
      </vt:variant>
    </vt:vector>
  </HeadingPairs>
  <TitlesOfParts>
    <vt:vector size="34" baseType="lpstr">
      <vt:lpstr>Aharoni</vt:lpstr>
      <vt:lpstr>Arial</vt:lpstr>
      <vt:lpstr>Calibri</vt:lpstr>
      <vt:lpstr>Calibri Light</vt:lpstr>
      <vt:lpstr>Droid Serif</vt:lpstr>
      <vt:lpstr>Georgia</vt:lpstr>
      <vt:lpstr>Times</vt:lpstr>
      <vt:lpstr>Wingdings</vt:lpstr>
      <vt:lpstr>Office-tema</vt:lpstr>
      <vt:lpstr>VELKOMMEN SOM RÅDSMEDLEM  I KIRKELIG FELLESRÅD I TRONDHEIM</vt:lpstr>
      <vt:lpstr> Introduksjonsprogrammet etter kirkevalget 2019</vt:lpstr>
      <vt:lpstr>Litt tørre tall om virksomheten og ansvar (Trondheim + Klæbu 2018)</vt:lpstr>
      <vt:lpstr>Kirkelig fellesråds mandat  i Den norske kirke</vt:lpstr>
      <vt:lpstr>Å sitte i et lovbestemt kirkelig organ</vt:lpstr>
      <vt:lpstr>Fellesrådets ansvar og oppgaver</vt:lpstr>
      <vt:lpstr>Menighetsrådet formålsparagraf </vt:lpstr>
      <vt:lpstr>Oppgave- og myndighetsfordelingen</vt:lpstr>
      <vt:lpstr>Kommunens økonomiske ansvar</vt:lpstr>
      <vt:lpstr>Den kirkelige lovgivning</vt:lpstr>
      <vt:lpstr>Kirkelig fellesråd i Trondheim - lokale styringsinstrumenter fra råd til ledelse</vt:lpstr>
      <vt:lpstr>Organisering av arbeidet - hovedtrekk</vt:lpstr>
      <vt:lpstr>PowerPoint-presentasjon</vt:lpstr>
      <vt:lpstr>Gravplassforvaltningen</vt:lpstr>
      <vt:lpstr>Aktuelle lokale utredninger – dokumenter som det vil refereres til i ulike sammenhenger</vt:lpstr>
      <vt:lpstr>Mål og strategiplanen</vt:lpstr>
      <vt:lpstr>Målene tenkes oppnådd gjennom følgende strategiske prosesser</vt:lpstr>
      <vt:lpstr>Færre og større sokn - hensiktsmessig ressursbruk – større handlingsrom lokalt</vt:lpstr>
      <vt:lpstr>Innspill til faglig utvikling og tiltak på byplan fra fagfora</vt:lpstr>
      <vt:lpstr>PowerPoint-presentasjon</vt:lpstr>
      <vt:lpstr>Omstilling av ressurser krever vanskelige beslutninger</vt:lpstr>
      <vt:lpstr>KFiT sitt vedtak 7. juni 2017</vt:lpstr>
      <vt:lpstr>Kommunikasjonsstrategien - De åtte veivalgene</vt:lpstr>
      <vt:lpstr>Finansiering under og etter endring</vt:lpstr>
      <vt:lpstr>Økonomihjulet i fellesrådet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Randi Moskvil Letmolie</dc:creator>
  <cp:lastModifiedBy>Arne Gunnleiv Lauvås</cp:lastModifiedBy>
  <cp:revision>145</cp:revision>
  <cp:lastPrinted>2020-01-14T09:03:28Z</cp:lastPrinted>
  <dcterms:created xsi:type="dcterms:W3CDTF">2015-09-29T08:16:27Z</dcterms:created>
  <dcterms:modified xsi:type="dcterms:W3CDTF">2020-01-16T14:58:55Z</dcterms:modified>
</cp:coreProperties>
</file>