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4" r:id="rId4"/>
    <p:sldId id="261" r:id="rId5"/>
    <p:sldId id="262" r:id="rId6"/>
    <p:sldId id="257" r:id="rId7"/>
    <p:sldId id="263" r:id="rId8"/>
    <p:sldId id="265" r:id="rId9"/>
    <p:sldId id="259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tern.kirkepartner.no\felles\KfiT\Administrasjon\&#216;konomi%20og%20Regnskap\Budsjett\Budsjett%202020\&#216;konomi%20-%20budsjett%202020%20diagramme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tern.kirkepartner.no\felles\KfiT\Administrasjon\&#216;konomi%20og%20Regnskap\Budsjett\Budsjett%202018\&#216;konomi%20-%20&#248;konomisk%20resultat%202018%20-%20diagramme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tern.kirkepartner.no\felles\KfiT\Administrasjon\&#216;konomi%20og%20Regnskap\Budsjett\Budsjett%202018\&#216;konomi%20-%20&#248;konomisk%20resultat%202018%20-%20diagramme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dLbl>
              <c:idx val="0"/>
              <c:layout>
                <c:manualLayout>
                  <c:x val="1.4194464158977999E-3"/>
                  <c:y val="-3.632236528192018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115,6 mill.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2045767345773712E-17"/>
                  <c:y val="-3.632236528192018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17,3 mill.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2775017743080199E-2"/>
                  <c:y val="-5.14566841493870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13,5 mill.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8452803406671398E-2"/>
                  <c:y val="-4.84298203758936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20,2 mill.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0409153469154742E-16"/>
                  <c:y val="-4.84298203758935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166,7 mill.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'Ark1'!$A$48:$A$53</c:f>
              <c:strCache>
                <c:ptCount val="5"/>
                <c:pt idx="0">
                  <c:v>Kommunalt tilskudd</c:v>
                </c:pt>
                <c:pt idx="1">
                  <c:v>Tilskudd DNK</c:v>
                </c:pt>
                <c:pt idx="2">
                  <c:v>Refusjoner (lønn, NAV) variabelt</c:v>
                </c:pt>
                <c:pt idx="3">
                  <c:v>Salgsinntekter</c:v>
                </c:pt>
                <c:pt idx="4">
                  <c:v>Sum</c:v>
                </c:pt>
              </c:strCache>
              <c:extLst/>
            </c:strRef>
          </c:cat>
          <c:val>
            <c:numRef>
              <c:f>'Ark1'!$B$48:$B$53</c:f>
              <c:numCache>
                <c:formatCode>_ * #\ ##0.00_ ;_ * \-#\ ##0.00_ ;_ * "-"??_ ;_ @_ </c:formatCode>
                <c:ptCount val="5"/>
                <c:pt idx="0">
                  <c:v>115643000</c:v>
                </c:pt>
                <c:pt idx="1">
                  <c:v>17314000</c:v>
                </c:pt>
                <c:pt idx="2">
                  <c:v>13518000</c:v>
                </c:pt>
                <c:pt idx="3">
                  <c:v>20201800</c:v>
                </c:pt>
                <c:pt idx="4">
                  <c:v>166676800</c:v>
                </c:pt>
              </c:numCache>
              <c:extLst/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22243528"/>
        <c:axId val="322237256"/>
        <c:axId val="0"/>
      </c:bar3DChart>
      <c:catAx>
        <c:axId val="322243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22237256"/>
        <c:crosses val="autoZero"/>
        <c:auto val="1"/>
        <c:lblAlgn val="ctr"/>
        <c:lblOffset val="100"/>
        <c:noMultiLvlLbl val="0"/>
      </c:catAx>
      <c:valAx>
        <c:axId val="3222372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_ * #\ ##0.00_ ;_ * \-#\ ##0.00_ ;_ * &quot;-&quot;??_ ;_ @_ " sourceLinked="1"/>
        <c:majorTickMark val="none"/>
        <c:minorTickMark val="none"/>
        <c:tickLblPos val="nextTo"/>
        <c:crossAx val="322243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8000"/>
                      <a:lumMod val="114000"/>
                    </a:schemeClr>
                  </a:gs>
                  <a:gs pos="100000">
                    <a:schemeClr val="accent1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8000"/>
                      <a:lumMod val="114000"/>
                    </a:schemeClr>
                  </a:gs>
                  <a:gs pos="100000">
                    <a:schemeClr val="accent2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8000"/>
                      <a:lumMod val="114000"/>
                    </a:schemeClr>
                  </a:gs>
                  <a:gs pos="100000">
                    <a:schemeClr val="accent3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8000"/>
                      <a:lumMod val="114000"/>
                    </a:schemeClr>
                  </a:gs>
                  <a:gs pos="100000">
                    <a:schemeClr val="accent4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214230A-AE33-4A92-89FC-3532F536481F}" type="CATEGORYNAME">
                      <a:rPr lang="en-US" sz="2000"/>
                      <a:pPr>
                        <a:defRPr/>
                      </a:pPr>
                      <a:t>[KATEGORINAVN]</a:t>
                    </a:fld>
                    <a:r>
                      <a:rPr lang="en-US" sz="2000" baseline="0" dirty="0"/>
                      <a:t>
</a:t>
                    </a:r>
                    <a:r>
                      <a:rPr lang="en-US" sz="2000" baseline="0" dirty="0" smtClean="0"/>
                      <a:t>67% (115 mill)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b-N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410924149030699"/>
                      <c:h val="0.2908816086327108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2.4130589070262609E-2"/>
                  <c:y val="0.2149073279180277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1726EB9-36BB-4EDF-88EB-A91EBBD4E738}" type="CATEGORYNAME">
                      <a:rPr lang="nb-NO"/>
                      <a:pPr>
                        <a:defRPr sz="2000"/>
                      </a:pPr>
                      <a:t>[KATEGORINAVN]</a:t>
                    </a:fld>
                    <a:r>
                      <a:rPr lang="nb-NO" baseline="0" dirty="0"/>
                      <a:t>
</a:t>
                    </a:r>
                    <a:r>
                      <a:rPr lang="nb-NO" baseline="0" dirty="0" smtClean="0"/>
                      <a:t>29% (50 </a:t>
                    </a:r>
                    <a:r>
                      <a:rPr lang="nb-NO" baseline="0" dirty="0" err="1" smtClean="0"/>
                      <a:t>mill</a:t>
                    </a:r>
                    <a:r>
                      <a:rPr lang="nb-NO" baseline="0" dirty="0" smtClean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0.10149041873669271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965223562810504"/>
                      <c:h val="0.2317822126231182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892133249135198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773598296664299"/>
                      <c:h val="0.1575482594103287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'Ark1'!$A$5:$A$8</c:f>
              <c:strCache>
                <c:ptCount val="4"/>
                <c:pt idx="0">
                  <c:v>Lønn og sosiale kostnader</c:v>
                </c:pt>
                <c:pt idx="1">
                  <c:v>Kjøp av varer og tjenester</c:v>
                </c:pt>
                <c:pt idx="2">
                  <c:v>Refusjoner og tilskudd</c:v>
                </c:pt>
                <c:pt idx="3">
                  <c:v>Finansutgifter</c:v>
                </c:pt>
              </c:strCache>
            </c:strRef>
          </c:cat>
          <c:val>
            <c:numRef>
              <c:f>'Ark1'!$B$5:$B$8</c:f>
              <c:numCache>
                <c:formatCode>_ * #\ ##0.00_ ;_ * \-#\ ##0.00_ ;_ * "-"??_ ;_ @_ </c:formatCode>
                <c:ptCount val="4"/>
                <c:pt idx="0">
                  <c:v>108430465</c:v>
                </c:pt>
                <c:pt idx="1">
                  <c:v>51079116</c:v>
                </c:pt>
                <c:pt idx="2">
                  <c:v>5773537</c:v>
                </c:pt>
                <c:pt idx="3">
                  <c:v>991471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Lbls>
            <c:dLbl>
              <c:idx val="0"/>
              <c:layout>
                <c:manualLayout>
                  <c:x val="7.523066004258338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Kirkeverge</a:t>
                    </a:r>
                    <a:r>
                      <a:rPr lang="en-US" dirty="0" smtClean="0"/>
                      <a:t>-HR</a:t>
                    </a:r>
                    <a:br>
                      <a:rPr lang="en-US" dirty="0" smtClean="0"/>
                    </a:br>
                    <a:r>
                      <a:rPr lang="en-US" dirty="0" err="1" smtClean="0"/>
                      <a:t>Råd</a:t>
                    </a:r>
                    <a:r>
                      <a:rPr lang="en-US" dirty="0" smtClean="0"/>
                      <a:t> </a:t>
                    </a:r>
                    <a:r>
                      <a:rPr lang="en-US" dirty="0" err="1" smtClean="0"/>
                      <a:t>og</a:t>
                    </a:r>
                    <a:r>
                      <a:rPr lang="en-US" dirty="0" smtClean="0"/>
                      <a:t> </a:t>
                    </a:r>
                    <a:r>
                      <a:rPr lang="en-US" dirty="0" err="1" smtClean="0"/>
                      <a:t>utvalg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1036195883605288E-2"/>
                  <c:y val="-1.8161182640960092E-2"/>
                </c:manualLayout>
              </c:layout>
              <c:tx>
                <c:rich>
                  <a:bodyPr/>
                  <a:lstStyle/>
                  <a:p>
                    <a:fld id="{F5EBDB76-54F4-411E-8A33-590F4DEB0B9E}" type="CATEGORYNAME">
                      <a:rPr lang="en-US"/>
                      <a:pPr/>
                      <a:t>[KATEGORINAVN]</a:t>
                    </a:fld>
                    <a:r>
                      <a:rPr lang="en-US" baseline="0"/>
                      <a:t>
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7.2391767210787689E-2"/>
                  <c:y val="-6.0537275469868083E-3"/>
                </c:manualLayout>
              </c:layout>
              <c:tx>
                <c:rich>
                  <a:bodyPr/>
                  <a:lstStyle/>
                  <a:p>
                    <a:fld id="{104ACF0C-A962-4689-8541-300E12CBE880}" type="CATEGORYNAME">
                      <a:rPr lang="en-US"/>
                      <a:pPr/>
                      <a:t>[KATEGORINAVN]</a:t>
                    </a:fld>
                    <a:r>
                      <a:rPr lang="en-US" baseline="0"/>
                      <a:t>
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0.12879386630641401"/>
                  <c:y val="-2.0050120037595414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Kirkeliv</a:t>
                    </a:r>
                    <a:r>
                      <a:rPr lang="en-US" dirty="0" smtClean="0"/>
                      <a:t> - </a:t>
                    </a:r>
                    <a:r>
                      <a:rPr lang="en-US" dirty="0" err="1" smtClean="0"/>
                      <a:t>menigheter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8.6586231369765815E-2"/>
                  <c:y val="3.9349229055413534E-2"/>
                </c:manualLayout>
              </c:layout>
              <c:tx>
                <c:rich>
                  <a:bodyPr/>
                  <a:lstStyle/>
                  <a:p>
                    <a:fld id="{F81CFC88-A4FE-4EC2-B708-312CA14900EF}" type="CATEGORYNAME">
                      <a:rPr lang="en-US"/>
                      <a:pPr/>
                      <a:t>[KATEGORINAVN]</a:t>
                    </a:fld>
                    <a:r>
                      <a:rPr lang="en-US" baseline="0"/>
                      <a:t>
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'Ark1'!$A$31:$A$35</c:f>
              <c:strCache>
                <c:ptCount val="5"/>
                <c:pt idx="0">
                  <c:v>Kirkeverge / fellesråd</c:v>
                </c:pt>
                <c:pt idx="1">
                  <c:v>Bygg og Eiendom</c:v>
                </c:pt>
                <c:pt idx="2">
                  <c:v>Økonomi og administrasjon inkl. IKT</c:v>
                </c:pt>
                <c:pt idx="3">
                  <c:v>Kirkeliv - Tro, kultur og samfunn</c:v>
                </c:pt>
                <c:pt idx="4">
                  <c:v>Gravplass og krematorim</c:v>
                </c:pt>
              </c:strCache>
            </c:strRef>
          </c:cat>
          <c:val>
            <c:numRef>
              <c:f>'Ark1'!$B$31:$B$35</c:f>
              <c:numCache>
                <c:formatCode>_ * #\ ##0.00_ ;_ * \-#\ ##0.00_ ;_ * "-"??_ ;_ @_ </c:formatCode>
                <c:ptCount val="5"/>
                <c:pt idx="0">
                  <c:v>33172761</c:v>
                </c:pt>
                <c:pt idx="1">
                  <c:v>22100000</c:v>
                </c:pt>
                <c:pt idx="2">
                  <c:v>17332099</c:v>
                </c:pt>
                <c:pt idx="3">
                  <c:v>68602414</c:v>
                </c:pt>
                <c:pt idx="4">
                  <c:v>37546284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fo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sz="4400" dirty="0" smtClean="0"/>
              <a:t/>
            </a:r>
            <a:br>
              <a:rPr lang="nb-NO" sz="4400" dirty="0" smtClean="0"/>
            </a:br>
            <a:r>
              <a:rPr lang="nb-NO" sz="4400" dirty="0" smtClean="0"/>
              <a:t>Økonomiforvaltning</a:t>
            </a:r>
            <a:r>
              <a:rPr lang="nb-NO" sz="4400" dirty="0"/>
              <a:t/>
            </a:r>
            <a:br>
              <a:rPr lang="nb-NO" sz="4400" dirty="0"/>
            </a:br>
            <a:r>
              <a:rPr lang="nb-NO" sz="4400" dirty="0" smtClean="0"/>
              <a:t>Budsjettmodell</a:t>
            </a:r>
            <a:br>
              <a:rPr lang="nb-NO" sz="4400" dirty="0" smtClean="0"/>
            </a:br>
            <a:r>
              <a:rPr lang="nb-NO" sz="4400" dirty="0" smtClean="0"/>
              <a:t>Økonomiske </a:t>
            </a:r>
            <a:r>
              <a:rPr lang="nb-NO" sz="4400" dirty="0"/>
              <a:t>rammer</a:t>
            </a:r>
            <a:br>
              <a:rPr lang="nb-NO" sz="4400" dirty="0"/>
            </a:br>
            <a:r>
              <a:rPr lang="nb-NO" sz="4400" dirty="0"/>
              <a:t/>
            </a:r>
            <a:br>
              <a:rPr lang="nb-NO" sz="4400" dirty="0"/>
            </a:br>
            <a:endParaRPr lang="nb-NO" sz="44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Kirkelig fellesråd i Trondheim 16.01.2019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82353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Fordeling mellom avdelinger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513420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840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6255"/>
          </a:xfrm>
        </p:spPr>
        <p:txBody>
          <a:bodyPr/>
          <a:lstStyle/>
          <a:p>
            <a:r>
              <a:rPr lang="nb-NO" sz="3200" dirty="0" smtClean="0"/>
              <a:t>Økonomiforvaltning </a:t>
            </a:r>
            <a:r>
              <a:rPr lang="nb-NO" sz="3200" dirty="0" err="1" smtClean="0"/>
              <a:t>iht</a:t>
            </a:r>
            <a:r>
              <a:rPr lang="nb-NO" sz="3200" dirty="0" smtClean="0"/>
              <a:t> lov og regelverk</a:t>
            </a:r>
            <a:br>
              <a:rPr lang="nb-NO" sz="3200" dirty="0" smtClean="0"/>
            </a:br>
            <a:r>
              <a:rPr lang="nb-NO" sz="1600" dirty="0" smtClean="0"/>
              <a:t>Rammeverk</a:t>
            </a:r>
            <a:endParaRPr lang="nb-NO" sz="1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03312" y="1399142"/>
            <a:ext cx="8946541" cy="4849257"/>
          </a:xfrm>
        </p:spPr>
        <p:txBody>
          <a:bodyPr>
            <a:normAutofit fontScale="92500" lnSpcReduction="10000"/>
          </a:bodyPr>
          <a:lstStyle/>
          <a:p>
            <a:r>
              <a:rPr lang="nb-NO" dirty="0" smtClean="0"/>
              <a:t>Kirkelov – Formål, ansvar, lovpålagte oppgaver</a:t>
            </a:r>
          </a:p>
          <a:p>
            <a:r>
              <a:rPr lang="nb-NO" dirty="0" smtClean="0"/>
              <a:t>Lov- og regelverk som regulerer lønn og regnskap</a:t>
            </a:r>
          </a:p>
          <a:p>
            <a:r>
              <a:rPr lang="nb-NO" b="1" dirty="0" smtClean="0"/>
              <a:t>Egen økonomi og regnskapsforskrift for fellesråd og menighetsråd</a:t>
            </a:r>
          </a:p>
          <a:p>
            <a:r>
              <a:rPr lang="nb-NO" b="1" dirty="0" smtClean="0"/>
              <a:t>GKRS – God kommunal regnskapsskikk</a:t>
            </a:r>
          </a:p>
          <a:p>
            <a:r>
              <a:rPr lang="nb-NO" dirty="0" smtClean="0"/>
              <a:t>Internkontrollforskrift</a:t>
            </a:r>
          </a:p>
          <a:p>
            <a:r>
              <a:rPr lang="nb-NO" dirty="0" smtClean="0"/>
              <a:t>Organisasjonsstruktur- fordeling av ansvar og myndighet</a:t>
            </a:r>
          </a:p>
          <a:p>
            <a:r>
              <a:rPr lang="nb-NO" dirty="0" smtClean="0"/>
              <a:t>Delegasjonsreglement</a:t>
            </a:r>
          </a:p>
          <a:p>
            <a:r>
              <a:rPr lang="nb-NO" dirty="0" smtClean="0"/>
              <a:t>Økonomireglement /revideres 2020</a:t>
            </a:r>
          </a:p>
          <a:p>
            <a:pPr lvl="1"/>
            <a:r>
              <a:rPr lang="nb-NO" dirty="0" smtClean="0"/>
              <a:t>fellesråd og menighetsråd</a:t>
            </a:r>
          </a:p>
          <a:p>
            <a:r>
              <a:rPr lang="nb-NO" dirty="0" smtClean="0"/>
              <a:t>Innkjøpsreglement</a:t>
            </a:r>
          </a:p>
          <a:p>
            <a:pPr lvl="1"/>
            <a:r>
              <a:rPr lang="nb-NO" dirty="0" smtClean="0"/>
              <a:t>Bestillerfullmakt – personlig – plikter og ansvar (2020)</a:t>
            </a:r>
          </a:p>
          <a:p>
            <a:r>
              <a:rPr lang="nb-NO" dirty="0" smtClean="0"/>
              <a:t>Samarbeidsavtale mellom KF og MR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90697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Budsjettprosess og rapportering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Budsjettsøknad til Trondheim kommune vedtas av fellesråd (april)</a:t>
            </a:r>
          </a:p>
          <a:p>
            <a:pPr lvl="1"/>
            <a:r>
              <a:rPr lang="nb-NO" dirty="0" smtClean="0"/>
              <a:t>Vedtas i desember</a:t>
            </a:r>
          </a:p>
          <a:p>
            <a:r>
              <a:rPr lang="nb-NO" dirty="0" smtClean="0"/>
              <a:t>Årsbudsjett og revidert budsjett vedtas av fellesråd (Jan – </a:t>
            </a:r>
            <a:r>
              <a:rPr lang="nb-NO" dirty="0" err="1" smtClean="0"/>
              <a:t>Sept</a:t>
            </a:r>
            <a:r>
              <a:rPr lang="nb-NO" dirty="0" smtClean="0"/>
              <a:t>)</a:t>
            </a:r>
          </a:p>
          <a:p>
            <a:r>
              <a:rPr lang="nb-NO" dirty="0" smtClean="0"/>
              <a:t>Rammetildeling – tildelingsbrev fra kirkevergen til ledere med budsjettansvar</a:t>
            </a:r>
          </a:p>
          <a:p>
            <a:r>
              <a:rPr lang="nb-NO" dirty="0" smtClean="0"/>
              <a:t>Rutiner for intern rapportering og oppfølging</a:t>
            </a:r>
          </a:p>
          <a:p>
            <a:pPr lvl="1"/>
            <a:r>
              <a:rPr lang="nb-NO" dirty="0" smtClean="0"/>
              <a:t>Avdelingsleder med budsjettansvar rapporterer til kirkeverge</a:t>
            </a:r>
          </a:p>
          <a:p>
            <a:pPr lvl="1"/>
            <a:r>
              <a:rPr lang="nb-NO" dirty="0" smtClean="0"/>
              <a:t>Økonomiavdeling rapporterer til kirkevergen</a:t>
            </a:r>
          </a:p>
          <a:p>
            <a:r>
              <a:rPr lang="nb-NO" dirty="0" smtClean="0"/>
              <a:t>Rapportering til fellesråd – tertial – 3 ganger i året</a:t>
            </a:r>
          </a:p>
          <a:p>
            <a:pPr lvl="1"/>
            <a:r>
              <a:rPr lang="nb-NO" dirty="0" smtClean="0"/>
              <a:t>Årsregnskap behandles i mars/april</a:t>
            </a:r>
          </a:p>
          <a:p>
            <a:r>
              <a:rPr lang="nb-NO" dirty="0" smtClean="0"/>
              <a:t>Kommunikasjon/rapportering med Trondheim kommune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62931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Revidert budsjett- og finansmodell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03312" y="1524000"/>
            <a:ext cx="8946541" cy="47243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b-NO" b="1" dirty="0" smtClean="0"/>
              <a:t>Hovedprinsipper</a:t>
            </a:r>
          </a:p>
          <a:p>
            <a:r>
              <a:rPr lang="nb-NO" dirty="0" smtClean="0"/>
              <a:t>Rammetildeling til avdelinger med budsjett- og resultatansvar</a:t>
            </a:r>
          </a:p>
          <a:p>
            <a:endParaRPr lang="nb-NO" dirty="0" smtClean="0"/>
          </a:p>
          <a:p>
            <a:r>
              <a:rPr lang="nb-NO" dirty="0"/>
              <a:t>Økonomistruktur tilpasset endringer i organisering av oppgaver og </a:t>
            </a:r>
            <a:r>
              <a:rPr lang="nb-NO" dirty="0" smtClean="0"/>
              <a:t>rammer</a:t>
            </a:r>
          </a:p>
          <a:p>
            <a:endParaRPr lang="nb-NO" dirty="0"/>
          </a:p>
          <a:p>
            <a:r>
              <a:rPr lang="nb-NO" dirty="0" smtClean="0"/>
              <a:t>Forutsigbare rammer for drift og langsiktig planlegging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Verktøy </a:t>
            </a:r>
            <a:r>
              <a:rPr lang="nb-NO" dirty="0"/>
              <a:t>for strategisk utvikling og ressursstyring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Åpen og transparent økonomiforvaltning med </a:t>
            </a:r>
            <a:r>
              <a:rPr lang="nb-NO" dirty="0"/>
              <a:t>f</a:t>
            </a:r>
            <a:r>
              <a:rPr lang="nb-NO" dirty="0" smtClean="0"/>
              <a:t>okus på sikkerhet og kontroll</a:t>
            </a:r>
          </a:p>
          <a:p>
            <a:pPr marL="0" indent="0">
              <a:buNone/>
            </a:pPr>
            <a:endParaRPr lang="nb-NO" dirty="0" smtClean="0"/>
          </a:p>
          <a:p>
            <a:pPr marL="457200" lvl="1" indent="0">
              <a:buNone/>
            </a:pPr>
            <a:endParaRPr lang="nb-NO" dirty="0"/>
          </a:p>
          <a:p>
            <a:r>
              <a:rPr lang="nb-NO" dirty="0" smtClean="0"/>
              <a:t>Budsjettmodellen er et speilbilde av organisasjonsstrukturen og synliggjør sammenhenger, prosesser og fordeling av disponible midler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11042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Budsjett- og finansmodell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</p:txBody>
      </p:sp>
      <p:cxnSp>
        <p:nvCxnSpPr>
          <p:cNvPr id="4" name="Rett pil 3"/>
          <p:cNvCxnSpPr/>
          <p:nvPr/>
        </p:nvCxnSpPr>
        <p:spPr>
          <a:xfrm>
            <a:off x="7867650" y="9448800"/>
            <a:ext cx="0" cy="2247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111" y="133006"/>
            <a:ext cx="9628670" cy="657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12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Revidert budsjett </a:t>
            </a:r>
            <a:r>
              <a:rPr lang="nb-NO" dirty="0"/>
              <a:t>og finansmodell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03312" y="1600200"/>
            <a:ext cx="8946541" cy="4648199"/>
          </a:xfrm>
        </p:spPr>
        <p:txBody>
          <a:bodyPr>
            <a:normAutofit lnSpcReduction="10000"/>
          </a:bodyPr>
          <a:lstStyle/>
          <a:p>
            <a:r>
              <a:rPr lang="nb-NO" dirty="0" smtClean="0"/>
              <a:t>Gjennom budsjettmodellen skal de ulike avdelinger og fagområder  finansieres. Drift og utvikling. </a:t>
            </a:r>
          </a:p>
          <a:p>
            <a:pPr lvl="1"/>
            <a:r>
              <a:rPr lang="nb-NO" dirty="0" smtClean="0"/>
              <a:t>Modellen er testet og er grunnlag for budsjett 2020.</a:t>
            </a:r>
          </a:p>
          <a:p>
            <a:r>
              <a:rPr lang="nb-NO" dirty="0" smtClean="0"/>
              <a:t>Avdelingsstruktur </a:t>
            </a:r>
          </a:p>
          <a:p>
            <a:pPr lvl="1"/>
            <a:r>
              <a:rPr lang="nb-NO" dirty="0" smtClean="0"/>
              <a:t>Kirkeverge – HR inkl. råd og utvalg</a:t>
            </a:r>
          </a:p>
          <a:p>
            <a:pPr lvl="1"/>
            <a:r>
              <a:rPr lang="nb-NO" dirty="0" smtClean="0"/>
              <a:t>Økonomi og administrasjon inkl. IKT</a:t>
            </a:r>
          </a:p>
          <a:p>
            <a:pPr lvl="1"/>
            <a:r>
              <a:rPr lang="nb-NO" dirty="0" smtClean="0"/>
              <a:t>Bygg og eiendom</a:t>
            </a:r>
          </a:p>
          <a:p>
            <a:pPr lvl="1"/>
            <a:r>
              <a:rPr lang="nb-NO" dirty="0" smtClean="0"/>
              <a:t>Gravplass og krematorium</a:t>
            </a:r>
          </a:p>
          <a:p>
            <a:pPr lvl="1"/>
            <a:r>
              <a:rPr lang="nb-NO" dirty="0" smtClean="0"/>
              <a:t>Kirkeliv – menigheter</a:t>
            </a:r>
          </a:p>
          <a:p>
            <a:r>
              <a:rPr lang="nb-NO" dirty="0" smtClean="0"/>
              <a:t>Integrerte prosesser på tvers av avdelinger og fagområder – </a:t>
            </a:r>
            <a:r>
              <a:rPr lang="nb-NO" dirty="0" err="1" smtClean="0"/>
              <a:t>byperspektiv</a:t>
            </a:r>
            <a:r>
              <a:rPr lang="nb-NO" dirty="0" smtClean="0"/>
              <a:t>. Samhandling på tvers.</a:t>
            </a:r>
          </a:p>
          <a:p>
            <a:r>
              <a:rPr lang="nb-NO" dirty="0" smtClean="0"/>
              <a:t>Ny fordelingsnøkkel kirkeliv - medlemsmasse</a:t>
            </a:r>
          </a:p>
          <a:p>
            <a:pPr lvl="1"/>
            <a:endParaRPr lang="nb-NO" dirty="0" smtClean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16418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04571" y="271563"/>
            <a:ext cx="9404723" cy="694595"/>
          </a:xfrm>
        </p:spPr>
        <p:txBody>
          <a:bodyPr/>
          <a:lstStyle/>
          <a:p>
            <a:r>
              <a:rPr lang="nb-NO" dirty="0" smtClean="0"/>
              <a:t>Fellesrådets økonomi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46111" y="1147313"/>
            <a:ext cx="10369821" cy="5227607"/>
          </a:xfrm>
        </p:spPr>
        <p:txBody>
          <a:bodyPr>
            <a:normAutofit/>
          </a:bodyPr>
          <a:lstStyle/>
          <a:p>
            <a:r>
              <a:rPr lang="nb-NO" sz="1900" dirty="0"/>
              <a:t>Kirkelig fellesråd forvalter en økonomi på til sammen 300 </a:t>
            </a:r>
            <a:r>
              <a:rPr lang="nb-NO" sz="1900" dirty="0" smtClean="0"/>
              <a:t>millioner (2018)</a:t>
            </a:r>
            <a:endParaRPr lang="nb-NO" sz="1900" dirty="0"/>
          </a:p>
          <a:p>
            <a:pPr lvl="1"/>
            <a:r>
              <a:rPr lang="nb-NO" sz="1700" dirty="0"/>
              <a:t>Drift			MNOK	166,8  </a:t>
            </a:r>
            <a:r>
              <a:rPr lang="nb-NO" sz="1700" dirty="0" smtClean="0"/>
              <a:t>(166,7 mill. budsjett 2020)</a:t>
            </a:r>
            <a:r>
              <a:rPr lang="nb-NO" sz="1700" dirty="0"/>
              <a:t/>
            </a:r>
            <a:br>
              <a:rPr lang="nb-NO" sz="1700" dirty="0"/>
            </a:br>
            <a:r>
              <a:rPr lang="nb-NO" sz="1700" dirty="0"/>
              <a:t>Administrasjon, Kirke, Kirkegård</a:t>
            </a:r>
          </a:p>
          <a:p>
            <a:pPr lvl="1"/>
            <a:r>
              <a:rPr lang="nb-NO" sz="1700" dirty="0"/>
              <a:t>Investering 	MNOK	132,5 </a:t>
            </a:r>
            <a:r>
              <a:rPr lang="nb-NO" sz="1700" dirty="0" smtClean="0"/>
              <a:t> (66,7 mill. bevilgning 2020, i tillegg overføring fra 2019)</a:t>
            </a:r>
            <a:br>
              <a:rPr lang="nb-NO" sz="1700" dirty="0" smtClean="0"/>
            </a:br>
            <a:r>
              <a:rPr lang="nb-NO" sz="1700" dirty="0" smtClean="0"/>
              <a:t>Kirkebygg, Gravplass/krematorium</a:t>
            </a:r>
          </a:p>
          <a:p>
            <a:pPr lvl="1"/>
            <a:endParaRPr lang="nb-NO" sz="1700" dirty="0"/>
          </a:p>
          <a:p>
            <a:pPr lvl="1"/>
            <a:r>
              <a:rPr lang="nb-NO" sz="1700" dirty="0"/>
              <a:t>Kirkelig fellesråd har bevilgninger fra Trondheim kommune som den viktigste inntektskilden for drift av kirke/menighet, administrasjon og kirkegårder.</a:t>
            </a:r>
          </a:p>
          <a:p>
            <a:pPr lvl="1"/>
            <a:r>
              <a:rPr lang="nb-NO" sz="1700" dirty="0"/>
              <a:t>Kirkegårdsdrift har i tillegg inntekter gjennom festeavgifter for gravsteder, og for stell av </a:t>
            </a:r>
            <a:r>
              <a:rPr lang="nb-NO" sz="1700" dirty="0" smtClean="0"/>
              <a:t>graver og </a:t>
            </a:r>
            <a:r>
              <a:rPr lang="nb-NO" sz="1700" dirty="0"/>
              <a:t>tjenester ovenfor </a:t>
            </a:r>
            <a:r>
              <a:rPr lang="nb-NO" sz="1700" dirty="0" smtClean="0"/>
              <a:t>utenbysboende. </a:t>
            </a:r>
            <a:r>
              <a:rPr lang="nb-NO" sz="1700" dirty="0"/>
              <a:t> </a:t>
            </a:r>
          </a:p>
          <a:p>
            <a:pPr lvl="1"/>
            <a:r>
              <a:rPr lang="nb-NO" sz="1700" dirty="0"/>
              <a:t>For området Tro, Kultur og Samfunn (kirke og menighet) tilkommer statlige tilskudd til trosopplæring samt enkelte diakon- og kateketstillinger. Utleie av kirkene til konserter og arrangement med mere gir også inntekter. </a:t>
            </a:r>
          </a:p>
          <a:p>
            <a:pPr lvl="1"/>
            <a:r>
              <a:rPr lang="nb-NO" sz="1700" dirty="0"/>
              <a:t>På investeringssiden er kommunal bevilgning eneste </a:t>
            </a:r>
            <a:r>
              <a:rPr lang="nb-NO" sz="1700" dirty="0" smtClean="0"/>
              <a:t>inntektskilde. </a:t>
            </a:r>
            <a:r>
              <a:rPr lang="nb-NO" sz="1700" dirty="0"/>
              <a:t>Totalt er det gjennomført investeringer i anleggsmidler for MNOK 132,3 (brutto) i 2018, </a:t>
            </a:r>
            <a:endParaRPr lang="nb-NO" dirty="0"/>
          </a:p>
          <a:p>
            <a:pPr lvl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10476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</a:t>
            </a:r>
            <a:r>
              <a:rPr lang="nb-NO" dirty="0" smtClean="0"/>
              <a:t>isponible midler (netto)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9186476"/>
              </p:ext>
            </p:extLst>
          </p:nvPr>
        </p:nvGraphicFramePr>
        <p:xfrm>
          <a:off x="1103312" y="2052638"/>
          <a:ext cx="9653587" cy="4424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392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03205"/>
          </a:xfrm>
        </p:spPr>
        <p:txBody>
          <a:bodyPr/>
          <a:lstStyle/>
          <a:p>
            <a:r>
              <a:rPr lang="nb-NO" dirty="0" err="1" smtClean="0"/>
              <a:t>Kostandstyper</a:t>
            </a:r>
            <a:r>
              <a:rPr lang="nb-NO" dirty="0" smtClean="0"/>
              <a:t> 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2615932"/>
              </p:ext>
            </p:extLst>
          </p:nvPr>
        </p:nvGraphicFramePr>
        <p:xfrm>
          <a:off x="1643140" y="1853248"/>
          <a:ext cx="89471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kstSylinder 5"/>
          <p:cNvSpPr txBox="1"/>
          <p:nvPr/>
        </p:nvSpPr>
        <p:spPr>
          <a:xfrm>
            <a:off x="1643140" y="4762500"/>
            <a:ext cx="20701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Personalkostnader</a:t>
            </a:r>
          </a:p>
          <a:p>
            <a:r>
              <a:rPr lang="nb-NO" sz="1200" dirty="0" smtClean="0"/>
              <a:t>Kontordrift</a:t>
            </a:r>
          </a:p>
          <a:p>
            <a:r>
              <a:rPr lang="nb-NO" sz="1200" dirty="0" smtClean="0"/>
              <a:t>Husleie</a:t>
            </a:r>
          </a:p>
          <a:p>
            <a:r>
              <a:rPr lang="nb-NO" sz="1200" dirty="0" smtClean="0"/>
              <a:t>Energi</a:t>
            </a:r>
          </a:p>
          <a:p>
            <a:r>
              <a:rPr lang="nb-NO" sz="1200" dirty="0" smtClean="0"/>
              <a:t>Forsikring</a:t>
            </a:r>
          </a:p>
          <a:p>
            <a:r>
              <a:rPr lang="nb-NO" sz="1200" dirty="0" smtClean="0"/>
              <a:t>Drift og vedlikehold Bygg</a:t>
            </a:r>
          </a:p>
          <a:p>
            <a:r>
              <a:rPr lang="nb-NO" sz="1200" dirty="0" smtClean="0"/>
              <a:t>Kirkegårdsdrift</a:t>
            </a:r>
          </a:p>
          <a:p>
            <a:r>
              <a:rPr lang="nb-NO" sz="1200" dirty="0" smtClean="0"/>
              <a:t>IKT</a:t>
            </a:r>
          </a:p>
          <a:p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201671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667</TotalTime>
  <Words>336</Words>
  <Application>Microsoft Office PowerPoint</Application>
  <PresentationFormat>Widescreen</PresentationFormat>
  <Paragraphs>84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 Økonomiforvaltning Budsjettmodell Økonomiske rammer  </vt:lpstr>
      <vt:lpstr>Økonomiforvaltning iht lov og regelverk Rammeverk</vt:lpstr>
      <vt:lpstr>Budsjettprosess og rapportering</vt:lpstr>
      <vt:lpstr>Revidert budsjett- og finansmodell</vt:lpstr>
      <vt:lpstr>Budsjett- og finansmodell</vt:lpstr>
      <vt:lpstr>Revidert budsjett og finansmodell</vt:lpstr>
      <vt:lpstr>Fellesrådets økonomi</vt:lpstr>
      <vt:lpstr>Disponible midler (netto)</vt:lpstr>
      <vt:lpstr>Kostandstyper </vt:lpstr>
      <vt:lpstr>Fordeling mellom avdelinger</vt:lpstr>
    </vt:vector>
  </TitlesOfParts>
  <Company>Kirkepartner IKT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Budsjettmodell og   økonomiske rammer 2020</dc:title>
  <dc:creator>Lena Kongsrud</dc:creator>
  <cp:lastModifiedBy>Arne Gunnleiv Lauvås</cp:lastModifiedBy>
  <cp:revision>29</cp:revision>
  <dcterms:created xsi:type="dcterms:W3CDTF">2020-01-15T22:56:05Z</dcterms:created>
  <dcterms:modified xsi:type="dcterms:W3CDTF">2020-01-17T12:05:59Z</dcterms:modified>
</cp:coreProperties>
</file>