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23"/>
  </p:notesMasterIdLst>
  <p:sldIdLst>
    <p:sldId id="272" r:id="rId6"/>
    <p:sldId id="273" r:id="rId7"/>
    <p:sldId id="289" r:id="rId8"/>
    <p:sldId id="299" r:id="rId9"/>
    <p:sldId id="265" r:id="rId10"/>
    <p:sldId id="298" r:id="rId11"/>
    <p:sldId id="263" r:id="rId12"/>
    <p:sldId id="280" r:id="rId13"/>
    <p:sldId id="256" r:id="rId14"/>
    <p:sldId id="300" r:id="rId15"/>
    <p:sldId id="264" r:id="rId16"/>
    <p:sldId id="292" r:id="rId17"/>
    <p:sldId id="258" r:id="rId18"/>
    <p:sldId id="261" r:id="rId19"/>
    <p:sldId id="260" r:id="rId20"/>
    <p:sldId id="291" r:id="rId21"/>
    <p:sldId id="281" r:id="rId22"/>
  </p:sldIdLst>
  <p:sldSz cx="12192000" cy="6858000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8C9B0E46-4DD4-4B56-7A0E-5857603233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BD4B180-A092-CCC6-8FD6-643CF581050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B1BEE8-B8E2-4772-B488-8F366293009A}" type="datetimeFigureOut">
              <a:rPr lang="nb-NO"/>
              <a:pPr>
                <a:defRPr/>
              </a:pPr>
              <a:t>30.08.2024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CC811A1C-95BD-3640-11D0-B0070AC05B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CAC51FBB-18DC-4B37-3A79-A99902D61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709E6E1-FD2C-25DB-BBD9-021AF0CAE1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C22E2E-94CF-3CA2-6D94-A3974C5A35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52C318C-B677-4797-94F7-D1C1EB12BFF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C318C-B677-4797-94F7-D1C1EB12BFFB}" type="slidenum">
              <a:rPr lang="nb-NO" altLang="nb-NO" smtClean="0"/>
              <a:pPr>
                <a:defRPr/>
              </a:pPr>
              <a:t>7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3793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2C318C-B677-4797-94F7-D1C1EB12BFFB}" type="slidenum">
              <a:rPr lang="nb-NO" altLang="nb-NO" smtClean="0"/>
              <a:pPr>
                <a:defRPr/>
              </a:pPr>
              <a:t>13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0831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E42514E-5069-43CC-EC77-B00A3C96904D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4533900" cy="2949575"/>
            <a:chOff x="0" y="2458"/>
            <a:chExt cx="2142" cy="185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37552E9-68EF-1255-5FA2-75C6F4A3377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32576F8-CA33-963F-7DB5-0FA10BDB15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959C63DA-00AF-3820-6AA1-6F04FF1354E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19825E5C-FD9C-62B3-D7E8-17CE9747940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5489E5AC-22F8-2362-30D6-B79EDC95004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000E5743-ABF3-9847-CBC1-CC0A82FE1E9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B1E4B384-E881-52A9-9420-9B36F7612B7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</p:grpSp>
      <p:sp>
        <p:nvSpPr>
          <p:cNvPr id="4609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73250"/>
            <a:ext cx="103632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4609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92F74646-AB8F-73FF-9B07-13E28D104AD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AA647CC2-FE9A-A073-B11B-68DE2A03D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8091D7A-33C2-6540-74E9-EFF5437E2A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050F-08D6-42BB-8889-87027A635AB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60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571341B-7DA2-A12F-5BCE-7B8082482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7BA9F31-8A10-68B5-DF3F-125B7D58A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343F795-1C32-ABC8-D238-7FC86AA29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429DC-8029-49FD-B426-A9CCDC79EBA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1835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9A271DC-6436-171C-ADE4-F2C5FBD3BE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0C1DB19-938C-FC4F-67D3-8EABF38FD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BA48AEE-16B6-B263-1518-9891E3835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5AF81-E25B-4683-854A-B4A2CAA1946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5628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812D9AD-14F4-777B-42FB-9CFBFBFF4E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B3FB18F-D35C-0557-3D9B-CB6F84CD5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1F69AB0-1BBB-0F7F-05AA-EDCC436FC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5747-A078-4B6D-B8B9-DE727B33B68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39932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4B48D25-DA26-AFF2-7CE2-B7B7110085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3A0AE66-1147-DFA3-4729-F2213CF10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A9B3BBC-312E-57CD-A938-56C3576CF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BB68-DA36-4BDA-9BBF-7A4D00A1CCCC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6405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68D986A-DD8A-91EC-9CE5-FFC254499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7A4EAC2-C6D7-DAED-8E28-F3C4C575A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72C3106-DC27-22D4-D427-4498A0B178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B182A-BBBA-475D-AEEE-D03ADF33CD9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75851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10A8BA78-2248-2370-654D-6E04DF0404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FD9C101B-9FD2-1593-1EA6-5048A1E7B1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4506BE38-D27F-3144-C943-28BDA9A92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76508-AC22-45B6-9B2F-2016DC8F5C2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6167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631FC86-CC37-E7E7-6E4A-3E83F774ED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677910-ACE6-4A43-1F33-08580187A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E9C3F848-B7CB-86D6-D1DB-DC8C2C98F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E7A14-7F74-4F49-92D8-6E97FAF49D9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004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8152B52B-D06D-375D-13FD-197C21B44F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5CA29C32-6E95-4599-873E-3F8BD5465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CE725D9F-3D0B-80EC-25DB-6C6C21EB89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5A178-7FC3-4ACE-BD18-A6A5A0513CE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5955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47A6237-53C5-1F20-466B-5E5633A9A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5CCF99E-C439-CDC3-88EF-EEAA2B26D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D080237-77A8-5C63-7828-39C014260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0C56C-83B5-4130-BAD3-B4C304E6436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4511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11245A9-09F1-669D-21CA-68872D2858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9072658-890B-9C4E-FE41-3AD63891D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BBDF081-0DB8-4DB1-F745-A326ED772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9E61E-D0C9-42F2-A40F-676344E98CF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818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F7FD5363-37A5-4E39-56FB-417846575B9B}"/>
              </a:ext>
            </a:extLst>
          </p:cNvPr>
          <p:cNvGrpSpPr>
            <a:grpSpLocks/>
          </p:cNvGrpSpPr>
          <p:nvPr/>
        </p:nvGrpSpPr>
        <p:grpSpPr bwMode="auto">
          <a:xfrm>
            <a:off x="0" y="3902075"/>
            <a:ext cx="4533900" cy="2949575"/>
            <a:chOff x="0" y="2458"/>
            <a:chExt cx="2142" cy="1858"/>
          </a:xfrm>
        </p:grpSpPr>
        <p:sp>
          <p:nvSpPr>
            <p:cNvPr id="45059" name="Freeform 3">
              <a:extLst>
                <a:ext uri="{FF2B5EF4-FFF2-40B4-BE49-F238E27FC236}">
                  <a16:creationId xmlns:a16="http://schemas.microsoft.com/office/drawing/2014/main" id="{CB7CC871-2DDD-3DA3-EA64-93C037883CD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45060" name="Freeform 4">
              <a:extLst>
                <a:ext uri="{FF2B5EF4-FFF2-40B4-BE49-F238E27FC236}">
                  <a16:creationId xmlns:a16="http://schemas.microsoft.com/office/drawing/2014/main" id="{0A24F32B-2994-A677-F4A9-0FC79C14C8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45061" name="Freeform 5">
              <a:extLst>
                <a:ext uri="{FF2B5EF4-FFF2-40B4-BE49-F238E27FC236}">
                  <a16:creationId xmlns:a16="http://schemas.microsoft.com/office/drawing/2014/main" id="{9397CBA1-A6FB-044F-EFF9-01147D8C6C8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45062" name="Freeform 6">
              <a:extLst>
                <a:ext uri="{FF2B5EF4-FFF2-40B4-BE49-F238E27FC236}">
                  <a16:creationId xmlns:a16="http://schemas.microsoft.com/office/drawing/2014/main" id="{54930096-6A27-F3F1-C2D3-1E42D85766C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nb-NO">
                <a:latin typeface="Arial" charset="0"/>
              </a:endParaRPr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id="{9D6B85EA-FB14-8CE2-C875-B5201555B0E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  <p:sp>
          <p:nvSpPr>
            <p:cNvPr id="1037" name="Oval 8">
              <a:extLst>
                <a:ext uri="{FF2B5EF4-FFF2-40B4-BE49-F238E27FC236}">
                  <a16:creationId xmlns:a16="http://schemas.microsoft.com/office/drawing/2014/main" id="{290F708A-3391-C234-5AF0-5583FCCDDD9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  <p:sp>
          <p:nvSpPr>
            <p:cNvPr id="1038" name="Oval 9">
              <a:extLst>
                <a:ext uri="{FF2B5EF4-FFF2-40B4-BE49-F238E27FC236}">
                  <a16:creationId xmlns:a16="http://schemas.microsoft.com/office/drawing/2014/main" id="{8A9877BA-1DA2-3AB5-8053-2D89A6ED10D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nb-NO"/>
            </a:p>
          </p:txBody>
        </p:sp>
      </p:grp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B8AD9DC2-DB55-9774-D4FE-CFB1551D8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45067" name="Rectangle 11">
            <a:extLst>
              <a:ext uri="{FF2B5EF4-FFF2-40B4-BE49-F238E27FC236}">
                <a16:creationId xmlns:a16="http://schemas.microsoft.com/office/drawing/2014/main" id="{6CF2487C-5B91-A56F-313A-F869E3406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5068" name="Rectangle 12">
            <a:extLst>
              <a:ext uri="{FF2B5EF4-FFF2-40B4-BE49-F238E27FC236}">
                <a16:creationId xmlns:a16="http://schemas.microsoft.com/office/drawing/2014/main" id="{9EFC91CD-B180-9619-90D4-30AA53BCBF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6B8BFEE5-407C-7F92-76D3-6A4878D2C1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E72F5ACE-0AA2-D1CC-FDF4-3AEA04F695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FD384718-64A3-4652-B9F0-0CBD67395E2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ken.no/kolstad" TargetMode="External"/><Relationship Id="rId2" Type="http://schemas.openxmlformats.org/officeDocument/2006/relationships/hyperlink" Target="http://www.kirken.no/heimda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ik.no/konfactiontrondela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4A57E2C-B6B1-9D88-B4CE-561F14544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4000"/>
              <a:t>Hjemmesidene våre: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AA12A03D-A4B9-D580-1482-03AB80E9E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1450" y="1600200"/>
            <a:ext cx="887095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nb-NO" sz="2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sz="4800">
                <a:hlinkClick r:id="rId2"/>
              </a:rPr>
              <a:t>www.kirken.no/heimdal</a:t>
            </a:r>
            <a:endParaRPr lang="nb-NO" sz="4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sz="4800">
                <a:hlinkClick r:id="rId3"/>
              </a:rPr>
              <a:t>www.kirken.no/kolstad</a:t>
            </a:r>
            <a:r>
              <a:rPr lang="nb-NO" sz="4800"/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nb-NO" sz="36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sz="2800"/>
              <a:t>Her legges infoskriv, årsplaner og annen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 sz="2800"/>
              <a:t>info som er nødvendig.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78B086-2523-502A-CEC2-352390FA8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4000"/>
              <a:t>Konfirmantleir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EDA870-F811-B94A-9174-999950ED9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/>
              <a:t>Ved påmelding valgte dere leiralternativ:</a:t>
            </a:r>
          </a:p>
          <a:p>
            <a:pPr eaLnBrk="1" hangingPunct="1">
              <a:defRPr/>
            </a:pPr>
            <a:r>
              <a:rPr lang="nb-NO"/>
              <a:t>Alternativ til leir: </a:t>
            </a:r>
            <a:r>
              <a:rPr lang="nb-NO">
                <a:solidFill>
                  <a:srgbClr val="FFC000"/>
                </a:solidFill>
              </a:rPr>
              <a:t>menighetsarbeid</a:t>
            </a:r>
            <a:r>
              <a:rPr lang="nb-NO"/>
              <a:t> (varierende)</a:t>
            </a:r>
          </a:p>
          <a:p>
            <a:pPr eaLnBrk="1" hangingPunct="1">
              <a:defRPr/>
            </a:pPr>
            <a:r>
              <a:rPr lang="nb-NO"/>
              <a:t>Leir: </a:t>
            </a:r>
            <a:r>
              <a:rPr lang="nb-NO" err="1">
                <a:solidFill>
                  <a:srgbClr val="7030A0"/>
                </a:solidFill>
              </a:rPr>
              <a:t>KonfAction</a:t>
            </a:r>
            <a:r>
              <a:rPr lang="nb-NO"/>
              <a:t> (10. – 13. okt.)</a:t>
            </a:r>
          </a:p>
          <a:p>
            <a:pPr eaLnBrk="1" hangingPunct="1">
              <a:defRPr/>
            </a:pPr>
            <a:r>
              <a:rPr lang="nb-NO"/>
              <a:t>Leir: </a:t>
            </a:r>
            <a:r>
              <a:rPr lang="nb-NO">
                <a:solidFill>
                  <a:srgbClr val="00B050"/>
                </a:solidFill>
              </a:rPr>
              <a:t>Mjuklia</a:t>
            </a:r>
            <a:r>
              <a:rPr lang="nb-NO"/>
              <a:t> (20. 22. sept.)</a:t>
            </a:r>
          </a:p>
          <a:p>
            <a:pPr eaLnBrk="1" hangingPunct="1">
              <a:defRPr/>
            </a:pPr>
            <a:endParaRPr lang="nb-NO"/>
          </a:p>
          <a:p>
            <a:pPr marL="0" indent="0" eaLnBrk="1" hangingPunct="1">
              <a:buNone/>
              <a:defRPr/>
            </a:pPr>
            <a:r>
              <a:rPr lang="nb-NO" sz="2800"/>
              <a:t>Konfirmantkontingenten varierer ut fra de ulike alternativene, da en stor del av kontingenten går til utgifter knyttet til leiralternativene.</a:t>
            </a:r>
          </a:p>
        </p:txBody>
      </p:sp>
    </p:spTree>
    <p:extLst>
      <p:ext uri="{BB962C8B-B14F-4D97-AF65-F5344CB8AC3E}">
        <p14:creationId xmlns:p14="http://schemas.microsoft.com/office/powerpoint/2010/main" val="367998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78B086-2523-502A-CEC2-352390FA8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4000">
                <a:solidFill>
                  <a:srgbClr val="FFC000"/>
                </a:solidFill>
              </a:rPr>
              <a:t>Menighetsarbeid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5EDA870-F811-B94A-9174-999950ED9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/>
              <a:t>Eksempel på menighetsarbeid:</a:t>
            </a:r>
          </a:p>
          <a:p>
            <a:pPr eaLnBrk="1" hangingPunct="1">
              <a:defRPr/>
            </a:pPr>
            <a:r>
              <a:rPr lang="nb-NO"/>
              <a:t>Delta på ting som skjer i menigheten: dåpssamling, </a:t>
            </a:r>
            <a:br>
              <a:rPr lang="nb-NO"/>
            </a:br>
            <a:r>
              <a:rPr lang="nb-NO"/>
              <a:t>2-årssamling, 4-årsfestival, Åpen kirke, høstfestival, julemesse etc.</a:t>
            </a:r>
          </a:p>
          <a:p>
            <a:pPr eaLnBrk="1" hangingPunct="1">
              <a:defRPr/>
            </a:pPr>
            <a:r>
              <a:rPr lang="nb-NO"/>
              <a:t>Info om dette vil bli sendt ut til de aktuelle konfirmantene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5CE0D0-154C-223C-F7FA-F5C43125C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b-NO">
                <a:solidFill>
                  <a:srgbClr val="7030A0"/>
                </a:solidFill>
              </a:rPr>
              <a:t>Leir: </a:t>
            </a:r>
            <a:r>
              <a:rPr lang="nb-NO" err="1">
                <a:solidFill>
                  <a:srgbClr val="7030A0"/>
                </a:solidFill>
              </a:rPr>
              <a:t>KonfAction</a:t>
            </a:r>
            <a:endParaRPr lang="nb-NO">
              <a:solidFill>
                <a:srgbClr val="7030A0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157092-6AD4-671C-2015-3CBED0F6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Tidsrom: 10.-13.okt i </a:t>
            </a:r>
            <a:r>
              <a:rPr lang="nb-NO" err="1"/>
              <a:t>Stjørdalshallen</a:t>
            </a:r>
            <a:endParaRPr lang="nb-NO"/>
          </a:p>
          <a:p>
            <a:pPr>
              <a:defRPr/>
            </a:pPr>
            <a:r>
              <a:rPr lang="nb-NO"/>
              <a:t>Må selv sørge for reise til og fra</a:t>
            </a:r>
          </a:p>
          <a:p>
            <a:pPr>
              <a:defRPr/>
            </a:pPr>
            <a:r>
              <a:rPr lang="nb-NO"/>
              <a:t>Medlemskap i KRIK for rabatt (meld dere via </a:t>
            </a:r>
            <a:r>
              <a:rPr lang="nb-NO" err="1"/>
              <a:t>KRIKs</a:t>
            </a:r>
            <a:r>
              <a:rPr lang="nb-NO"/>
              <a:t> nettsider)</a:t>
            </a:r>
          </a:p>
          <a:p>
            <a:pPr>
              <a:defRPr/>
            </a:pPr>
            <a:r>
              <a:rPr lang="nb-NO"/>
              <a:t>Avmeldingsgebyr etter 15.sept: kr 500,-</a:t>
            </a:r>
          </a:p>
          <a:p>
            <a:pPr>
              <a:defRPr/>
            </a:pPr>
            <a:r>
              <a:rPr lang="nb-NO"/>
              <a:t>Info sendes ut fra KRIK</a:t>
            </a:r>
          </a:p>
          <a:p>
            <a:pPr>
              <a:defRPr/>
            </a:pPr>
            <a:r>
              <a:rPr lang="nb-NO"/>
              <a:t>Hjemmeside: </a:t>
            </a:r>
            <a:r>
              <a:rPr lang="nb-NO">
                <a:solidFill>
                  <a:srgbClr val="FFFF00"/>
                </a:solidFill>
                <a:hlinkClick r:id="rId2"/>
              </a:rPr>
              <a:t>www.krik.no/konfactiontrondelag</a:t>
            </a:r>
            <a:endParaRPr lang="nb-NO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nb-NO"/>
              <a:t>Program, aktiviteter, promoteringsfilm etc.</a:t>
            </a:r>
            <a:endParaRPr lang="nb-NO">
              <a:cs typeface="Arial"/>
            </a:endParaRPr>
          </a:p>
          <a:p>
            <a:pPr>
              <a:defRPr/>
            </a:pPr>
            <a:endParaRPr lang="nb-N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1E5CEB83-ACD8-757C-4C6C-97C305F40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dirty="0">
                <a:solidFill>
                  <a:srgbClr val="00B050"/>
                </a:solidFill>
              </a:rPr>
              <a:t>Leir: Mjuklia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49D036F-EADA-2F08-8697-F2971331D7C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leirstedet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ledere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program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spesielle behov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Penger til snop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Forsikring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Verdisaker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400" b="1" dirty="0"/>
              <a:t>Romønsker fra konfirmanter: </a:t>
            </a:r>
            <a:r>
              <a:rPr lang="nb-NO" sz="2000" b="1" dirty="0"/>
              <a:t>følg lenke på nettsidene våre under fanen (konfirmasjon-&gt;infobrev og brosjyrer-&gt; romønsker Mjuklia)</a:t>
            </a:r>
            <a:r>
              <a:rPr lang="nb-NO" sz="2400" dirty="0"/>
              <a:t>	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025B938-8B9F-CBCE-D517-560852EDAB0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97600" y="1600200"/>
            <a:ext cx="5384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b-NO" dirty="0"/>
              <a:t>Mobilfri leir: Vi samler inn mobilene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dirty="0"/>
              <a:t>Har dere en konfirmant som røyker/snuser? Gi beskjed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dirty="0"/>
              <a:t>Vi trenger nattevakter!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dirty="0">
                <a:solidFill>
                  <a:srgbClr val="FFC000"/>
                </a:solidFill>
              </a:rPr>
              <a:t>350,- i rabatt for medlemmer i NMSU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C5ECC75-FFEF-DE6C-4598-9CD833D6E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>
                <a:solidFill>
                  <a:srgbClr val="00B050"/>
                </a:solidFill>
              </a:rPr>
              <a:t>Mjuklia leirinfo</a:t>
            </a:r>
            <a:endParaRPr lang="nb-NO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9F48AA9-13EA-41D0-AB56-D4BCBB9F8A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3072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b-NO" sz="2400" dirty="0"/>
              <a:t>Informasjon: Legges ut på hjemmesiden (Infobrev og brosjyrer)</a:t>
            </a:r>
          </a:p>
          <a:p>
            <a:pPr eaLnBrk="1" hangingPunct="1">
              <a:lnSpc>
                <a:spcPct val="80000"/>
              </a:lnSpc>
              <a:defRPr/>
            </a:pPr>
            <a:endParaRPr lang="nb-NO" sz="2400" dirty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b-NO" sz="2400" b="1" dirty="0"/>
              <a:t>Konfirmantkontingenten </a:t>
            </a:r>
            <a:r>
              <a:rPr lang="nb-NO" sz="2400" dirty="0"/>
              <a:t>må være betalt før avreise. Ta ev. med kvittering ved oppmøte hvis denne nettopp er betalt.</a:t>
            </a:r>
          </a:p>
          <a:p>
            <a:pPr eaLnBrk="1" hangingPunct="1">
              <a:lnSpc>
                <a:spcPct val="80000"/>
              </a:lnSpc>
              <a:defRPr/>
            </a:pPr>
            <a:endParaRPr lang="nb-NO" sz="2400" dirty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b-NO" sz="2400" b="1" dirty="0"/>
              <a:t>Oppmøtetid buss fra Kolstad kirke: </a:t>
            </a:r>
            <a:r>
              <a:rPr lang="nb-NO" sz="2400" dirty="0"/>
              <a:t>20.sept kl. 17.00</a:t>
            </a:r>
            <a:endParaRPr lang="nb-NO" sz="2400" dirty="0">
              <a:cs typeface="Arial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B8168D7-C027-A33E-41D0-288A2776F38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97600" y="1600200"/>
            <a:ext cx="5384800" cy="45307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nb-NO" sz="1800" b="1" dirty="0"/>
              <a:t>HA-MED-LISTE: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Bibel (om du har) og skrivesaker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innesko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klær for all slags vær</a:t>
            </a:r>
            <a:endParaRPr lang="nb-NO" sz="1800" u="sng" dirty="0"/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toalettsaker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håndkle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sovepose, laken og putetrekk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drikkeflaske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kioskpenger (maks 100 kroner)</a:t>
            </a:r>
            <a:endParaRPr lang="nb-NO" sz="1800" dirty="0">
              <a:cs typeface="Arial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for egen underholdning: spill, kortstokk, gitar...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/>
              <a:t>godt humør og et godt sovehjerte....</a:t>
            </a:r>
            <a:endParaRPr lang="nb-NO" sz="1800" b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b-NO" sz="1800" b="1" dirty="0"/>
              <a:t>IKKE-HA-MED-LISTE:</a:t>
            </a:r>
            <a:r>
              <a:rPr lang="nb-NO" sz="1800" dirty="0"/>
              <a:t> </a:t>
            </a:r>
            <a:endParaRPr lang="nb-NO" sz="1800" dirty="0">
              <a:cs typeface="Arial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nb-NO" sz="1800" dirty="0">
                <a:cs typeface="Arial"/>
              </a:rPr>
              <a:t>Høyttalere som gir mye lyd</a:t>
            </a:r>
            <a:endParaRPr lang="nb-NO" sz="1800" dirty="0"/>
          </a:p>
          <a:p>
            <a:pPr>
              <a:lnSpc>
                <a:spcPct val="80000"/>
              </a:lnSpc>
              <a:defRPr/>
            </a:pPr>
            <a:r>
              <a:rPr lang="nb-NO" sz="1800" dirty="0"/>
              <a:t>Peanøtter og andre allergifremmende ting</a:t>
            </a:r>
          </a:p>
          <a:p>
            <a:pPr>
              <a:lnSpc>
                <a:spcPct val="80000"/>
              </a:lnSpc>
              <a:defRPr/>
            </a:pPr>
            <a:r>
              <a:rPr lang="nb-NO" sz="1800" dirty="0"/>
              <a:t>hårspray </a:t>
            </a:r>
            <a:endParaRPr lang="nb-NO" sz="1800" dirty="0">
              <a:cs typeface="Arial"/>
            </a:endParaRPr>
          </a:p>
          <a:p>
            <a:pPr>
              <a:lnSpc>
                <a:spcPct val="80000"/>
              </a:lnSpc>
              <a:defRPr/>
            </a:pPr>
            <a:endParaRPr lang="nb-NO" sz="1800" dirty="0">
              <a:cs typeface="Arial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nb-NO" sz="1800" dirty="0"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1ACECCC-E4C2-7894-96F4-22FF89193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>
                <a:solidFill>
                  <a:srgbClr val="00B050"/>
                </a:solidFill>
              </a:rPr>
              <a:t>Mjuklia regler</a:t>
            </a:r>
            <a:endParaRPr lang="nb-NO" b="1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77404A4-AD79-58CA-BD80-710C66F0F9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Møt presis til undervisningssamvær og andre fellesarrangement.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Rosignalet skal respekteres.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Alle må ta sin del av fellesoppgaver som kjøkkentjeneste, rydding og underholdning.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Bruk av rusmidler og røyk er ikke tillatt.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Ingen forlater leirstedet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Leiren er frivillig. Det forventes at konfirmanten møter med en positiv holdning. Konfirmanten har medansvar for sin egen og andres trivsel. Ledere møtes med respekt.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400" b="1" dirty="0"/>
              <a:t>Brudd på disse reglene kan resultere i hjemsendelse fra konfirmantleiren.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E3ADD1-8AF2-7581-6537-787BAD63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Økonomi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C96B90-9403-1939-5D9D-7BDF0B091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8530"/>
            <a:ext cx="10972800" cy="4872396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b="1" dirty="0"/>
              <a:t>Faktura sendes ut på mail fra Kirkelig fellesråd 5.9.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b="1" dirty="0"/>
              <a:t>Forfall: </a:t>
            </a:r>
          </a:p>
          <a:p>
            <a:pPr>
              <a:buFont typeface="Calibri" panose="05000000000000000000" pitchFamily="2" charset="2"/>
              <a:buChar char="-"/>
              <a:defRPr/>
            </a:pPr>
            <a:r>
              <a:rPr lang="nb-NO" b="1" dirty="0"/>
              <a:t>leir Mjuklia: 19.9.</a:t>
            </a:r>
            <a:endParaRPr lang="nb-NO" b="1" dirty="0">
              <a:cs typeface="Arial"/>
            </a:endParaRPr>
          </a:p>
          <a:p>
            <a:pPr>
              <a:buFont typeface="Calibri" panose="05000000000000000000" pitchFamily="2" charset="2"/>
              <a:buChar char="-"/>
              <a:defRPr/>
            </a:pPr>
            <a:r>
              <a:rPr lang="nb-NO" b="1" dirty="0" err="1"/>
              <a:t>KonfAction</a:t>
            </a:r>
            <a:r>
              <a:rPr lang="nb-NO" b="1" dirty="0"/>
              <a:t> og menighetsarbeid: 5.10.</a:t>
            </a:r>
            <a:endParaRPr lang="nb-NO" dirty="0">
              <a:cs typeface="Aria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sz="2800" dirty="0"/>
              <a:t>For Mjuklia: Alle deltagere er innmeldt i menighetens lokallag NMSU. Medlemskapet er uforpliktende, inkludert i kontingenten og varer et år. Dersom du vil melde deg ut, gir du beskjed til oss innen 4. sept.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42E43A-B442-67C0-D3DA-16752AB1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nb-NO" sz="4800">
              <a:solidFill>
                <a:srgbClr val="FFFF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sz="4800">
                <a:solidFill>
                  <a:srgbClr val="FFFF00"/>
                </a:solidFill>
              </a:rPr>
              <a:t>        www.kirken.no/heimdal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 sz="4800">
                <a:solidFill>
                  <a:srgbClr val="FFFF00"/>
                </a:solidFill>
              </a:rPr>
              <a:t>        www.kirken.no/kolstad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E76823C-BE85-B6ED-A237-04F4951B7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Innhold i konfirmasjonstiden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3C9B5F8-882D-9387-72C1-81363A3EE66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nb-NO"/>
              <a:t>Innhold:</a:t>
            </a:r>
          </a:p>
          <a:p>
            <a:pPr eaLnBrk="1" hangingPunct="1">
              <a:defRPr/>
            </a:pPr>
            <a:r>
              <a:rPr lang="nb-NO"/>
              <a:t>Undervisning</a:t>
            </a:r>
          </a:p>
          <a:p>
            <a:pPr eaLnBrk="1" hangingPunct="1">
              <a:defRPr/>
            </a:pPr>
            <a:r>
              <a:rPr lang="nb-NO"/>
              <a:t>Gudstjenester</a:t>
            </a:r>
          </a:p>
          <a:p>
            <a:pPr eaLnBrk="1" hangingPunct="1">
              <a:defRPr/>
            </a:pPr>
            <a:r>
              <a:rPr lang="nb-NO"/>
              <a:t>Diakoni</a:t>
            </a:r>
          </a:p>
          <a:p>
            <a:pPr eaLnBrk="1" hangingPunct="1">
              <a:defRPr/>
            </a:pPr>
            <a:r>
              <a:rPr lang="nb-NO"/>
              <a:t>Leir eller menighetsarbeid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FC1DA6CA-8319-7864-B5B1-FAC004E055C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97600" y="1600200"/>
            <a:ext cx="5384800" cy="45307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nb-NO"/>
              <a:t>Omfang: 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nb-NO"/>
              <a:t>60 t over 8 måneder</a:t>
            </a:r>
          </a:p>
          <a:p>
            <a:pPr marL="0" indent="0" eaLnBrk="1" hangingPunct="1"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endParaRPr lang="nb-NO"/>
          </a:p>
          <a:p>
            <a:pPr eaLnBrk="1" hangingPunct="1">
              <a:buClr>
                <a:schemeClr val="tx1"/>
              </a:buClr>
              <a:defRPr/>
            </a:pPr>
            <a:r>
              <a:rPr lang="nb-NO"/>
              <a:t>Fellesskap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nb-NO"/>
              <a:t>Konfirmasjon og fest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9DC628-ACEB-419A-C98D-BE4A6C301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nb-NO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nb-NO"/>
              <a:t>Å være konfirmant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nb-NO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nb-NO"/>
              <a:t>Å være konfirmantforeldre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3E8E87-CDD1-06C8-AF96-5FEE65C88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Årsplan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BAAD045-13F9-1D66-234E-E890DA436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Årsplanen orienterer om det som skjer gjennom året, både for konfirmanter og foreldre</a:t>
            </a:r>
          </a:p>
          <a:p>
            <a:pPr eaLnBrk="1" hangingPunct="1">
              <a:defRPr/>
            </a:pPr>
            <a:r>
              <a:rPr lang="nb-NO"/>
              <a:t>Planene ligger på vår hjemmeside</a:t>
            </a:r>
          </a:p>
        </p:txBody>
      </p:sp>
    </p:spTree>
    <p:extLst>
      <p:ext uri="{BB962C8B-B14F-4D97-AF65-F5344CB8AC3E}">
        <p14:creationId xmlns:p14="http://schemas.microsoft.com/office/powerpoint/2010/main" val="346900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3E8E87-CDD1-06C8-AF96-5FEE65C88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Årsplan/leirinfo på hjemmesiden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BAAD045-13F9-1D66-234E-E890DA436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b-NO"/>
          </a:p>
        </p:txBody>
      </p:sp>
      <p:pic>
        <p:nvPicPr>
          <p:cNvPr id="5" name="Bilde 4" descr="Nettside">
            <a:extLst>
              <a:ext uri="{FF2B5EF4-FFF2-40B4-BE49-F238E27FC236}">
                <a16:creationId xmlns:a16="http://schemas.microsoft.com/office/drawing/2014/main" id="{02C2672C-8374-6F35-410F-DFCB1379EE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8"/>
          <a:stretch/>
        </p:blipFill>
        <p:spPr>
          <a:xfrm>
            <a:off x="78658" y="1113424"/>
            <a:ext cx="12192000" cy="5663460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60926EC5-87E1-60AF-C1FB-0202F1F15BEA}"/>
              </a:ext>
            </a:extLst>
          </p:cNvPr>
          <p:cNvSpPr/>
          <p:nvPr/>
        </p:nvSpPr>
        <p:spPr>
          <a:xfrm>
            <a:off x="5555226" y="5427406"/>
            <a:ext cx="1238864" cy="1248697"/>
          </a:xfrm>
          <a:prstGeom prst="ellipse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E98EF6A4-B809-9D2B-62BE-8F417CACC62D}"/>
              </a:ext>
            </a:extLst>
          </p:cNvPr>
          <p:cNvCxnSpPr>
            <a:cxnSpLocks/>
          </p:cNvCxnSpPr>
          <p:nvPr/>
        </p:nvCxnSpPr>
        <p:spPr>
          <a:xfrm flipH="1">
            <a:off x="6754761" y="4053309"/>
            <a:ext cx="2762864" cy="14920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>
            <a:extLst>
              <a:ext uri="{FF2B5EF4-FFF2-40B4-BE49-F238E27FC236}">
                <a16:creationId xmlns:a16="http://schemas.microsoft.com/office/drawing/2014/main" id="{B70F0459-9C92-C458-5FED-EF2B71F37498}"/>
              </a:ext>
            </a:extLst>
          </p:cNvPr>
          <p:cNvSpPr/>
          <p:nvPr/>
        </p:nvSpPr>
        <p:spPr>
          <a:xfrm>
            <a:off x="4188542" y="5329084"/>
            <a:ext cx="1238864" cy="1248697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" name="Rett pilkobling 3">
            <a:extLst>
              <a:ext uri="{FF2B5EF4-FFF2-40B4-BE49-F238E27FC236}">
                <a16:creationId xmlns:a16="http://schemas.microsoft.com/office/drawing/2014/main" id="{44FAB28F-ACB8-B0D1-6C94-FC314E275EA9}"/>
              </a:ext>
            </a:extLst>
          </p:cNvPr>
          <p:cNvCxnSpPr>
            <a:cxnSpLocks/>
          </p:cNvCxnSpPr>
          <p:nvPr/>
        </p:nvCxnSpPr>
        <p:spPr>
          <a:xfrm>
            <a:off x="2939845" y="4199858"/>
            <a:ext cx="1377088" cy="12053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B20D263-07B5-C470-87D3-88EC5789DAF1}"/>
              </a:ext>
            </a:extLst>
          </p:cNvPr>
          <p:cNvSpPr txBox="1"/>
          <p:nvPr/>
        </p:nvSpPr>
        <p:spPr>
          <a:xfrm>
            <a:off x="432047" y="2430081"/>
            <a:ext cx="2685351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b-NO">
                <a:solidFill>
                  <a:srgbClr val="00B0F0"/>
                </a:solidFill>
              </a:rPr>
              <a:t>Info om:</a:t>
            </a:r>
          </a:p>
          <a:p>
            <a:pPr marL="285750" indent="-285750">
              <a:buFontTx/>
              <a:buChar char="-"/>
            </a:pPr>
            <a:r>
              <a:rPr lang="nb-NO">
                <a:solidFill>
                  <a:srgbClr val="00B0F0"/>
                </a:solidFill>
              </a:rPr>
              <a:t>Leir</a:t>
            </a:r>
          </a:p>
          <a:p>
            <a:pPr marL="285750" indent="-285750">
              <a:buFontTx/>
              <a:buChar char="-"/>
            </a:pPr>
            <a:r>
              <a:rPr lang="nb-NO">
                <a:solidFill>
                  <a:srgbClr val="00B0F0"/>
                </a:solidFill>
              </a:rPr>
              <a:t>Fellesarrangement</a:t>
            </a:r>
          </a:p>
          <a:p>
            <a:pPr marL="285750" indent="-285750">
              <a:buFontTx/>
              <a:buChar char="-"/>
            </a:pPr>
            <a:r>
              <a:rPr lang="nb-NO">
                <a:solidFill>
                  <a:srgbClr val="00B0F0"/>
                </a:solidFill>
              </a:rPr>
              <a:t>Konfirmanttilbud</a:t>
            </a:r>
          </a:p>
          <a:p>
            <a:pPr marL="285750" indent="-285750">
              <a:buFontTx/>
              <a:buChar char="-"/>
            </a:pPr>
            <a:endParaRPr lang="nb-NO">
              <a:solidFill>
                <a:srgbClr val="00B0F0"/>
              </a:solidFill>
            </a:endParaRPr>
          </a:p>
          <a:p>
            <a:r>
              <a:rPr lang="nb-NO">
                <a:solidFill>
                  <a:srgbClr val="00B0F0"/>
                </a:solidFill>
              </a:rPr>
              <a:t>Kort sagt: alt annet som </a:t>
            </a:r>
          </a:p>
          <a:p>
            <a:r>
              <a:rPr lang="nb-NO">
                <a:solidFill>
                  <a:srgbClr val="00B0F0"/>
                </a:solidFill>
              </a:rPr>
              <a:t>ikke står i planen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BE4AA9A2-E24D-3555-0306-B1C136B2B593}"/>
              </a:ext>
            </a:extLst>
          </p:cNvPr>
          <p:cNvSpPr txBox="1"/>
          <p:nvPr/>
        </p:nvSpPr>
        <p:spPr>
          <a:xfrm>
            <a:off x="8961170" y="3760488"/>
            <a:ext cx="2621230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b-NO">
                <a:solidFill>
                  <a:srgbClr val="FF0000"/>
                </a:solidFill>
              </a:rPr>
              <a:t>Årsplanene til gruppene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3E8E87-CDD1-06C8-AF96-5FEE65C88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Årsplan kort fortalt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BAAD045-13F9-1D66-234E-E890DA436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nb-NO"/>
              <a:t>Konfirmantene deltar på:</a:t>
            </a:r>
          </a:p>
          <a:p>
            <a:pPr marL="0" indent="0" eaLnBrk="1" hangingPunct="1">
              <a:buNone/>
              <a:defRPr/>
            </a:pPr>
            <a:endParaRPr lang="nb-NO"/>
          </a:p>
          <a:p>
            <a:pPr eaLnBrk="1" hangingPunct="1">
              <a:defRPr/>
            </a:pPr>
            <a:r>
              <a:rPr lang="nb-NO"/>
              <a:t>Ordinære gruppesamlinger på ettermiddagstid.</a:t>
            </a:r>
          </a:p>
          <a:p>
            <a:pPr eaLnBrk="1" hangingPunct="1">
              <a:defRPr/>
            </a:pPr>
            <a:r>
              <a:rPr lang="nb-NO"/>
              <a:t>Noen lengre fellessamlinger: (konfirmantkveld, samling før jul og påske, etikkseminar m.m.)</a:t>
            </a:r>
          </a:p>
          <a:p>
            <a:pPr eaLnBrk="1" hangingPunct="1">
              <a:defRPr/>
            </a:pPr>
            <a:r>
              <a:rPr lang="nb-NO"/>
              <a:t>Leir/menighetsarbeid</a:t>
            </a:r>
          </a:p>
          <a:p>
            <a:pPr eaLnBrk="1" hangingPunct="1">
              <a:defRPr/>
            </a:pPr>
            <a:r>
              <a:rPr lang="nb-NO"/>
              <a:t>Gudstjenester i løpet av året</a:t>
            </a:r>
          </a:p>
        </p:txBody>
      </p:sp>
    </p:spTree>
    <p:extLst>
      <p:ext uri="{BB962C8B-B14F-4D97-AF65-F5344CB8AC3E}">
        <p14:creationId xmlns:p14="http://schemas.microsoft.com/office/powerpoint/2010/main" val="417400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BE5A279-989B-F6BC-E73E-4BC3B6A98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dirty="0"/>
              <a:t>Gudstjenester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3014EEE-6E86-4FCD-B133-889C7D032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b-NO" sz="2800" b="1" dirty="0"/>
              <a:t>7 stk. før konfirmasjon. Inkluderer presentasjons- og samtalegudstjeneste. Resten er valgfrie.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b="1" dirty="0"/>
              <a:t>Gudstjenesteregistrering i Heimdal og Kolstad: ved bruk av </a:t>
            </a:r>
            <a:r>
              <a:rPr lang="nb-NO" sz="2800" b="1" dirty="0" err="1"/>
              <a:t>KonfLogg</a:t>
            </a:r>
            <a:r>
              <a:rPr lang="nb-NO" sz="2800" b="1" dirty="0"/>
              <a:t> eller gudstjenesteark.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b="1" dirty="0"/>
              <a:t>Gudstjeneste annen kirke? Foreldre gir beskjed på mail.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b="1" dirty="0"/>
              <a:t>Bli med konfirmanten til kirka.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b-NO" sz="2800" b="1" dirty="0"/>
              <a:t>DELTA – ALLE ER VELKOMMEN I KIRKA!</a:t>
            </a:r>
          </a:p>
          <a:p>
            <a:r>
              <a:rPr lang="nb-NO" sz="2800" b="1" dirty="0"/>
              <a:t>Connect: </a:t>
            </a:r>
            <a:r>
              <a:rPr lang="nb-NO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Fredager 13/9; 18/10; 29/11; 20/12 Se hjemmesiden for mer info</a:t>
            </a:r>
          </a:p>
          <a:p>
            <a:pPr eaLnBrk="1" hangingPunct="1">
              <a:lnSpc>
                <a:spcPct val="90000"/>
              </a:lnSpc>
              <a:defRPr/>
            </a:pPr>
            <a:endParaRPr lang="nb-NO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E4F89C-C556-56A8-D238-BC5790A1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Diakoni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134837-E354-8B18-2529-C04C08617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nb-NO"/>
              <a:t>I løpet av året er konfirmantene med på diakonale tiltak. Litt ulikt omfang ut fra gruppe de tilhører.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/>
          </a:p>
          <a:p>
            <a:pPr>
              <a:defRPr/>
            </a:pPr>
            <a:r>
              <a:rPr lang="nb-NO"/>
              <a:t>Fasteaksjonen (felles for alle)</a:t>
            </a:r>
          </a:p>
          <a:p>
            <a:pPr>
              <a:defRPr/>
            </a:pPr>
            <a:r>
              <a:rPr lang="nb-NO"/>
              <a:t>Være med på kirkegården (Kolstad)</a:t>
            </a:r>
          </a:p>
          <a:p>
            <a:pPr>
              <a:defRPr/>
            </a:pPr>
            <a:r>
              <a:rPr lang="nb-NO"/>
              <a:t>Delta en ettermiddag på «Verdige smil» (Heimdal)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nb-N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E7260EE5-64B3-ED8F-908A-064EAE987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/>
              <a:t>Foreldreoppgaver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2788FF6-D599-568D-ACF1-DB5A023F7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Kirkekaffe </a:t>
            </a:r>
            <a:r>
              <a:rPr lang="nb-NO" sz="2800"/>
              <a:t>(Kontinuerlig gjennom året)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Konfirmantkveld </a:t>
            </a:r>
            <a:r>
              <a:rPr lang="nb-NO" sz="2800"/>
              <a:t>(høstparten)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Julemesse </a:t>
            </a:r>
            <a:r>
              <a:rPr lang="nb-NO" sz="2800"/>
              <a:t>(mot jul)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Høstfestival </a:t>
            </a:r>
            <a:r>
              <a:rPr lang="nb-NO" sz="2800"/>
              <a:t>(høst)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Kakebaker </a:t>
            </a:r>
            <a:r>
              <a:rPr lang="nb-NO" sz="2800"/>
              <a:t>(bla. til leir på Mjuklia)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Etikkseminar </a:t>
            </a:r>
            <a:r>
              <a:rPr lang="nb-NO" sz="2800"/>
              <a:t>(nyåret)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Konfirmanttreff </a:t>
            </a:r>
            <a:r>
              <a:rPr lang="nb-NO" sz="2800"/>
              <a:t>(nyåret)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nb-NO" sz="2800" b="1"/>
              <a:t>Fasteaksjonen </a:t>
            </a:r>
            <a:r>
              <a:rPr lang="nb-NO" sz="2800"/>
              <a:t>(vårparten)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nb-NO" sz="2800" b="1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nb-NO" sz="2800" b="1" u="sng">
                <a:solidFill>
                  <a:srgbClr val="FF0000"/>
                </a:solidFill>
              </a:rPr>
              <a:t>Merk dere dato og tid når dere får tildelt oppgaven pr. mail, og legg denne inn i kalenderen deres. </a:t>
            </a:r>
            <a:endParaRPr lang="nb-NO" sz="2800" b="1" u="sng">
              <a:solidFill>
                <a:srgbClr val="FF0000"/>
              </a:solidFill>
              <a:cs typeface="Arial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nb-NO" sz="2000" b="1"/>
          </a:p>
          <a:p>
            <a:pPr eaLnBrk="1" hangingPunct="1">
              <a:lnSpc>
                <a:spcPct val="80000"/>
              </a:lnSpc>
              <a:defRPr/>
            </a:pPr>
            <a:endParaRPr lang="nb-NO" sz="2000"/>
          </a:p>
          <a:p>
            <a:pPr eaLnBrk="1" hangingPunct="1">
              <a:lnSpc>
                <a:spcPct val="80000"/>
              </a:lnSpc>
              <a:defRPr/>
            </a:pPr>
            <a:endParaRPr lang="nb-NO" sz="2000"/>
          </a:p>
          <a:p>
            <a:pPr eaLnBrk="1" hangingPunct="1">
              <a:lnSpc>
                <a:spcPct val="80000"/>
              </a:lnSpc>
              <a:defRPr/>
            </a:pPr>
            <a:endParaRPr lang="nb-NO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etsløp">
  <a:themeElements>
    <a:clrScheme name="Kretsløp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Kretslø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etsløp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etsløp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etsløp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f3db40-8b6d-4efe-9587-280202bd5847">
      <Terms xmlns="http://schemas.microsoft.com/office/infopath/2007/PartnerControls"/>
    </lcf76f155ced4ddcb4097134ff3c332f>
    <TaxCatchAll xmlns="f021c265-8941-4c69-a90a-d5e7c7da98aa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515725C528F5B459BDCEF24ABC492A3" ma:contentTypeVersion="15" ma:contentTypeDescription="Opprett et nytt dokument." ma:contentTypeScope="" ma:versionID="b2fe76eda496113f96b3a0cd1f46a3a9">
  <xsd:schema xmlns:xsd="http://www.w3.org/2001/XMLSchema" xmlns:xs="http://www.w3.org/2001/XMLSchema" xmlns:p="http://schemas.microsoft.com/office/2006/metadata/properties" xmlns:ns2="60f3db40-8b6d-4efe-9587-280202bd5847" xmlns:ns3="f021c265-8941-4c69-a90a-d5e7c7da98aa" targetNamespace="http://schemas.microsoft.com/office/2006/metadata/properties" ma:root="true" ma:fieldsID="41effd467981ef97c5e3a821e45ed7c3" ns2:_="" ns3:_="">
    <xsd:import namespace="60f3db40-8b6d-4efe-9587-280202bd5847"/>
    <xsd:import namespace="f021c265-8941-4c69-a90a-d5e7c7da9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3db40-8b6d-4efe-9587-280202bd5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21c265-8941-4c69-a90a-d5e7c7da98aa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5e2dbde-5acf-464c-99ba-075a8dc5ace2}" ma:internalName="TaxCatchAll" ma:showField="CatchAllData" ma:web="f021c265-8941-4c69-a90a-d5e7c7da9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28B369-4175-4152-9F64-C80069C968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C17A49-9C93-4BFE-A291-E8717B7FC02D}">
  <ds:schemaRefs>
    <ds:schemaRef ds:uri="60f3db40-8b6d-4efe-9587-280202bd5847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f021c265-8941-4c69-a90a-d5e7c7da98aa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185C04A-2DE5-4B9D-B21B-1B5FF704B46B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CAE8C89-B46D-4AB9-A07A-186E2680B71D}">
  <ds:schemaRefs>
    <ds:schemaRef ds:uri="60f3db40-8b6d-4efe-9587-280202bd5847"/>
    <ds:schemaRef ds:uri="f021c265-8941-4c69-a90a-d5e7c7da98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4017</TotalTime>
  <Words>812</Words>
  <Application>Microsoft Office PowerPoint</Application>
  <PresentationFormat>Widescreen</PresentationFormat>
  <Paragraphs>141</Paragraphs>
  <Slides>17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Wingdings</vt:lpstr>
      <vt:lpstr>Kretsløp</vt:lpstr>
      <vt:lpstr>Hjemmesidene våre:</vt:lpstr>
      <vt:lpstr>Innhold i konfirmasjonstiden</vt:lpstr>
      <vt:lpstr>PowerPoint-presentasjon</vt:lpstr>
      <vt:lpstr>Årsplan</vt:lpstr>
      <vt:lpstr>Årsplan/leirinfo på hjemmesiden</vt:lpstr>
      <vt:lpstr>Årsplan kort fortalt</vt:lpstr>
      <vt:lpstr>Gudstjenester</vt:lpstr>
      <vt:lpstr>Diakoni</vt:lpstr>
      <vt:lpstr>Foreldreoppgaver</vt:lpstr>
      <vt:lpstr>Konfirmantleir</vt:lpstr>
      <vt:lpstr>Menighetsarbeid</vt:lpstr>
      <vt:lpstr>Leir: KonfAction</vt:lpstr>
      <vt:lpstr>Leir: Mjuklia</vt:lpstr>
      <vt:lpstr>Mjuklia leirinfo</vt:lpstr>
      <vt:lpstr>Mjuklia regler</vt:lpstr>
      <vt:lpstr>Økonomi</vt:lpstr>
      <vt:lpstr>PowerPoint-presentasjon</vt:lpstr>
    </vt:vector>
  </TitlesOfParts>
  <Company>KFIT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Foreldreoppgave</dc:title>
  <dc:creator>kriofs</dc:creator>
  <cp:lastModifiedBy>Per Øyvind Solvang</cp:lastModifiedBy>
  <cp:revision>3</cp:revision>
  <dcterms:created xsi:type="dcterms:W3CDTF">2011-08-25T11:11:59Z</dcterms:created>
  <dcterms:modified xsi:type="dcterms:W3CDTF">2024-09-02T12:06:33Z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Kristin Ofstad</vt:lpwstr>
  </property>
  <property fmtid="{D5CDD505-2E9C-101B-9397-08002B2CF9AE}" pid="3" name="Order">
    <vt:lpwstr>315200.000000000</vt:lpwstr>
  </property>
  <property fmtid="{D5CDD505-2E9C-101B-9397-08002B2CF9AE}" pid="4" name="display_urn:schemas-microsoft-com:office:office#Author">
    <vt:lpwstr>Kristin Ofstad</vt:lpwstr>
  </property>
  <property fmtid="{D5CDD505-2E9C-101B-9397-08002B2CF9AE}" pid="5" name="ContentTypeId">
    <vt:lpwstr>0x0101003515725C528F5B459BDCEF24ABC492A3</vt:lpwstr>
  </property>
  <property fmtid="{D5CDD505-2E9C-101B-9397-08002B2CF9AE}" pid="6" name="MediaServiceImageTags">
    <vt:lpwstr/>
  </property>
</Properties>
</file>