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13" r:id="rId2"/>
    <p:sldId id="289" r:id="rId3"/>
    <p:sldId id="256" r:id="rId4"/>
    <p:sldId id="270" r:id="rId5"/>
    <p:sldId id="272" r:id="rId6"/>
    <p:sldId id="314" r:id="rId7"/>
    <p:sldId id="315" r:id="rId8"/>
    <p:sldId id="317" r:id="rId9"/>
    <p:sldId id="312" r:id="rId10"/>
    <p:sldId id="307" r:id="rId11"/>
    <p:sldId id="305" r:id="rId12"/>
    <p:sldId id="299" r:id="rId13"/>
    <p:sldId id="303" r:id="rId14"/>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F59654C5-AAB3-4821-958F-E08C06116E5D}">
          <p14:sldIdLst>
            <p14:sldId id="313"/>
            <p14:sldId id="289"/>
            <p14:sldId id="256"/>
            <p14:sldId id="270"/>
            <p14:sldId id="272"/>
            <p14:sldId id="314"/>
            <p14:sldId id="315"/>
            <p14:sldId id="317"/>
            <p14:sldId id="312"/>
            <p14:sldId id="307"/>
            <p14:sldId id="305"/>
          </p14:sldIdLst>
        </p14:section>
        <p14:section name="Inndeling uten navn" id="{954592EB-363C-4085-AEF3-9B8FF27BD21B}">
          <p14:sldIdLst>
            <p14:sldId id="299"/>
            <p14:sldId id="30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Kar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01" autoAdjust="0"/>
    <p:restoredTop sz="86410" autoAdjust="0"/>
  </p:normalViewPr>
  <p:slideViewPr>
    <p:cSldViewPr>
      <p:cViewPr varScale="1">
        <p:scale>
          <a:sx n="100" d="100"/>
          <a:sy n="100" d="100"/>
        </p:scale>
        <p:origin x="1536" y="96"/>
      </p:cViewPr>
      <p:guideLst>
        <p:guide orient="horz" pos="2160"/>
        <p:guide pos="2880"/>
      </p:guideLst>
    </p:cSldViewPr>
  </p:slideViewPr>
  <p:outlineViewPr>
    <p:cViewPr>
      <p:scale>
        <a:sx n="33" d="100"/>
        <a:sy n="33" d="100"/>
      </p:scale>
      <p:origin x="0" y="2232"/>
    </p:cViewPr>
  </p:outlineViewPr>
  <p:notesTextViewPr>
    <p:cViewPr>
      <p:scale>
        <a:sx n="1" d="1"/>
        <a:sy n="1" d="1"/>
      </p:scale>
      <p:origin x="0" y="0"/>
    </p:cViewPr>
  </p:notesTextViewPr>
  <p:sorterViewPr>
    <p:cViewPr>
      <p:scale>
        <a:sx n="125" d="100"/>
        <a:sy n="125" d="100"/>
      </p:scale>
      <p:origin x="0" y="378"/>
    </p:cViewPr>
  </p:sorterViewPr>
  <p:notesViewPr>
    <p:cSldViewPr>
      <p:cViewPr varScale="1">
        <p:scale>
          <a:sx n="76" d="100"/>
          <a:sy n="76" d="100"/>
        </p:scale>
        <p:origin x="-297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CA0E0B-B8B6-4411-8B46-59DCE03A0A13}" type="datetimeFigureOut">
              <a:rPr lang="nb-NO" smtClean="0"/>
              <a:t>05.03.2018</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9B0D24-3DF1-4F73-BA45-CA67B7E355ED}" type="slidenum">
              <a:rPr lang="nb-NO" smtClean="0"/>
              <a:t>‹#›</a:t>
            </a:fld>
            <a:endParaRPr lang="nb-NO"/>
          </a:p>
        </p:txBody>
      </p:sp>
    </p:spTree>
    <p:extLst>
      <p:ext uri="{BB962C8B-B14F-4D97-AF65-F5344CB8AC3E}">
        <p14:creationId xmlns:p14="http://schemas.microsoft.com/office/powerpoint/2010/main" val="1071808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559B0D24-3DF1-4F73-BA45-CA67B7E355ED}" type="slidenum">
              <a:rPr lang="nb-NO" smtClean="0"/>
              <a:t>1</a:t>
            </a:fld>
            <a:endParaRPr lang="nb-NO"/>
          </a:p>
        </p:txBody>
      </p:sp>
    </p:spTree>
    <p:extLst>
      <p:ext uri="{BB962C8B-B14F-4D97-AF65-F5344CB8AC3E}">
        <p14:creationId xmlns:p14="http://schemas.microsoft.com/office/powerpoint/2010/main" val="2203815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Barn og unge </a:t>
            </a:r>
            <a:r>
              <a:rPr lang="nb-NO" smtClean="0"/>
              <a:t>får skolegang</a:t>
            </a:r>
            <a:endParaRPr lang="nb-NO" dirty="0" smtClean="0"/>
          </a:p>
          <a:p>
            <a:endParaRPr lang="nb-NO" dirty="0"/>
          </a:p>
          <a:p>
            <a:r>
              <a:rPr lang="nb-NO" dirty="0" smtClean="0"/>
              <a:t>Kvinner i menigheten får ledertrening</a:t>
            </a:r>
            <a:endParaRPr lang="nb-NO" dirty="0"/>
          </a:p>
        </p:txBody>
      </p:sp>
      <p:sp>
        <p:nvSpPr>
          <p:cNvPr id="4" name="Plassholder for lysbildenummer 3"/>
          <p:cNvSpPr>
            <a:spLocks noGrp="1"/>
          </p:cNvSpPr>
          <p:nvPr>
            <p:ph type="sldNum" sz="quarter" idx="10"/>
          </p:nvPr>
        </p:nvSpPr>
        <p:spPr/>
        <p:txBody>
          <a:bodyPr/>
          <a:lstStyle/>
          <a:p>
            <a:fld id="{559B0D24-3DF1-4F73-BA45-CA67B7E355ED}" type="slidenum">
              <a:rPr lang="nb-NO" smtClean="0"/>
              <a:t>2</a:t>
            </a:fld>
            <a:endParaRPr lang="nb-NO"/>
          </a:p>
        </p:txBody>
      </p:sp>
    </p:spTree>
    <p:extLst>
      <p:ext uri="{BB962C8B-B14F-4D97-AF65-F5344CB8AC3E}">
        <p14:creationId xmlns:p14="http://schemas.microsoft.com/office/powerpoint/2010/main" val="462199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Nordberg menighet har fra januar 2018  inngått avtale med Det Norske Misjonsselskap (NMS) om nytt misjonsprosjekt</a:t>
            </a:r>
          </a:p>
          <a:p>
            <a:r>
              <a:rPr lang="nb-NO" dirty="0" smtClean="0"/>
              <a:t>Vi støtter to prosjekt på Madagaskar:</a:t>
            </a:r>
          </a:p>
          <a:p>
            <a:endParaRPr lang="nb-NO" dirty="0"/>
          </a:p>
        </p:txBody>
      </p:sp>
      <p:sp>
        <p:nvSpPr>
          <p:cNvPr id="4" name="Plassholder for lysbildenummer 3"/>
          <p:cNvSpPr>
            <a:spLocks noGrp="1"/>
          </p:cNvSpPr>
          <p:nvPr>
            <p:ph type="sldNum" sz="quarter" idx="10"/>
          </p:nvPr>
        </p:nvSpPr>
        <p:spPr/>
        <p:txBody>
          <a:bodyPr/>
          <a:lstStyle/>
          <a:p>
            <a:fld id="{559B0D24-3DF1-4F73-BA45-CA67B7E355ED}" type="slidenum">
              <a:rPr lang="nb-NO" smtClean="0"/>
              <a:t>3</a:t>
            </a:fld>
            <a:endParaRPr lang="nb-NO"/>
          </a:p>
        </p:txBody>
      </p:sp>
    </p:spTree>
    <p:extLst>
      <p:ext uri="{BB962C8B-B14F-4D97-AF65-F5344CB8AC3E}">
        <p14:creationId xmlns:p14="http://schemas.microsoft.com/office/powerpoint/2010/main" val="2419908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Vi vil «støtte fattige elever»  slik at de får gå på ulike skoler og institusjoner. </a:t>
            </a:r>
          </a:p>
          <a:p>
            <a:r>
              <a:rPr lang="nb-NO" dirty="0" smtClean="0"/>
              <a:t>Støtte til elever som ikke</a:t>
            </a:r>
            <a:r>
              <a:rPr lang="nb-NO" baseline="0" dirty="0" smtClean="0"/>
              <a:t> selv har midler. </a:t>
            </a:r>
            <a:r>
              <a:rPr lang="nb-NO" sz="1200" kern="1200" dirty="0" smtClean="0">
                <a:solidFill>
                  <a:schemeClr val="tx1"/>
                </a:solidFill>
                <a:effectLst/>
                <a:latin typeface="+mn-lt"/>
                <a:ea typeface="+mn-ea"/>
                <a:cs typeface="+mn-cs"/>
              </a:rPr>
              <a:t>Ofte er det jenter og handikappede som taper kampen om skolegang når familier foretar sine knallharde prioriteringer. Stipendordningen til NMS, gjennom Den gassisk-lutherske kirken, tenker og prioriterer annerledes. </a:t>
            </a:r>
            <a:r>
              <a:rPr lang="nb-NO" baseline="0" dirty="0" smtClean="0"/>
              <a:t> </a:t>
            </a:r>
            <a:endParaRPr lang="nb-NO" dirty="0"/>
          </a:p>
        </p:txBody>
      </p:sp>
      <p:sp>
        <p:nvSpPr>
          <p:cNvPr id="4" name="Plassholder for lysbildenummer 3"/>
          <p:cNvSpPr>
            <a:spLocks noGrp="1"/>
          </p:cNvSpPr>
          <p:nvPr>
            <p:ph type="sldNum" sz="quarter" idx="10"/>
          </p:nvPr>
        </p:nvSpPr>
        <p:spPr/>
        <p:txBody>
          <a:bodyPr/>
          <a:lstStyle/>
          <a:p>
            <a:fld id="{559B0D24-3DF1-4F73-BA45-CA67B7E355ED}" type="slidenum">
              <a:rPr lang="nb-NO" smtClean="0"/>
              <a:t>4</a:t>
            </a:fld>
            <a:endParaRPr lang="nb-NO"/>
          </a:p>
        </p:txBody>
      </p:sp>
    </p:spTree>
    <p:extLst>
      <p:ext uri="{BB962C8B-B14F-4D97-AF65-F5344CB8AC3E}">
        <p14:creationId xmlns:p14="http://schemas.microsoft.com/office/powerpoint/2010/main" val="88610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Barna ved skolen i </a:t>
            </a:r>
            <a:r>
              <a:rPr lang="nb-NO" dirty="0" err="1" smtClean="0"/>
              <a:t>Ankasy</a:t>
            </a:r>
            <a:r>
              <a:rPr lang="nb-NO" dirty="0" smtClean="0"/>
              <a:t> har fått skoleuniform</a:t>
            </a:r>
          </a:p>
          <a:p>
            <a:r>
              <a:rPr lang="nb-NO" sz="1200" b="0" i="1" kern="1200" dirty="0" smtClean="0">
                <a:solidFill>
                  <a:schemeClr val="tx1"/>
                </a:solidFill>
                <a:effectLst/>
                <a:latin typeface="+mn-lt"/>
                <a:ea typeface="+mn-ea"/>
                <a:cs typeface="+mn-cs"/>
              </a:rPr>
              <a:t>Gjennom prosjektet </a:t>
            </a:r>
            <a:r>
              <a:rPr lang="nb-NO" sz="1200" b="1" i="1" kern="1200" dirty="0" smtClean="0">
                <a:solidFill>
                  <a:schemeClr val="tx1"/>
                </a:solidFill>
                <a:effectLst/>
                <a:latin typeface="+mn-lt"/>
                <a:ea typeface="+mn-ea"/>
                <a:cs typeface="+mn-cs"/>
              </a:rPr>
              <a:t>"Støtte til fattige elver" </a:t>
            </a:r>
            <a:r>
              <a:rPr lang="nb-NO" sz="1200" b="0" i="1" kern="1200" dirty="0" smtClean="0">
                <a:solidFill>
                  <a:schemeClr val="tx1"/>
                </a:solidFill>
                <a:effectLst/>
                <a:latin typeface="+mn-lt"/>
                <a:ea typeface="+mn-ea"/>
                <a:cs typeface="+mn-cs"/>
              </a:rPr>
              <a:t>får marginaliserte elever en unik mulighet til å gå på skole. </a:t>
            </a:r>
            <a:endParaRPr lang="nb-NO" sz="1200" b="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Her er det nettopp de marginaliserte som velges ut. </a:t>
            </a:r>
          </a:p>
          <a:p>
            <a:r>
              <a:rPr lang="nb-NO" sz="1200" kern="1200" dirty="0" smtClean="0">
                <a:solidFill>
                  <a:schemeClr val="tx1"/>
                </a:solidFill>
                <a:effectLst/>
                <a:latin typeface="+mn-lt"/>
                <a:ea typeface="+mn-ea"/>
                <a:cs typeface="+mn-cs"/>
              </a:rPr>
              <a:t>Samtidig som elevene får stipend, må de også selv bidra. Deler av skoleutgiftene må den enkelte elev selv dekke, gjerne med støtte fra familien. Tanken er at en liten egenandel bidrar til å økt eierskap og engasjement i egen utdanning. </a:t>
            </a:r>
          </a:p>
        </p:txBody>
      </p:sp>
      <p:sp>
        <p:nvSpPr>
          <p:cNvPr id="4" name="Plassholder for lysbildenummer 3"/>
          <p:cNvSpPr>
            <a:spLocks noGrp="1"/>
          </p:cNvSpPr>
          <p:nvPr>
            <p:ph type="sldNum" sz="quarter" idx="10"/>
          </p:nvPr>
        </p:nvSpPr>
        <p:spPr/>
        <p:txBody>
          <a:bodyPr/>
          <a:lstStyle/>
          <a:p>
            <a:fld id="{559B0D24-3DF1-4F73-BA45-CA67B7E355ED}" type="slidenum">
              <a:rPr lang="nb-NO" smtClean="0"/>
              <a:t>5</a:t>
            </a:fld>
            <a:endParaRPr lang="nb-NO"/>
          </a:p>
        </p:txBody>
      </p:sp>
    </p:spTree>
    <p:extLst>
      <p:ext uri="{BB962C8B-B14F-4D97-AF65-F5344CB8AC3E}">
        <p14:creationId xmlns:p14="http://schemas.microsoft.com/office/powerpoint/2010/main" val="3670897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Skolestipendet støtter grunnskole, yrkesskole og yrkesopplæring for døve, blinde eller fattige elever. Elevene kan få stipend til å gå på jordbruksskole, lærerskole, sykepleierskole eller til å få  yrkesopplæring innen håndarbeid og jordbruk. </a:t>
            </a:r>
          </a:p>
          <a:p>
            <a:endParaRPr lang="nb-NO" dirty="0"/>
          </a:p>
        </p:txBody>
      </p:sp>
      <p:sp>
        <p:nvSpPr>
          <p:cNvPr id="4" name="Plassholder for lysbildenummer 3"/>
          <p:cNvSpPr>
            <a:spLocks noGrp="1"/>
          </p:cNvSpPr>
          <p:nvPr>
            <p:ph type="sldNum" sz="quarter" idx="10"/>
          </p:nvPr>
        </p:nvSpPr>
        <p:spPr/>
        <p:txBody>
          <a:bodyPr/>
          <a:lstStyle/>
          <a:p>
            <a:fld id="{559B0D24-3DF1-4F73-BA45-CA67B7E355ED}" type="slidenum">
              <a:rPr lang="nb-NO" smtClean="0"/>
              <a:t>6</a:t>
            </a:fld>
            <a:endParaRPr lang="nb-NO"/>
          </a:p>
        </p:txBody>
      </p:sp>
    </p:spTree>
    <p:extLst>
      <p:ext uri="{BB962C8B-B14F-4D97-AF65-F5344CB8AC3E}">
        <p14:creationId xmlns:p14="http://schemas.microsoft.com/office/powerpoint/2010/main" val="1104855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Sentrale kvinner som er prosjektledere i den gassiske kirken</a:t>
            </a:r>
            <a:endParaRPr lang="nb-NO" dirty="0"/>
          </a:p>
        </p:txBody>
      </p:sp>
      <p:sp>
        <p:nvSpPr>
          <p:cNvPr id="4" name="Plassholder for lysbildenummer 3"/>
          <p:cNvSpPr>
            <a:spLocks noGrp="1"/>
          </p:cNvSpPr>
          <p:nvPr>
            <p:ph type="sldNum" sz="quarter" idx="10"/>
          </p:nvPr>
        </p:nvSpPr>
        <p:spPr/>
        <p:txBody>
          <a:bodyPr/>
          <a:lstStyle/>
          <a:p>
            <a:fld id="{559B0D24-3DF1-4F73-BA45-CA67B7E355ED}" type="slidenum">
              <a:rPr lang="nb-NO" smtClean="0"/>
              <a:t>8</a:t>
            </a:fld>
            <a:endParaRPr lang="nb-NO"/>
          </a:p>
        </p:txBody>
      </p:sp>
    </p:spTree>
    <p:extLst>
      <p:ext uri="{BB962C8B-B14F-4D97-AF65-F5344CB8AC3E}">
        <p14:creationId xmlns:p14="http://schemas.microsoft.com/office/powerpoint/2010/main" val="1914930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Mer om Kirken på Madagaskar sett</a:t>
            </a:r>
            <a:r>
              <a:rPr lang="nb-NO" baseline="0" dirty="0" smtClean="0"/>
              <a:t> inn link </a:t>
            </a:r>
            <a:endParaRPr lang="nb-NO" dirty="0"/>
          </a:p>
        </p:txBody>
      </p:sp>
      <p:sp>
        <p:nvSpPr>
          <p:cNvPr id="4" name="Plassholder for lysbildenummer 3"/>
          <p:cNvSpPr>
            <a:spLocks noGrp="1"/>
          </p:cNvSpPr>
          <p:nvPr>
            <p:ph type="sldNum" sz="quarter" idx="10"/>
          </p:nvPr>
        </p:nvSpPr>
        <p:spPr/>
        <p:txBody>
          <a:bodyPr/>
          <a:lstStyle/>
          <a:p>
            <a:fld id="{559B0D24-3DF1-4F73-BA45-CA67B7E355ED}" type="slidenum">
              <a:rPr lang="nb-NO" smtClean="0"/>
              <a:t>11</a:t>
            </a:fld>
            <a:endParaRPr lang="nb-NO"/>
          </a:p>
        </p:txBody>
      </p:sp>
    </p:spTree>
    <p:extLst>
      <p:ext uri="{BB962C8B-B14F-4D97-AF65-F5344CB8AC3E}">
        <p14:creationId xmlns:p14="http://schemas.microsoft.com/office/powerpoint/2010/main" val="2438256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smtClean="0"/>
              <a:t>Søk på </a:t>
            </a:r>
            <a:r>
              <a:rPr lang="nb-NO" sz="1200" b="1" smtClean="0"/>
              <a:t>finn din menighet</a:t>
            </a:r>
            <a:r>
              <a:rPr lang="nb-NO" sz="1200" smtClean="0"/>
              <a:t> og videre på </a:t>
            </a:r>
            <a:r>
              <a:rPr lang="nb-NO" sz="1200" b="1" smtClean="0"/>
              <a:t>Nordberg menighet</a:t>
            </a:r>
            <a:r>
              <a:rPr lang="nb-NO" sz="1200" smtClean="0"/>
              <a:t>,:</a:t>
            </a:r>
            <a:br>
              <a:rPr lang="nb-NO" sz="1200" smtClean="0"/>
            </a:br>
            <a:endParaRPr lang="nb-NO" dirty="0"/>
          </a:p>
        </p:txBody>
      </p:sp>
      <p:sp>
        <p:nvSpPr>
          <p:cNvPr id="4" name="Plassholder for lysbildenummer 3"/>
          <p:cNvSpPr>
            <a:spLocks noGrp="1"/>
          </p:cNvSpPr>
          <p:nvPr>
            <p:ph type="sldNum" sz="quarter" idx="10"/>
          </p:nvPr>
        </p:nvSpPr>
        <p:spPr/>
        <p:txBody>
          <a:bodyPr/>
          <a:lstStyle/>
          <a:p>
            <a:fld id="{1B4F465C-F13B-4043-9DB3-F10F735FD559}" type="slidenum">
              <a:rPr lang="nb-NO" smtClean="0"/>
              <a:t>13</a:t>
            </a:fld>
            <a:endParaRPr lang="nb-NO"/>
          </a:p>
        </p:txBody>
      </p:sp>
    </p:spTree>
    <p:extLst>
      <p:ext uri="{BB962C8B-B14F-4D97-AF65-F5344CB8AC3E}">
        <p14:creationId xmlns:p14="http://schemas.microsoft.com/office/powerpoint/2010/main" val="148609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08FB6BF5-F42F-4C5A-BBFA-55985A6CCD43}" type="datetimeFigureOut">
              <a:rPr lang="nb-NO" smtClean="0"/>
              <a:t>05.03.2018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CA11514-64BB-447B-98F1-5295762A5EDF}" type="slidenum">
              <a:rPr lang="nb-NO" smtClean="0"/>
              <a:t>‹#›</a:t>
            </a:fld>
            <a:endParaRPr lang="nb-NO"/>
          </a:p>
        </p:txBody>
      </p:sp>
    </p:spTree>
    <p:extLst>
      <p:ext uri="{BB962C8B-B14F-4D97-AF65-F5344CB8AC3E}">
        <p14:creationId xmlns:p14="http://schemas.microsoft.com/office/powerpoint/2010/main" val="925728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08FB6BF5-F42F-4C5A-BBFA-55985A6CCD43}" type="datetimeFigureOut">
              <a:rPr lang="nb-NO" smtClean="0"/>
              <a:t>05.03.2018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CA11514-64BB-447B-98F1-5295762A5EDF}" type="slidenum">
              <a:rPr lang="nb-NO" smtClean="0"/>
              <a:t>‹#›</a:t>
            </a:fld>
            <a:endParaRPr lang="nb-NO"/>
          </a:p>
        </p:txBody>
      </p:sp>
    </p:spTree>
    <p:extLst>
      <p:ext uri="{BB962C8B-B14F-4D97-AF65-F5344CB8AC3E}">
        <p14:creationId xmlns:p14="http://schemas.microsoft.com/office/powerpoint/2010/main" val="2860741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08FB6BF5-F42F-4C5A-BBFA-55985A6CCD43}" type="datetimeFigureOut">
              <a:rPr lang="nb-NO" smtClean="0"/>
              <a:t>05.03.2018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CA11514-64BB-447B-98F1-5295762A5EDF}" type="slidenum">
              <a:rPr lang="nb-NO" smtClean="0"/>
              <a:t>‹#›</a:t>
            </a:fld>
            <a:endParaRPr lang="nb-NO"/>
          </a:p>
        </p:txBody>
      </p:sp>
    </p:spTree>
    <p:extLst>
      <p:ext uri="{BB962C8B-B14F-4D97-AF65-F5344CB8AC3E}">
        <p14:creationId xmlns:p14="http://schemas.microsoft.com/office/powerpoint/2010/main" val="687494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lsidebilde">
    <p:spTree>
      <p:nvGrpSpPr>
        <p:cNvPr id="1" name=""/>
        <p:cNvGrpSpPr/>
        <p:nvPr/>
      </p:nvGrpSpPr>
      <p:grpSpPr>
        <a:xfrm>
          <a:off x="0" y="0"/>
          <a:ext cx="0" cy="0"/>
          <a:chOff x="0" y="0"/>
          <a:chExt cx="0" cy="0"/>
        </a:xfrm>
      </p:grpSpPr>
      <p:sp>
        <p:nvSpPr>
          <p:cNvPr id="3" name="Rektangel 2"/>
          <p:cNvSpPr/>
          <p:nvPr userDrawn="1"/>
        </p:nvSpPr>
        <p:spPr>
          <a:xfrm>
            <a:off x="0" y="0"/>
            <a:ext cx="9144000" cy="6858000"/>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sz="2400"/>
          </a:p>
        </p:txBody>
      </p:sp>
      <p:sp>
        <p:nvSpPr>
          <p:cNvPr id="8" name="Plassholder for bilde 7"/>
          <p:cNvSpPr>
            <a:spLocks noGrp="1"/>
          </p:cNvSpPr>
          <p:nvPr>
            <p:ph type="pic" sz="quarter" idx="13"/>
          </p:nvPr>
        </p:nvSpPr>
        <p:spPr>
          <a:xfrm>
            <a:off x="252000" y="309000"/>
            <a:ext cx="8640000" cy="6240000"/>
          </a:xfrm>
        </p:spPr>
        <p:txBody>
          <a:bodyPr rtlCol="0">
            <a:normAutofit/>
          </a:bodyPr>
          <a:lstStyle>
            <a:lvl1pPr marL="0" indent="0" algn="ctr">
              <a:buFontTx/>
              <a:buNone/>
              <a:defRPr sz="2133">
                <a:solidFill>
                  <a:schemeClr val="tx1"/>
                </a:solidFill>
              </a:defRPr>
            </a:lvl1pPr>
          </a:lstStyle>
          <a:p>
            <a:pPr lvl="0"/>
            <a:r>
              <a:rPr lang="nb-NO" noProof="0"/>
              <a:t>Klikk ikonet for å legge til et bilde</a:t>
            </a:r>
          </a:p>
        </p:txBody>
      </p:sp>
      <p:sp>
        <p:nvSpPr>
          <p:cNvPr id="4" name="Date Placeholder 3"/>
          <p:cNvSpPr>
            <a:spLocks noGrp="1"/>
          </p:cNvSpPr>
          <p:nvPr>
            <p:ph type="dt" sz="half" idx="14"/>
          </p:nvPr>
        </p:nvSpPr>
        <p:spPr/>
        <p:txBody>
          <a:bodyPr/>
          <a:lstStyle>
            <a:lvl1pPr>
              <a:defRPr/>
            </a:lvl1pPr>
          </a:lstStyle>
          <a:p>
            <a:pPr>
              <a:defRPr/>
            </a:pPr>
            <a:fld id="{4A9E7B99-7C3F-4BC3-B7B8-7E1F8C620B24}" type="datetime1">
              <a:rPr lang="en-US"/>
              <a:pPr>
                <a:defRPr/>
              </a:pPr>
              <a:t>3/5/2018</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03618506-49E0-3D48-BF53-9B123B843C8D}" type="slidenum">
              <a:rPr lang="en-US"/>
              <a:pPr>
                <a:defRPr/>
              </a:pPr>
              <a:t>‹#›</a:t>
            </a:fld>
            <a:endParaRPr lang="en-US"/>
          </a:p>
        </p:txBody>
      </p:sp>
    </p:spTree>
    <p:extLst>
      <p:ext uri="{BB962C8B-B14F-4D97-AF65-F5344CB8AC3E}">
        <p14:creationId xmlns:p14="http://schemas.microsoft.com/office/powerpoint/2010/main" val="313608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08FB6BF5-F42F-4C5A-BBFA-55985A6CCD43}" type="datetimeFigureOut">
              <a:rPr lang="nb-NO" smtClean="0"/>
              <a:t>05.03.2018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CA11514-64BB-447B-98F1-5295762A5EDF}" type="slidenum">
              <a:rPr lang="nb-NO" smtClean="0"/>
              <a:t>‹#›</a:t>
            </a:fld>
            <a:endParaRPr lang="nb-NO"/>
          </a:p>
        </p:txBody>
      </p:sp>
    </p:spTree>
    <p:extLst>
      <p:ext uri="{BB962C8B-B14F-4D97-AF65-F5344CB8AC3E}">
        <p14:creationId xmlns:p14="http://schemas.microsoft.com/office/powerpoint/2010/main" val="2534889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08FB6BF5-F42F-4C5A-BBFA-55985A6CCD43}" type="datetimeFigureOut">
              <a:rPr lang="nb-NO" smtClean="0"/>
              <a:t>05.03.2018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CA11514-64BB-447B-98F1-5295762A5EDF}" type="slidenum">
              <a:rPr lang="nb-NO" smtClean="0"/>
              <a:t>‹#›</a:t>
            </a:fld>
            <a:endParaRPr lang="nb-NO"/>
          </a:p>
        </p:txBody>
      </p:sp>
    </p:spTree>
    <p:extLst>
      <p:ext uri="{BB962C8B-B14F-4D97-AF65-F5344CB8AC3E}">
        <p14:creationId xmlns:p14="http://schemas.microsoft.com/office/powerpoint/2010/main" val="928175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08FB6BF5-F42F-4C5A-BBFA-55985A6CCD43}" type="datetimeFigureOut">
              <a:rPr lang="nb-NO" smtClean="0"/>
              <a:t>05.03.2018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CCA11514-64BB-447B-98F1-5295762A5EDF}" type="slidenum">
              <a:rPr lang="nb-NO" smtClean="0"/>
              <a:t>‹#›</a:t>
            </a:fld>
            <a:endParaRPr lang="nb-NO"/>
          </a:p>
        </p:txBody>
      </p:sp>
    </p:spTree>
    <p:extLst>
      <p:ext uri="{BB962C8B-B14F-4D97-AF65-F5344CB8AC3E}">
        <p14:creationId xmlns:p14="http://schemas.microsoft.com/office/powerpoint/2010/main" val="4191994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08FB6BF5-F42F-4C5A-BBFA-55985A6CCD43}" type="datetimeFigureOut">
              <a:rPr lang="nb-NO" smtClean="0"/>
              <a:t>05.03.2018</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CCA11514-64BB-447B-98F1-5295762A5EDF}" type="slidenum">
              <a:rPr lang="nb-NO" smtClean="0"/>
              <a:t>‹#›</a:t>
            </a:fld>
            <a:endParaRPr lang="nb-NO"/>
          </a:p>
        </p:txBody>
      </p:sp>
    </p:spTree>
    <p:extLst>
      <p:ext uri="{BB962C8B-B14F-4D97-AF65-F5344CB8AC3E}">
        <p14:creationId xmlns:p14="http://schemas.microsoft.com/office/powerpoint/2010/main" val="1721365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08FB6BF5-F42F-4C5A-BBFA-55985A6CCD43}" type="datetimeFigureOut">
              <a:rPr lang="nb-NO" smtClean="0"/>
              <a:t>05.03.2018</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CCA11514-64BB-447B-98F1-5295762A5EDF}" type="slidenum">
              <a:rPr lang="nb-NO" smtClean="0"/>
              <a:t>‹#›</a:t>
            </a:fld>
            <a:endParaRPr lang="nb-NO"/>
          </a:p>
        </p:txBody>
      </p:sp>
    </p:spTree>
    <p:extLst>
      <p:ext uri="{BB962C8B-B14F-4D97-AF65-F5344CB8AC3E}">
        <p14:creationId xmlns:p14="http://schemas.microsoft.com/office/powerpoint/2010/main" val="66865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08FB6BF5-F42F-4C5A-BBFA-55985A6CCD43}" type="datetimeFigureOut">
              <a:rPr lang="nb-NO" smtClean="0"/>
              <a:t>05.03.2018</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CCA11514-64BB-447B-98F1-5295762A5EDF}" type="slidenum">
              <a:rPr lang="nb-NO" smtClean="0"/>
              <a:t>‹#›</a:t>
            </a:fld>
            <a:endParaRPr lang="nb-NO"/>
          </a:p>
        </p:txBody>
      </p:sp>
    </p:spTree>
    <p:extLst>
      <p:ext uri="{BB962C8B-B14F-4D97-AF65-F5344CB8AC3E}">
        <p14:creationId xmlns:p14="http://schemas.microsoft.com/office/powerpoint/2010/main" val="198609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08FB6BF5-F42F-4C5A-BBFA-55985A6CCD43}" type="datetimeFigureOut">
              <a:rPr lang="nb-NO" smtClean="0"/>
              <a:t>05.03.2018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CCA11514-64BB-447B-98F1-5295762A5EDF}" type="slidenum">
              <a:rPr lang="nb-NO" smtClean="0"/>
              <a:t>‹#›</a:t>
            </a:fld>
            <a:endParaRPr lang="nb-NO"/>
          </a:p>
        </p:txBody>
      </p:sp>
    </p:spTree>
    <p:extLst>
      <p:ext uri="{BB962C8B-B14F-4D97-AF65-F5344CB8AC3E}">
        <p14:creationId xmlns:p14="http://schemas.microsoft.com/office/powerpoint/2010/main" val="3496045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08FB6BF5-F42F-4C5A-BBFA-55985A6CCD43}" type="datetimeFigureOut">
              <a:rPr lang="nb-NO" smtClean="0"/>
              <a:t>05.03.2018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CCA11514-64BB-447B-98F1-5295762A5EDF}" type="slidenum">
              <a:rPr lang="nb-NO" smtClean="0"/>
              <a:t>‹#›</a:t>
            </a:fld>
            <a:endParaRPr lang="nb-NO"/>
          </a:p>
        </p:txBody>
      </p:sp>
    </p:spTree>
    <p:extLst>
      <p:ext uri="{BB962C8B-B14F-4D97-AF65-F5344CB8AC3E}">
        <p14:creationId xmlns:p14="http://schemas.microsoft.com/office/powerpoint/2010/main" val="1972618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B6BF5-F42F-4C5A-BBFA-55985A6CCD43}" type="datetimeFigureOut">
              <a:rPr lang="nb-NO" smtClean="0"/>
              <a:t>05.03.2018</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A11514-64BB-447B-98F1-5295762A5EDF}" type="slidenum">
              <a:rPr lang="nb-NO" smtClean="0"/>
              <a:t>‹#›</a:t>
            </a:fld>
            <a:endParaRPr lang="nb-NO"/>
          </a:p>
        </p:txBody>
      </p:sp>
    </p:spTree>
    <p:extLst>
      <p:ext uri="{BB962C8B-B14F-4D97-AF65-F5344CB8AC3E}">
        <p14:creationId xmlns:p14="http://schemas.microsoft.com/office/powerpoint/2010/main" val="3595106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nms.no/finndinmenighet/?id=1577&amp;project=723596&amp;country=326"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b="1" dirty="0" smtClean="0"/>
              <a:t>Madagaskarkveld tirsdag </a:t>
            </a:r>
            <a:r>
              <a:rPr lang="nb-NO" b="1" dirty="0"/>
              <a:t>10. april</a:t>
            </a:r>
            <a:r>
              <a:rPr lang="nb-NO" dirty="0"/>
              <a:t>.</a:t>
            </a:r>
            <a:br>
              <a:rPr lang="nb-NO" dirty="0"/>
            </a:br>
            <a:endParaRPr lang="nb-NO" dirty="0"/>
          </a:p>
        </p:txBody>
      </p:sp>
      <p:sp>
        <p:nvSpPr>
          <p:cNvPr id="3" name="Plassholder for innhold 2"/>
          <p:cNvSpPr>
            <a:spLocks noGrp="1"/>
          </p:cNvSpPr>
          <p:nvPr>
            <p:ph idx="1"/>
          </p:nvPr>
        </p:nvSpPr>
        <p:spPr/>
        <p:txBody>
          <a:bodyPr>
            <a:normAutofit fontScale="92500" lnSpcReduction="10000"/>
          </a:bodyPr>
          <a:lstStyle/>
          <a:p>
            <a:pPr marL="0" indent="0">
              <a:buNone/>
            </a:pPr>
            <a:r>
              <a:rPr lang="nb-NO" b="1" dirty="0"/>
              <a:t> </a:t>
            </a:r>
            <a:r>
              <a:rPr lang="nb-NO" b="1" dirty="0" smtClean="0"/>
              <a:t>   Kl. 19.30 i </a:t>
            </a:r>
            <a:r>
              <a:rPr lang="nb-NO" b="1" dirty="0" err="1" smtClean="0"/>
              <a:t>Kirkestuen</a:t>
            </a:r>
            <a:r>
              <a:rPr lang="nb-NO" b="1" dirty="0" smtClean="0"/>
              <a:t> </a:t>
            </a:r>
          </a:p>
          <a:p>
            <a:endParaRPr lang="nb-NO" b="1" dirty="0" smtClean="0"/>
          </a:p>
          <a:p>
            <a:r>
              <a:rPr lang="nb-NO" dirty="0" smtClean="0"/>
              <a:t>"</a:t>
            </a:r>
            <a:r>
              <a:rPr lang="nb-NO" dirty="0"/>
              <a:t>Misjon i en ny tid med fokus på </a:t>
            </a:r>
            <a:r>
              <a:rPr lang="nb-NO" dirty="0" smtClean="0"/>
              <a:t>Madagaskar»</a:t>
            </a:r>
          </a:p>
          <a:p>
            <a:endParaRPr lang="nb-NO" dirty="0" smtClean="0"/>
          </a:p>
          <a:p>
            <a:r>
              <a:rPr lang="nb-NO" b="1" dirty="0"/>
              <a:t>Foredragsholder: </a:t>
            </a:r>
            <a:r>
              <a:rPr lang="nb-NO" dirty="0"/>
              <a:t>Leder av NMS Global </a:t>
            </a:r>
            <a:r>
              <a:rPr lang="nb-NO" dirty="0" smtClean="0"/>
              <a:t>, Lise </a:t>
            </a:r>
            <a:r>
              <a:rPr lang="nb-NO" dirty="0" err="1"/>
              <a:t>Tørnby</a:t>
            </a:r>
            <a:r>
              <a:rPr lang="nb-NO" dirty="0"/>
              <a:t>:</a:t>
            </a:r>
            <a:br>
              <a:rPr lang="nb-NO" dirty="0"/>
            </a:br>
            <a:endParaRPr lang="nb-NO" b="1" dirty="0" smtClean="0"/>
          </a:p>
          <a:p>
            <a:r>
              <a:rPr lang="nb-NO" dirty="0" smtClean="0"/>
              <a:t>Servering av gassisk mat,  v/ Nora </a:t>
            </a:r>
            <a:r>
              <a:rPr lang="nb-NO" dirty="0"/>
              <a:t>Fjose </a:t>
            </a:r>
            <a:r>
              <a:rPr lang="nb-NO" dirty="0" smtClean="0"/>
              <a:t>tidligere Madagaskarmisjonær</a:t>
            </a:r>
            <a:endParaRPr lang="nb-NO" dirty="0"/>
          </a:p>
        </p:txBody>
      </p:sp>
    </p:spTree>
    <p:extLst>
      <p:ext uri="{BB962C8B-B14F-4D97-AF65-F5344CB8AC3E}">
        <p14:creationId xmlns:p14="http://schemas.microsoft.com/office/powerpoint/2010/main" val="1701468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3900" b="13900"/>
          <a:stretch>
            <a:fillRect/>
          </a:stretch>
        </p:blipFill>
        <p:spPr>
          <a:solidFill>
            <a:srgbClr val="96D4E4"/>
          </a:solidFill>
        </p:spPr>
      </p:pic>
      <p:pic>
        <p:nvPicPr>
          <p:cNvPr id="3" name="Bilde 2"/>
          <p:cNvPicPr>
            <a:picLocks noChangeAspect="1"/>
          </p:cNvPicPr>
          <p:nvPr/>
        </p:nvPicPr>
        <p:blipFill>
          <a:blip r:embed="rId3"/>
          <a:stretch>
            <a:fillRect/>
          </a:stretch>
        </p:blipFill>
        <p:spPr>
          <a:xfrm>
            <a:off x="4352526" y="6256368"/>
            <a:ext cx="438950" cy="585267"/>
          </a:xfrm>
          <a:prstGeom prst="rect">
            <a:avLst/>
          </a:prstGeom>
        </p:spPr>
      </p:pic>
      <p:sp>
        <p:nvSpPr>
          <p:cNvPr id="4" name="TekstSylinder 3"/>
          <p:cNvSpPr txBox="1"/>
          <p:nvPr/>
        </p:nvSpPr>
        <p:spPr>
          <a:xfrm>
            <a:off x="6329362" y="501359"/>
            <a:ext cx="2386013" cy="1569660"/>
          </a:xfrm>
          <a:prstGeom prst="rect">
            <a:avLst/>
          </a:prstGeom>
          <a:noFill/>
        </p:spPr>
        <p:txBody>
          <a:bodyPr wrap="square" rtlCol="0">
            <a:spAutoFit/>
          </a:bodyPr>
          <a:lstStyle/>
          <a:p>
            <a:pPr algn="r"/>
            <a:r>
              <a:rPr lang="nb-NO" sz="3200" b="1" dirty="0">
                <a:solidFill>
                  <a:schemeClr val="bg1"/>
                </a:solidFill>
                <a:latin typeface="Verdana" panose="020B0604030504040204" pitchFamily="34" charset="0"/>
                <a:ea typeface="Verdana" panose="020B0604030504040204" pitchFamily="34" charset="0"/>
                <a:cs typeface="Verdana" panose="020B0604030504040204" pitchFamily="34" charset="0"/>
              </a:rPr>
              <a:t>Fakta om Madagaskar</a:t>
            </a:r>
          </a:p>
        </p:txBody>
      </p:sp>
      <p:grpSp>
        <p:nvGrpSpPr>
          <p:cNvPr id="2" name="Gruppe 1"/>
          <p:cNvGrpSpPr/>
          <p:nvPr/>
        </p:nvGrpSpPr>
        <p:grpSpPr>
          <a:xfrm>
            <a:off x="364331" y="2334436"/>
            <a:ext cx="3043238" cy="4057650"/>
            <a:chOff x="504825" y="2296336"/>
            <a:chExt cx="4057650" cy="4057650"/>
          </a:xfrm>
        </p:grpSpPr>
        <p:sp>
          <p:nvSpPr>
            <p:cNvPr id="8" name="Ellipse 7"/>
            <p:cNvSpPr/>
            <p:nvPr/>
          </p:nvSpPr>
          <p:spPr>
            <a:xfrm>
              <a:off x="504825" y="2296336"/>
              <a:ext cx="4057650" cy="4057650"/>
            </a:xfrm>
            <a:prstGeom prst="ellipse">
              <a:avLst/>
            </a:prstGeom>
            <a:solidFill>
              <a:srgbClr val="ED6C3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ekstSylinder 4"/>
            <p:cNvSpPr txBox="1"/>
            <p:nvPr/>
          </p:nvSpPr>
          <p:spPr>
            <a:xfrm>
              <a:off x="800100" y="3052649"/>
              <a:ext cx="3457575" cy="3293209"/>
            </a:xfrm>
            <a:prstGeom prst="rect">
              <a:avLst/>
            </a:prstGeom>
            <a:noFill/>
          </p:spPr>
          <p:txBody>
            <a:bodyPr wrap="square" rtlCol="0">
              <a:spAutoFit/>
            </a:bodyPr>
            <a:lstStyle/>
            <a:p>
              <a:pPr marL="285750" indent="-285750">
                <a:buFont typeface="Arial" panose="020B0604020202020204" pitchFamily="34" charset="0"/>
                <a:buChar char="•"/>
              </a:pPr>
              <a:r>
                <a:rPr lang="nn-NO" sz="1600" dirty="0">
                  <a:solidFill>
                    <a:schemeClr val="bg1"/>
                  </a:solidFill>
                  <a:latin typeface="Verdana" panose="020B0604030504040204" pitchFamily="34" charset="0"/>
                  <a:ea typeface="Verdana" panose="020B0604030504040204" pitchFamily="34" charset="0"/>
                  <a:cs typeface="Verdana" panose="020B0604030504040204" pitchFamily="34" charset="0"/>
                </a:rPr>
                <a:t>24 </a:t>
              </a:r>
              <a:r>
                <a:rPr lang="nn-NO" sz="1600" dirty="0" err="1">
                  <a:solidFill>
                    <a:schemeClr val="bg1"/>
                  </a:solidFill>
                  <a:latin typeface="Verdana" panose="020B0604030504040204" pitchFamily="34" charset="0"/>
                  <a:ea typeface="Verdana" panose="020B0604030504040204" pitchFamily="34" charset="0"/>
                  <a:cs typeface="Verdana" panose="020B0604030504040204" pitchFamily="34" charset="0"/>
                </a:rPr>
                <a:t>millioner</a:t>
              </a:r>
              <a:r>
                <a:rPr lang="nn-NO" sz="16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n-NO" sz="1600" dirty="0" err="1">
                  <a:solidFill>
                    <a:schemeClr val="bg1"/>
                  </a:solidFill>
                  <a:latin typeface="Verdana" panose="020B0604030504040204" pitchFamily="34" charset="0"/>
                  <a:ea typeface="Verdana" panose="020B0604030504040204" pitchFamily="34" charset="0"/>
                  <a:cs typeface="Verdana" panose="020B0604030504040204" pitchFamily="34" charset="0"/>
                </a:rPr>
                <a:t>innbyggere</a:t>
              </a:r>
              <a:endParaRPr lang="nn-NO"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n-NO"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nn-NO" sz="1600" dirty="0">
                  <a:solidFill>
                    <a:schemeClr val="bg1"/>
                  </a:solidFill>
                  <a:latin typeface="Verdana" panose="020B0604030504040204" pitchFamily="34" charset="0"/>
                  <a:ea typeface="Verdana" panose="020B0604030504040204" pitchFamily="34" charset="0"/>
                  <a:cs typeface="Verdana" panose="020B0604030504040204" pitchFamily="34" charset="0"/>
                </a:rPr>
                <a:t>41% av </a:t>
              </a:r>
              <a:r>
                <a:rPr lang="nn-NO" sz="1600" dirty="0" err="1">
                  <a:solidFill>
                    <a:schemeClr val="bg1"/>
                  </a:solidFill>
                  <a:latin typeface="Verdana" panose="020B0604030504040204" pitchFamily="34" charset="0"/>
                  <a:ea typeface="Verdana" panose="020B0604030504040204" pitchFamily="34" charset="0"/>
                  <a:cs typeface="Verdana" panose="020B0604030504040204" pitchFamily="34" charset="0"/>
                </a:rPr>
                <a:t>befolkningen</a:t>
              </a:r>
              <a:r>
                <a:rPr lang="nn-NO" sz="1600" dirty="0">
                  <a:solidFill>
                    <a:schemeClr val="bg1"/>
                  </a:solidFill>
                  <a:latin typeface="Verdana" panose="020B0604030504040204" pitchFamily="34" charset="0"/>
                  <a:ea typeface="Verdana" panose="020B0604030504040204" pitchFamily="34" charset="0"/>
                  <a:cs typeface="Verdana" panose="020B0604030504040204" pitchFamily="34" charset="0"/>
                </a:rPr>
                <a:t> er kristne</a:t>
              </a:r>
            </a:p>
            <a:p>
              <a:endParaRPr lang="nn-NO"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nn-NO" sz="1600" dirty="0">
                  <a:solidFill>
                    <a:schemeClr val="bg1"/>
                  </a:solidFill>
                  <a:latin typeface="Verdana" panose="020B0604030504040204" pitchFamily="34" charset="0"/>
                  <a:ea typeface="Verdana" panose="020B0604030504040204" pitchFamily="34" charset="0"/>
                  <a:cs typeface="Verdana" panose="020B0604030504040204" pitchFamily="34" charset="0"/>
                </a:rPr>
                <a:t>1 av 3 </a:t>
              </a:r>
              <a:r>
                <a:rPr lang="nn-NO" sz="1600" dirty="0" err="1">
                  <a:solidFill>
                    <a:schemeClr val="bg1"/>
                  </a:solidFill>
                  <a:latin typeface="Verdana" panose="020B0604030504040204" pitchFamily="34" charset="0"/>
                  <a:ea typeface="Verdana" panose="020B0604030504040204" pitchFamily="34" charset="0"/>
                  <a:cs typeface="Verdana" panose="020B0604030504040204" pitchFamily="34" charset="0"/>
                </a:rPr>
                <a:t>gassere</a:t>
              </a:r>
              <a:r>
                <a:rPr lang="nn-NO" sz="1600" dirty="0">
                  <a:solidFill>
                    <a:schemeClr val="bg1"/>
                  </a:solidFill>
                  <a:latin typeface="Verdana" panose="020B0604030504040204" pitchFamily="34" charset="0"/>
                  <a:ea typeface="Verdana" panose="020B0604030504040204" pitchFamily="34" charset="0"/>
                  <a:cs typeface="Verdana" panose="020B0604030504040204" pitchFamily="34" charset="0"/>
                </a:rPr>
                <a:t> er </a:t>
              </a:r>
              <a:r>
                <a:rPr lang="nn-NO" sz="1600" dirty="0" err="1">
                  <a:solidFill>
                    <a:schemeClr val="bg1"/>
                  </a:solidFill>
                  <a:latin typeface="Verdana" panose="020B0604030504040204" pitchFamily="34" charset="0"/>
                  <a:ea typeface="Verdana" panose="020B0604030504040204" pitchFamily="34" charset="0"/>
                  <a:cs typeface="Verdana" panose="020B0604030504040204" pitchFamily="34" charset="0"/>
                </a:rPr>
                <a:t>analfabeter</a:t>
              </a:r>
              <a:endParaRPr lang="nn-NO"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n-NO"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nn-NO" sz="1600" dirty="0">
                  <a:solidFill>
                    <a:schemeClr val="bg1"/>
                  </a:solidFill>
                  <a:latin typeface="Verdana" panose="020B0604030504040204" pitchFamily="34" charset="0"/>
                  <a:ea typeface="Verdana" panose="020B0604030504040204" pitchFamily="34" charset="0"/>
                  <a:cs typeface="Verdana" panose="020B0604030504040204" pitchFamily="34" charset="0"/>
                </a:rPr>
                <a:t>50% av alle barn under 5 år er underernærte</a:t>
              </a:r>
            </a:p>
          </p:txBody>
        </p:sp>
      </p:grpSp>
    </p:spTree>
    <p:extLst>
      <p:ext uri="{BB962C8B-B14F-4D97-AF65-F5344CB8AC3E}">
        <p14:creationId xmlns:p14="http://schemas.microsoft.com/office/powerpoint/2010/main" val="1673407874"/>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116632"/>
            <a:ext cx="8229600" cy="1143000"/>
          </a:xfrm>
        </p:spPr>
        <p:txBody>
          <a:bodyPr>
            <a:normAutofit fontScale="90000"/>
          </a:bodyPr>
          <a:lstStyle/>
          <a:p>
            <a:r>
              <a:rPr lang="nb-NO" b="1" dirty="0"/>
              <a:t>Fakta om MADAGASKAR</a:t>
            </a:r>
            <a:br>
              <a:rPr lang="nb-NO" b="1" dirty="0"/>
            </a:br>
            <a:endParaRPr lang="nb-NO" dirty="0"/>
          </a:p>
        </p:txBody>
      </p:sp>
      <p:sp>
        <p:nvSpPr>
          <p:cNvPr id="4" name="Plassholder for innhold 3"/>
          <p:cNvSpPr>
            <a:spLocks noGrp="1"/>
          </p:cNvSpPr>
          <p:nvPr>
            <p:ph idx="1"/>
          </p:nvPr>
        </p:nvSpPr>
        <p:spPr>
          <a:xfrm>
            <a:off x="467544" y="1052736"/>
            <a:ext cx="8219256" cy="4622804"/>
          </a:xfrm>
          <a:prstGeom prst="rect">
            <a:avLst/>
          </a:prstGeom>
        </p:spPr>
        <p:txBody>
          <a:bodyPr wrap="square">
            <a:spAutoFit/>
          </a:bodyPr>
          <a:lstStyle/>
          <a:p>
            <a:r>
              <a:rPr lang="nb-NO" dirty="0" smtClean="0"/>
              <a:t>24 </a:t>
            </a:r>
            <a:r>
              <a:rPr lang="nb-NO" dirty="0"/>
              <a:t>millioner innbyggere</a:t>
            </a:r>
          </a:p>
          <a:p>
            <a:r>
              <a:rPr lang="nb-NO" dirty="0"/>
              <a:t>52 prosent tradisjonelle religioner, 41 prosent</a:t>
            </a:r>
          </a:p>
          <a:p>
            <a:r>
              <a:rPr lang="nb-NO" dirty="0"/>
              <a:t>kristne, 7 prosent </a:t>
            </a:r>
            <a:r>
              <a:rPr lang="nb-NO" dirty="0" smtClean="0"/>
              <a:t>muslimer</a:t>
            </a:r>
          </a:p>
          <a:p>
            <a:r>
              <a:rPr lang="nb-NO" dirty="0"/>
              <a:t>Verdens femte </a:t>
            </a:r>
            <a:r>
              <a:rPr lang="nb-NO" dirty="0" err="1"/>
              <a:t>fattigste</a:t>
            </a:r>
            <a:r>
              <a:rPr lang="nb-NO" dirty="0"/>
              <a:t> land  </a:t>
            </a:r>
            <a:endParaRPr lang="nb-NO" dirty="0" smtClean="0"/>
          </a:p>
          <a:p>
            <a:pPr marL="0" indent="0">
              <a:buNone/>
            </a:pPr>
            <a:r>
              <a:rPr lang="nb-NO" dirty="0" smtClean="0"/>
              <a:t>    En </a:t>
            </a:r>
            <a:r>
              <a:rPr lang="nb-NO" dirty="0"/>
              <a:t>av tre gassere er analfabeter, </a:t>
            </a:r>
            <a:endParaRPr lang="nb-NO" dirty="0" smtClean="0"/>
          </a:p>
          <a:p>
            <a:r>
              <a:rPr lang="nb-NO" dirty="0" smtClean="0"/>
              <a:t>65 </a:t>
            </a:r>
            <a:r>
              <a:rPr lang="nb-NO" dirty="0"/>
              <a:t>prosent av barna går på skole. </a:t>
            </a:r>
            <a:endParaRPr lang="nb-NO" dirty="0" smtClean="0"/>
          </a:p>
          <a:p>
            <a:r>
              <a:rPr lang="nb-NO" dirty="0" smtClean="0"/>
              <a:t>Halvparten </a:t>
            </a:r>
            <a:r>
              <a:rPr lang="nb-NO" dirty="0"/>
              <a:t>av </a:t>
            </a:r>
            <a:r>
              <a:rPr lang="nb-NO" dirty="0" smtClean="0"/>
              <a:t>alle barn </a:t>
            </a:r>
            <a:r>
              <a:rPr lang="nb-NO" dirty="0"/>
              <a:t>under fem år er underernærte</a:t>
            </a:r>
            <a:r>
              <a:rPr lang="nb-NO" dirty="0" smtClean="0"/>
              <a:t>.</a:t>
            </a:r>
            <a:endParaRPr lang="nb-NO" dirty="0"/>
          </a:p>
        </p:txBody>
      </p:sp>
    </p:spTree>
    <p:extLst>
      <p:ext uri="{BB962C8B-B14F-4D97-AF65-F5344CB8AC3E}">
        <p14:creationId xmlns:p14="http://schemas.microsoft.com/office/powerpoint/2010/main" val="4159860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b="1" dirty="0"/>
              <a:t>Hva gjør NMS her?</a:t>
            </a:r>
            <a:br>
              <a:rPr lang="nb-NO" b="1" dirty="0"/>
            </a:br>
            <a:endParaRPr lang="nb-NO" dirty="0"/>
          </a:p>
        </p:txBody>
      </p:sp>
      <p:sp>
        <p:nvSpPr>
          <p:cNvPr id="3" name="Plassholder for innhold 2"/>
          <p:cNvSpPr>
            <a:spLocks noGrp="1"/>
          </p:cNvSpPr>
          <p:nvPr>
            <p:ph idx="1"/>
          </p:nvPr>
        </p:nvSpPr>
        <p:spPr>
          <a:xfrm>
            <a:off x="457200" y="1052736"/>
            <a:ext cx="8229600" cy="5073427"/>
          </a:xfrm>
        </p:spPr>
        <p:txBody>
          <a:bodyPr>
            <a:normAutofit fontScale="92500" lnSpcReduction="20000"/>
          </a:bodyPr>
          <a:lstStyle/>
          <a:p>
            <a:r>
              <a:rPr lang="nb-NO" dirty="0" smtClean="0"/>
              <a:t>NMS og kirken (FLM)  </a:t>
            </a:r>
            <a:r>
              <a:rPr lang="nb-NO" dirty="0"/>
              <a:t>samarbeider blant annet om landsbyutvikling,</a:t>
            </a:r>
          </a:p>
          <a:p>
            <a:r>
              <a:rPr lang="nb-NO" dirty="0"/>
              <a:t>evangelisering og kirkebygging,</a:t>
            </a:r>
          </a:p>
          <a:p>
            <a:r>
              <a:rPr lang="nb-NO" dirty="0"/>
              <a:t>undervisning på bibel- og presteskoler, </a:t>
            </a:r>
            <a:endParaRPr lang="nb-NO" dirty="0" smtClean="0"/>
          </a:p>
          <a:p>
            <a:r>
              <a:rPr lang="nb-NO" dirty="0" smtClean="0"/>
              <a:t>helse </a:t>
            </a:r>
            <a:r>
              <a:rPr lang="nb-NO" dirty="0"/>
              <a:t>for </a:t>
            </a:r>
            <a:r>
              <a:rPr lang="nb-NO" dirty="0" smtClean="0"/>
              <a:t>mor og </a:t>
            </a:r>
            <a:r>
              <a:rPr lang="nb-NO" dirty="0"/>
              <a:t>barn </a:t>
            </a:r>
            <a:endParaRPr lang="nb-NO" dirty="0" smtClean="0"/>
          </a:p>
          <a:p>
            <a:r>
              <a:rPr lang="nb-NO" dirty="0" smtClean="0"/>
              <a:t>Støtte til fattige elever i grunnskole</a:t>
            </a:r>
          </a:p>
          <a:p>
            <a:pPr marL="0" indent="0">
              <a:buNone/>
            </a:pPr>
            <a:r>
              <a:rPr lang="nb-NO" dirty="0" smtClean="0"/>
              <a:t>    Støtte til skoler </a:t>
            </a:r>
            <a:r>
              <a:rPr lang="nb-NO" dirty="0"/>
              <a:t>for hørsels- og synshemmede</a:t>
            </a:r>
            <a:r>
              <a:rPr lang="nb-NO" dirty="0" smtClean="0"/>
              <a:t>.</a:t>
            </a:r>
          </a:p>
          <a:p>
            <a:pPr marL="0" indent="0">
              <a:buNone/>
            </a:pPr>
            <a:r>
              <a:rPr lang="nb-NO" dirty="0"/>
              <a:t> </a:t>
            </a:r>
            <a:r>
              <a:rPr lang="nb-NO" dirty="0" smtClean="0"/>
              <a:t>   Støtte til studenter på jordbruksskoler, lærerskole,      sykepleierskole  og  annen </a:t>
            </a:r>
            <a:r>
              <a:rPr lang="nb-NO" dirty="0" err="1" smtClean="0"/>
              <a:t>yrkesoppløring</a:t>
            </a:r>
            <a:r>
              <a:rPr lang="nb-NO" dirty="0" smtClean="0"/>
              <a:t> </a:t>
            </a:r>
          </a:p>
          <a:p>
            <a:pPr marL="0" indent="0">
              <a:buNone/>
            </a:pPr>
            <a:r>
              <a:rPr lang="nb-NO" smtClean="0"/>
              <a:t>- Ledertrening </a:t>
            </a:r>
            <a:r>
              <a:rPr lang="nb-NO" dirty="0" smtClean="0"/>
              <a:t>til kvinner </a:t>
            </a:r>
            <a:r>
              <a:rPr lang="nb-NO" smtClean="0"/>
              <a:t>i menigheten </a:t>
            </a:r>
            <a:endParaRPr lang="nb-NO" dirty="0" smtClean="0"/>
          </a:p>
          <a:p>
            <a:pPr marL="0" indent="0">
              <a:buNone/>
            </a:pPr>
            <a:endParaRPr lang="nb-NO" dirty="0"/>
          </a:p>
          <a:p>
            <a:pPr marL="0" indent="0">
              <a:buNone/>
            </a:pPr>
            <a:endParaRPr lang="nb-NO" dirty="0" smtClean="0"/>
          </a:p>
          <a:p>
            <a:endParaRPr lang="nb-NO" dirty="0"/>
          </a:p>
          <a:p>
            <a:endParaRPr lang="nb-NO" dirty="0"/>
          </a:p>
        </p:txBody>
      </p:sp>
    </p:spTree>
    <p:extLst>
      <p:ext uri="{BB962C8B-B14F-4D97-AF65-F5344CB8AC3E}">
        <p14:creationId xmlns:p14="http://schemas.microsoft.com/office/powerpoint/2010/main" val="2014923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p:cNvSpPr/>
          <p:nvPr/>
        </p:nvSpPr>
        <p:spPr>
          <a:xfrm>
            <a:off x="1" y="3140968"/>
            <a:ext cx="9396536" cy="1938992"/>
          </a:xfrm>
          <a:prstGeom prst="rect">
            <a:avLst/>
          </a:prstGeom>
        </p:spPr>
        <p:txBody>
          <a:bodyPr wrap="square">
            <a:spAutoFit/>
          </a:bodyPr>
          <a:lstStyle/>
          <a:p>
            <a:pPr algn="ctr"/>
            <a:r>
              <a:rPr lang="nb-NO" sz="4000" dirty="0"/>
              <a:t/>
            </a:r>
            <a:br>
              <a:rPr lang="nb-NO" sz="4000" dirty="0"/>
            </a:br>
            <a:r>
              <a:rPr lang="nb-NO" sz="4000" dirty="0">
                <a:hlinkClick r:id="rId3"/>
              </a:rPr>
              <a:t>https://nms.no/finndinmenighet/?</a:t>
            </a:r>
            <a:r>
              <a:rPr lang="nb-NO" sz="4000" dirty="0" smtClean="0">
                <a:hlinkClick r:id="rId3"/>
              </a:rPr>
              <a:t>id=1577&amp;project=723596&amp;country=326</a:t>
            </a:r>
            <a:endParaRPr lang="nn-NO" sz="4000" dirty="0">
              <a:solidFill>
                <a:srgbClr val="585857"/>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kstSylinder 2"/>
          <p:cNvSpPr txBox="1"/>
          <p:nvPr/>
        </p:nvSpPr>
        <p:spPr>
          <a:xfrm>
            <a:off x="971601" y="1412775"/>
            <a:ext cx="7704856" cy="3375604"/>
          </a:xfrm>
          <a:prstGeom prst="rect">
            <a:avLst/>
          </a:prstGeom>
          <a:noFill/>
        </p:spPr>
        <p:txBody>
          <a:bodyPr wrap="square" rtlCol="0">
            <a:spAutoFit/>
          </a:bodyPr>
          <a:lstStyle/>
          <a:p>
            <a:pPr algn="ctr"/>
            <a:r>
              <a:rPr lang="nn-NO" sz="4267" dirty="0" err="1" smtClean="0">
                <a:solidFill>
                  <a:srgbClr val="585857"/>
                </a:solidFill>
                <a:latin typeface="Verdana" panose="020B0604030504040204" pitchFamily="34" charset="0"/>
                <a:ea typeface="Verdana" panose="020B0604030504040204" pitchFamily="34" charset="0"/>
                <a:cs typeface="Verdana" panose="020B0604030504040204" pitchFamily="34" charset="0"/>
              </a:rPr>
              <a:t>Mer</a:t>
            </a:r>
            <a:r>
              <a:rPr lang="nn-NO" sz="4267" dirty="0" smtClean="0">
                <a:solidFill>
                  <a:srgbClr val="585857"/>
                </a:solidFill>
                <a:latin typeface="Verdana" panose="020B0604030504040204" pitchFamily="34" charset="0"/>
                <a:ea typeface="Verdana" panose="020B0604030504040204" pitchFamily="34" charset="0"/>
                <a:cs typeface="Verdana" panose="020B0604030504040204" pitchFamily="34" charset="0"/>
              </a:rPr>
              <a:t> om Nordberg </a:t>
            </a:r>
            <a:r>
              <a:rPr lang="nn-NO" sz="4267" dirty="0" err="1" smtClean="0">
                <a:solidFill>
                  <a:srgbClr val="585857"/>
                </a:solidFill>
                <a:latin typeface="Verdana" panose="020B0604030504040204" pitchFamily="34" charset="0"/>
                <a:ea typeface="Verdana" panose="020B0604030504040204" pitchFamily="34" charset="0"/>
                <a:cs typeface="Verdana" panose="020B0604030504040204" pitchFamily="34" charset="0"/>
              </a:rPr>
              <a:t>menighets</a:t>
            </a:r>
            <a:r>
              <a:rPr lang="nn-NO" sz="4267" dirty="0" smtClean="0">
                <a:solidFill>
                  <a:srgbClr val="585857"/>
                </a:solidFill>
                <a:latin typeface="Verdana" panose="020B0604030504040204" pitchFamily="34" charset="0"/>
                <a:ea typeface="Verdana" panose="020B0604030504040204" pitchFamily="34" charset="0"/>
                <a:cs typeface="Verdana" panose="020B0604030504040204" pitchFamily="34" charset="0"/>
              </a:rPr>
              <a:t> misjonsprosjekt  på </a:t>
            </a:r>
            <a:r>
              <a:rPr lang="nn-NO" sz="4267" dirty="0" err="1" smtClean="0">
                <a:solidFill>
                  <a:srgbClr val="585857"/>
                </a:solidFill>
                <a:latin typeface="Verdana" panose="020B0604030504040204" pitchFamily="34" charset="0"/>
                <a:ea typeface="Verdana" panose="020B0604030504040204" pitchFamily="34" charset="0"/>
                <a:cs typeface="Verdana" panose="020B0604030504040204" pitchFamily="34" charset="0"/>
              </a:rPr>
              <a:t>NMS`hjemmeside</a:t>
            </a:r>
            <a:r>
              <a:rPr lang="nn-NO" sz="4267" dirty="0" smtClean="0">
                <a:solidFill>
                  <a:srgbClr val="585857"/>
                </a:solidFill>
                <a:latin typeface="Verdana" panose="020B0604030504040204" pitchFamily="34" charset="0"/>
                <a:ea typeface="Verdana" panose="020B0604030504040204" pitchFamily="34" charset="0"/>
                <a:cs typeface="Verdana" panose="020B0604030504040204" pitchFamily="34" charset="0"/>
              </a:rPr>
              <a:t> </a:t>
            </a:r>
          </a:p>
          <a:p>
            <a:pPr algn="ctr"/>
            <a:endParaRPr lang="nn-NO" sz="4267" dirty="0" smtClean="0">
              <a:solidFill>
                <a:srgbClr val="585857"/>
              </a:solidFill>
              <a:latin typeface="Verdana" panose="020B0604030504040204" pitchFamily="34" charset="0"/>
              <a:ea typeface="Verdana" panose="020B0604030504040204" pitchFamily="34" charset="0"/>
              <a:cs typeface="Verdana" panose="020B0604030504040204" pitchFamily="34" charset="0"/>
            </a:endParaRPr>
          </a:p>
          <a:p>
            <a:pPr algn="ctr"/>
            <a:r>
              <a:rPr lang="nn-NO" sz="4267" dirty="0" smtClean="0">
                <a:solidFill>
                  <a:srgbClr val="585857"/>
                </a:solidFill>
                <a:latin typeface="Verdana" panose="020B0604030504040204" pitchFamily="34" charset="0"/>
                <a:ea typeface="Verdana" panose="020B0604030504040204" pitchFamily="34" charset="0"/>
                <a:cs typeface="Verdana" panose="020B0604030504040204" pitchFamily="34" charset="0"/>
              </a:rPr>
              <a:t> </a:t>
            </a:r>
          </a:p>
        </p:txBody>
      </p:sp>
      <p:pic>
        <p:nvPicPr>
          <p:cNvPr id="7" name="Bilde 6"/>
          <p:cNvPicPr>
            <a:picLocks noChangeAspect="1"/>
          </p:cNvPicPr>
          <p:nvPr/>
        </p:nvPicPr>
        <p:blipFill>
          <a:blip r:embed="rId4"/>
          <a:stretch>
            <a:fillRect/>
          </a:stretch>
        </p:blipFill>
        <p:spPr>
          <a:xfrm>
            <a:off x="4352526" y="6256368"/>
            <a:ext cx="438950" cy="585267"/>
          </a:xfrm>
          <a:prstGeom prst="rect">
            <a:avLst/>
          </a:prstGeom>
        </p:spPr>
      </p:pic>
    </p:spTree>
    <p:extLst>
      <p:ext uri="{BB962C8B-B14F-4D97-AF65-F5344CB8AC3E}">
        <p14:creationId xmlns:p14="http://schemas.microsoft.com/office/powerpoint/2010/main" val="181940931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ssholder for bilde 2"/>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9345" b="9345"/>
          <a:stretch>
            <a:fillRect/>
          </a:stretch>
        </p:blipFill>
        <p:spPr>
          <a:xfrm>
            <a:off x="251520" y="309000"/>
            <a:ext cx="8424456" cy="6084329"/>
          </a:xfrm>
        </p:spPr>
      </p:pic>
      <p:sp>
        <p:nvSpPr>
          <p:cNvPr id="4" name="TekstSylinder 3"/>
          <p:cNvSpPr txBox="1"/>
          <p:nvPr/>
        </p:nvSpPr>
        <p:spPr>
          <a:xfrm>
            <a:off x="5631442" y="309000"/>
            <a:ext cx="3260558" cy="2062103"/>
          </a:xfrm>
          <a:prstGeom prst="rect">
            <a:avLst/>
          </a:prstGeom>
          <a:noFill/>
        </p:spPr>
        <p:txBody>
          <a:bodyPr wrap="square" rtlCol="0">
            <a:spAutoFit/>
          </a:bodyPr>
          <a:lstStyle/>
          <a:p>
            <a:r>
              <a:rPr lang="nb-NO"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Nordberg menighet støtter Madagaskar</a:t>
            </a:r>
            <a:endParaRPr lang="nb-NO" sz="3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Bilde 4"/>
          <p:cNvPicPr>
            <a:picLocks noChangeAspect="1"/>
          </p:cNvPicPr>
          <p:nvPr/>
        </p:nvPicPr>
        <p:blipFill>
          <a:blip r:embed="rId4"/>
          <a:stretch>
            <a:fillRect/>
          </a:stretch>
        </p:blipFill>
        <p:spPr>
          <a:xfrm>
            <a:off x="4352526" y="6256368"/>
            <a:ext cx="438950" cy="585267"/>
          </a:xfrm>
          <a:prstGeom prst="rect">
            <a:avLst/>
          </a:prstGeom>
        </p:spPr>
      </p:pic>
    </p:spTree>
    <p:extLst>
      <p:ext uri="{BB962C8B-B14F-4D97-AF65-F5344CB8AC3E}">
        <p14:creationId xmlns:p14="http://schemas.microsoft.com/office/powerpoint/2010/main" val="74999977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1371600" y="3212976"/>
            <a:ext cx="6400800" cy="1752600"/>
          </a:xfrm>
        </p:spPr>
        <p:txBody>
          <a:bodyPr/>
          <a:lstStyle/>
          <a:p>
            <a:r>
              <a:rPr lang="nb-NO" b="1" dirty="0" smtClean="0"/>
              <a:t>Barn og unge får skolegang og kvinner i menighetene får ledertrening </a:t>
            </a:r>
          </a:p>
        </p:txBody>
      </p:sp>
      <p:sp>
        <p:nvSpPr>
          <p:cNvPr id="4" name="Rektangel 3"/>
          <p:cNvSpPr/>
          <p:nvPr/>
        </p:nvSpPr>
        <p:spPr>
          <a:xfrm>
            <a:off x="2286000" y="-495151"/>
            <a:ext cx="4572000" cy="646331"/>
          </a:xfrm>
          <a:prstGeom prst="rect">
            <a:avLst/>
          </a:prstGeom>
        </p:spPr>
        <p:txBody>
          <a:bodyPr>
            <a:spAutoFit/>
          </a:bodyPr>
          <a:lstStyle/>
          <a:p>
            <a:r>
              <a:rPr lang="nb-NO" b="1" dirty="0"/>
              <a:t>Nytt misjonsprosjekt</a:t>
            </a:r>
            <a:endParaRPr lang="nb-NO" dirty="0"/>
          </a:p>
          <a:p>
            <a:r>
              <a:rPr lang="nb-NO" b="1" dirty="0"/>
              <a:t> </a:t>
            </a:r>
            <a:endParaRPr lang="nb-NO" dirty="0"/>
          </a:p>
        </p:txBody>
      </p:sp>
      <p:sp>
        <p:nvSpPr>
          <p:cNvPr id="5" name="Tittel 4"/>
          <p:cNvSpPr>
            <a:spLocks noGrp="1"/>
          </p:cNvSpPr>
          <p:nvPr>
            <p:ph type="ctrTitle"/>
          </p:nvPr>
        </p:nvSpPr>
        <p:spPr>
          <a:xfrm>
            <a:off x="539552" y="836713"/>
            <a:ext cx="7918648" cy="2763738"/>
          </a:xfrm>
        </p:spPr>
        <p:txBody>
          <a:bodyPr>
            <a:normAutofit/>
          </a:bodyPr>
          <a:lstStyle/>
          <a:p>
            <a:r>
              <a:rPr lang="nb-NO" b="1" dirty="0" smtClean="0"/>
              <a:t>Nytt </a:t>
            </a:r>
            <a:r>
              <a:rPr lang="nb-NO" b="1" dirty="0"/>
              <a:t>misjonsprosjekt </a:t>
            </a:r>
            <a:br>
              <a:rPr lang="nb-NO" b="1" dirty="0"/>
            </a:br>
            <a:r>
              <a:rPr lang="nb-NO" b="1" dirty="0"/>
              <a:t>i Nordberg</a:t>
            </a:r>
            <a:br>
              <a:rPr lang="nb-NO" b="1" dirty="0"/>
            </a:br>
            <a:endParaRPr lang="nb-NO" dirty="0"/>
          </a:p>
        </p:txBody>
      </p:sp>
    </p:spTree>
    <p:extLst>
      <p:ext uri="{BB962C8B-B14F-4D97-AF65-F5344CB8AC3E}">
        <p14:creationId xmlns:p14="http://schemas.microsoft.com/office/powerpoint/2010/main" val="17216591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Barn får skolegang</a:t>
            </a:r>
          </a:p>
        </p:txBody>
      </p:sp>
      <p:pic>
        <p:nvPicPr>
          <p:cNvPr id="3074" name="Picture 2" descr="C:\Users\Anna-Karin\Desktop\Madagaskarbilder\Foto Rasmus Bach Ottosen.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77528" y="1600200"/>
            <a:ext cx="6788944" cy="4525963"/>
          </a:xfrm>
          <a:prstGeom prst="rect">
            <a:avLst/>
          </a:prstGeom>
          <a:noFill/>
          <a:extLst>
            <a:ext uri="{909E8E84-426E-40DD-AFC4-6F175D3DCCD1}">
              <a14:hiddenFill xmlns:a14="http://schemas.microsoft.com/office/drawing/2010/main">
                <a:solidFill>
                  <a:srgbClr val="FFFFFF"/>
                </a:solidFill>
              </a14:hiddenFill>
            </a:ext>
          </a:extLst>
        </p:spPr>
      </p:pic>
      <p:sp>
        <p:nvSpPr>
          <p:cNvPr id="4" name="Ellipse 3"/>
          <p:cNvSpPr/>
          <p:nvPr/>
        </p:nvSpPr>
        <p:spPr>
          <a:xfrm>
            <a:off x="6111057" y="4005064"/>
            <a:ext cx="2568046" cy="2571029"/>
          </a:xfrm>
          <a:prstGeom prst="ellipse">
            <a:avLst/>
          </a:prstGeom>
          <a:solidFill>
            <a:srgbClr val="ED6C3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Ellipse 4"/>
          <p:cNvSpPr/>
          <p:nvPr/>
        </p:nvSpPr>
        <p:spPr>
          <a:xfrm>
            <a:off x="6263457" y="4157464"/>
            <a:ext cx="2568046" cy="2571029"/>
          </a:xfrm>
          <a:prstGeom prst="ellipse">
            <a:avLst/>
          </a:prstGeom>
          <a:solidFill>
            <a:srgbClr val="ED6C3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236216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1026" name="Picture 2" descr="C:\Users\Anna-Karin\Desktop\Madagaskarbilder\Barna ved skolen i Ankasy har fått skoleuniform.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nna-Karin\Desktop\Madagaskarbilder\Barna ved skolen i Ankasy har fått skoleunifor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81000"/>
            <a:ext cx="8128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984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ssholder for bilde 2"/>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3892" b="13892"/>
          <a:stretch>
            <a:fillRect/>
          </a:stretch>
        </p:blipFill>
        <p:spPr/>
      </p:pic>
      <p:pic>
        <p:nvPicPr>
          <p:cNvPr id="4" name="Bilde 3"/>
          <p:cNvPicPr>
            <a:picLocks noChangeAspect="1"/>
          </p:cNvPicPr>
          <p:nvPr/>
        </p:nvPicPr>
        <p:blipFill>
          <a:blip r:embed="rId4"/>
          <a:stretch>
            <a:fillRect/>
          </a:stretch>
        </p:blipFill>
        <p:spPr>
          <a:xfrm>
            <a:off x="4352526" y="6256368"/>
            <a:ext cx="438950" cy="585267"/>
          </a:xfrm>
          <a:prstGeom prst="rect">
            <a:avLst/>
          </a:prstGeom>
        </p:spPr>
      </p:pic>
      <p:grpSp>
        <p:nvGrpSpPr>
          <p:cNvPr id="2" name="Gruppe 1"/>
          <p:cNvGrpSpPr/>
          <p:nvPr/>
        </p:nvGrpSpPr>
        <p:grpSpPr>
          <a:xfrm>
            <a:off x="6084169" y="4005064"/>
            <a:ext cx="2621820" cy="2664296"/>
            <a:chOff x="9605428" y="4476749"/>
            <a:chExt cx="1933575" cy="1962621"/>
          </a:xfrm>
        </p:grpSpPr>
        <p:sp>
          <p:nvSpPr>
            <p:cNvPr id="6" name="Ellipse 5"/>
            <p:cNvSpPr/>
            <p:nvPr/>
          </p:nvSpPr>
          <p:spPr>
            <a:xfrm>
              <a:off x="9625258" y="4476749"/>
              <a:ext cx="1893917" cy="1893917"/>
            </a:xfrm>
            <a:prstGeom prst="ellipse">
              <a:avLst/>
            </a:prstGeom>
            <a:solidFill>
              <a:srgbClr val="ED6C3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ktangel 4"/>
            <p:cNvSpPr/>
            <p:nvPr/>
          </p:nvSpPr>
          <p:spPr>
            <a:xfrm>
              <a:off x="9605428" y="4962042"/>
              <a:ext cx="1933575" cy="1477328"/>
            </a:xfrm>
            <a:prstGeom prst="rect">
              <a:avLst/>
            </a:prstGeom>
          </p:spPr>
          <p:txBody>
            <a:bodyPr wrap="square">
              <a:spAutoFit/>
            </a:bodyPr>
            <a:lstStyle/>
            <a:p>
              <a:pPr algn="ctr"/>
              <a:r>
                <a:rPr lang="nn-NO" dirty="0"/>
                <a:t> </a:t>
              </a:r>
              <a:r>
                <a:rPr lang="nn-NO" dirty="0">
                  <a:solidFill>
                    <a:schemeClr val="bg1"/>
                  </a:solidFill>
                </a:rPr>
                <a:t>Du </a:t>
              </a:r>
              <a:r>
                <a:rPr lang="nn-NO" dirty="0" smtClean="0">
                  <a:solidFill>
                    <a:schemeClr val="bg1"/>
                  </a:solidFill>
                </a:rPr>
                <a:t>kan gi barn</a:t>
              </a:r>
              <a:endParaRPr lang="nn-NO" dirty="0">
                <a:solidFill>
                  <a:schemeClr val="bg1"/>
                </a:solidFill>
              </a:endParaRPr>
            </a:p>
            <a:p>
              <a:pPr algn="ctr"/>
              <a:r>
                <a:rPr lang="nn-NO" dirty="0" smtClean="0">
                  <a:solidFill>
                    <a:schemeClr val="bg1"/>
                  </a:solidFill>
                </a:rPr>
                <a:t> </a:t>
              </a:r>
              <a:r>
                <a:rPr lang="nb-NO" dirty="0" smtClean="0">
                  <a:solidFill>
                    <a:schemeClr val="bg1"/>
                  </a:solidFill>
                </a:rPr>
                <a:t>mulighet</a:t>
              </a:r>
              <a:r>
                <a:rPr lang="nn-NO" dirty="0" smtClean="0">
                  <a:solidFill>
                    <a:schemeClr val="bg1"/>
                  </a:solidFill>
                </a:rPr>
                <a:t> til </a:t>
              </a:r>
              <a:r>
                <a:rPr lang="nn-NO" dirty="0">
                  <a:solidFill>
                    <a:schemeClr val="bg1"/>
                  </a:solidFill>
                </a:rPr>
                <a:t>å </a:t>
              </a:r>
            </a:p>
            <a:p>
              <a:pPr algn="ctr"/>
              <a:r>
                <a:rPr lang="nn-NO" dirty="0">
                  <a:solidFill>
                    <a:schemeClr val="bg1"/>
                  </a:solidFill>
                </a:rPr>
                <a:t>gå </a:t>
              </a:r>
              <a:r>
                <a:rPr lang="nn-NO" dirty="0" smtClean="0">
                  <a:solidFill>
                    <a:schemeClr val="bg1"/>
                  </a:solidFill>
                </a:rPr>
                <a:t>på </a:t>
              </a:r>
              <a:r>
                <a:rPr lang="nn-NO" dirty="0">
                  <a:solidFill>
                    <a:schemeClr val="bg1"/>
                  </a:solidFill>
                </a:rPr>
                <a:t>skole</a:t>
              </a:r>
            </a:p>
          </p:txBody>
        </p:sp>
      </p:grpSp>
    </p:spTree>
    <p:extLst>
      <p:ext uri="{BB962C8B-B14F-4D97-AF65-F5344CB8AC3E}">
        <p14:creationId xmlns:p14="http://schemas.microsoft.com/office/powerpoint/2010/main" val="2408494607"/>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Kvinner får ledertrening </a:t>
            </a:r>
            <a:endParaRPr lang="nb-NO" dirty="0"/>
          </a:p>
        </p:txBody>
      </p:sp>
      <p:sp>
        <p:nvSpPr>
          <p:cNvPr id="3" name="Plassholder for innhold 2"/>
          <p:cNvSpPr>
            <a:spLocks noGrp="1"/>
          </p:cNvSpPr>
          <p:nvPr>
            <p:ph idx="1"/>
          </p:nvPr>
        </p:nvSpPr>
        <p:spPr/>
        <p:txBody>
          <a:bodyPr/>
          <a:lstStyle/>
          <a:p>
            <a:r>
              <a:rPr lang="nb-NO" dirty="0" smtClean="0"/>
              <a:t> Målet </a:t>
            </a:r>
            <a:r>
              <a:rPr lang="nb-NO" dirty="0"/>
              <a:t>er å gi ledertrening til kvinner som </a:t>
            </a:r>
            <a:r>
              <a:rPr lang="nb-NO" dirty="0" smtClean="0"/>
              <a:t>har viktige </a:t>
            </a:r>
            <a:r>
              <a:rPr lang="nb-NO" dirty="0"/>
              <a:t>stillinger og posisjoner i den gassiske kirken. </a:t>
            </a:r>
            <a:endParaRPr lang="nb-NO" dirty="0" smtClean="0"/>
          </a:p>
          <a:p>
            <a:pPr marL="0" indent="0">
              <a:buNone/>
            </a:pPr>
            <a:endParaRPr lang="nb-NO" dirty="0" smtClean="0"/>
          </a:p>
          <a:p>
            <a:r>
              <a:rPr lang="nb-NO" dirty="0" smtClean="0"/>
              <a:t>Ledertrening </a:t>
            </a:r>
            <a:r>
              <a:rPr lang="nb-NO" dirty="0"/>
              <a:t>gir kvinner selvtillit og kompetanse, noe som bidrar til at de deltar mer aktivt både i de lokale menighetene og i lokalsamfunnet ellers.</a:t>
            </a:r>
          </a:p>
          <a:p>
            <a:pPr marL="0" indent="0">
              <a:buNone/>
            </a:pPr>
            <a:endParaRPr lang="nb-NO" dirty="0"/>
          </a:p>
        </p:txBody>
      </p:sp>
    </p:spTree>
    <p:extLst>
      <p:ext uri="{BB962C8B-B14F-4D97-AF65-F5344CB8AC3E}">
        <p14:creationId xmlns:p14="http://schemas.microsoft.com/office/powerpoint/2010/main" val="20755434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endParaRPr lang="nb-NO"/>
          </a:p>
        </p:txBody>
      </p:sp>
      <p:sp>
        <p:nvSpPr>
          <p:cNvPr id="7" name="Plassholder for innhold 6"/>
          <p:cNvSpPr>
            <a:spLocks noGrp="1"/>
          </p:cNvSpPr>
          <p:nvPr>
            <p:ph idx="1"/>
          </p:nvPr>
        </p:nvSpPr>
        <p:spPr/>
        <p:txBody>
          <a:bodyPr/>
          <a:lstStyle/>
          <a:p>
            <a:endParaRPr lang="nb-NO"/>
          </a:p>
        </p:txBody>
      </p:sp>
      <p:sp>
        <p:nvSpPr>
          <p:cNvPr id="3" name="AutoShape 2" descr="https://epost.telenor.no/?_task=mail&amp;_action=get&amp;_mbox=INBOX&amp;_uid=55250&amp;_part=2&amp;_mimewarning=1&amp;_embed=1&amp;_extwin=1"/>
          <p:cNvSpPr>
            <a:spLocks noChangeAspect="1" noChangeArrowheads="1"/>
          </p:cNvSpPr>
          <p:nvPr/>
        </p:nvSpPr>
        <p:spPr bwMode="auto">
          <a:xfrm>
            <a:off x="155575" y="-1981200"/>
            <a:ext cx="7343775" cy="4133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4" name="AutoShape 4" descr="https://epost.telenor.no/?_task=mail&amp;_action=get&amp;_mbox=INBOX&amp;_uid=55250&amp;_part=2&amp;_mimewarning=1&amp;_embed=1&amp;_extwin=1"/>
          <p:cNvSpPr>
            <a:spLocks noChangeAspect="1" noChangeArrowheads="1"/>
          </p:cNvSpPr>
          <p:nvPr/>
        </p:nvSpPr>
        <p:spPr bwMode="auto">
          <a:xfrm>
            <a:off x="307975" y="-1828800"/>
            <a:ext cx="7343775" cy="4133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5" name="AutoShape 6" descr="https://epost.telenor.no/?_task=mail&amp;_action=get&amp;_mbox=INBOX&amp;_uid=55250&amp;_part=2&amp;_mimewarning=1&amp;_embed=1&amp;_extwin=1"/>
          <p:cNvSpPr>
            <a:spLocks noChangeAspect="1" noChangeArrowheads="1"/>
          </p:cNvSpPr>
          <p:nvPr/>
        </p:nvSpPr>
        <p:spPr bwMode="auto">
          <a:xfrm>
            <a:off x="460375" y="-1676400"/>
            <a:ext cx="7343775" cy="4133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2050" name="Picture 2" descr="C:\Users\Anna-Karin\Desktop\Madagaskarbilder\siste bil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528" y="-409130"/>
            <a:ext cx="9721080" cy="7267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605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Kvinner i kirken får ledertrening</a:t>
            </a:r>
          </a:p>
        </p:txBody>
      </p:sp>
      <p:pic>
        <p:nvPicPr>
          <p:cNvPr id="2050" name="Picture 2" descr="C:\Users\Anna-Karin\Documents\2018\MIR Nordberg\Hjemmeside\bILDER\Madagaskarbilder\623 456 Stine H Pedersen_Ivohibe_Kvindegrupp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77528" y="1600200"/>
            <a:ext cx="678894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949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522</Words>
  <Application>Microsoft Office PowerPoint</Application>
  <PresentationFormat>Skjermfremvisning (4:3)</PresentationFormat>
  <Paragraphs>76</Paragraphs>
  <Slides>13</Slides>
  <Notes>9</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13</vt:i4>
      </vt:variant>
    </vt:vector>
  </HeadingPairs>
  <TitlesOfParts>
    <vt:vector size="17" baseType="lpstr">
      <vt:lpstr>Arial</vt:lpstr>
      <vt:lpstr>Calibri</vt:lpstr>
      <vt:lpstr>Verdana</vt:lpstr>
      <vt:lpstr>Office-tema</vt:lpstr>
      <vt:lpstr>Madagaskarkveld tirsdag 10. april. </vt:lpstr>
      <vt:lpstr>PowerPoint-presentasjon</vt:lpstr>
      <vt:lpstr>Nytt misjonsprosjekt  i Nordberg </vt:lpstr>
      <vt:lpstr>Barn får skolegang</vt:lpstr>
      <vt:lpstr>PowerPoint-presentasjon</vt:lpstr>
      <vt:lpstr>PowerPoint-presentasjon</vt:lpstr>
      <vt:lpstr>Kvinner får ledertrening </vt:lpstr>
      <vt:lpstr>PowerPoint-presentasjon</vt:lpstr>
      <vt:lpstr>Kvinner i kirken får ledertrening</vt:lpstr>
      <vt:lpstr>PowerPoint-presentasjon</vt:lpstr>
      <vt:lpstr>Fakta om MADAGASKAR </vt:lpstr>
      <vt:lpstr>Hva gjør NMS her? </vt:lpstr>
      <vt:lpstr>PowerPoint-presentasjon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Anna-Karin</dc:creator>
  <cp:lastModifiedBy>Ingrid Marie Auke</cp:lastModifiedBy>
  <cp:revision>83</cp:revision>
  <dcterms:created xsi:type="dcterms:W3CDTF">2018-02-22T09:53:08Z</dcterms:created>
  <dcterms:modified xsi:type="dcterms:W3CDTF">2018-03-05T13:27:29Z</dcterms:modified>
</cp:coreProperties>
</file>