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9" autoAdjust="0"/>
    <p:restoredTop sz="62045" autoAdjust="0"/>
  </p:normalViewPr>
  <p:slideViewPr>
    <p:cSldViewPr>
      <p:cViewPr varScale="1">
        <p:scale>
          <a:sx n="43" d="100"/>
          <a:sy n="43" d="100"/>
        </p:scale>
        <p:origin x="156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9F7093-D484-4673-9983-A734D8F3E213}" type="datetimeFigureOut">
              <a:rPr lang="nb-NO" smtClean="0"/>
              <a:t>29.01.2017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C469D-8AD4-4132-B08F-BE117856E0FF}" type="slidenum">
              <a:rPr lang="nb-NO" smtClean="0"/>
              <a:t>‹#›</a:t>
            </a:fld>
            <a:endParaRPr lang="nb-NO"/>
          </a:p>
        </p:txBody>
      </p:sp>
    </p:spTree>
    <p:extLst>
      <p:ext uri="{BB962C8B-B14F-4D97-AF65-F5344CB8AC3E}">
        <p14:creationId xmlns:p14="http://schemas.microsoft.com/office/powerpoint/2010/main" val="135492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som har opplevd vekkelse, vet at det er vidunderlige tider når Herren kommer nær på en spesiell måte. Gjennom historien har vekkelser brutt ut på mange måter. De kommer som en ild, setter fyr på kalde og lunkne, og det blir en varig forandring. Vekkelse er ild, den kan være vanskelig å styre. Men Herren våker selv over ordet sitt og lar sitt rike komme når og hvordan han vil. Et budskap til vekkelse finner vi i det siste av de sju sendebrevene i Johannes åpenbaring. Det handler om menigheten i byen </a:t>
            </a:r>
            <a:r>
              <a:rPr lang="nb-NO" dirty="0" err="1"/>
              <a:t>Laodikea</a:t>
            </a:r>
            <a:r>
              <a:rPr lang="nb-NO" dirty="0"/>
              <a:t>, og teksten finner du i kapittel tre, fra vers 14.</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2</a:t>
            </a:fld>
            <a:endParaRPr lang="nb-NO"/>
          </a:p>
        </p:txBody>
      </p:sp>
    </p:spTree>
    <p:extLst>
      <p:ext uri="{BB962C8B-B14F-4D97-AF65-F5344CB8AC3E}">
        <p14:creationId xmlns:p14="http://schemas.microsoft.com/office/powerpoint/2010/main" val="243168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troende i </a:t>
            </a:r>
            <a:r>
              <a:rPr lang="nb-NO" dirty="0" err="1"/>
              <a:t>Laodikea</a:t>
            </a:r>
            <a:r>
              <a:rPr lang="nb-NO" dirty="0"/>
              <a:t> hadde en gang vært brennende i sin tro på Gud. De var frelst, men blitt verdslige. På grunn av alt denne verden har å by på, var de blitt kjølt ned i sitt forhold til Jesus. De var blitt kjødelige, verdslige og lunkne.</a:t>
            </a:r>
          </a:p>
          <a:p>
            <a:r>
              <a:rPr lang="nb-NO" dirty="0"/>
              <a:t>Andre i menigheten var aldri blitt virkelig omvendt og gjenfødt, bare opplevd noe av menighetens varme «utenfra». Dette kunne til og med gjelde menighetsledere. </a:t>
            </a:r>
          </a:p>
          <a:p>
            <a:r>
              <a:rPr lang="nb-NO" dirty="0"/>
              <a:t>	Jesus advarte at den lunkne på den siste dagen ville si: «Herre, Herre! har vi ikke profetert i ditt navn, drevet ut onde ånder i ditt navn og gjort mange kraftige gjerninger i ditt navn?» (Matt 7,22) Men Jesus svarte at han aldri hadde kjent dem. For de var lunkne, de gikk på den brede veien, de bygde huset sitt på sand, til tross for at de hadde sagt: «Herre, Herre!»</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11</a:t>
            </a:fld>
            <a:endParaRPr lang="nb-NO"/>
          </a:p>
        </p:txBody>
      </p:sp>
    </p:spTree>
    <p:extLst>
      <p:ext uri="{BB962C8B-B14F-4D97-AF65-F5344CB8AC3E}">
        <p14:creationId xmlns:p14="http://schemas.microsoft.com/office/powerpoint/2010/main" val="299085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ville Jesus heller at de var enten varme eller kalde? Hvorfor var de så avskyelige som lunkne?</a:t>
            </a:r>
          </a:p>
          <a:p>
            <a:r>
              <a:rPr lang="nb-NO" dirty="0"/>
              <a:t>Det er verdt å merke seg tre grunner. Det første har med forholdet til Jesus å gjøre. Den som har størst vansker med å omvende seg, er det kirkemedlemmet som tror at han eller hun er frelst, men aldri er blitt født på ny. Ingen kan være så harde å nå som de religiøse. Hvis en er kald eller vet at en er fortapt, kan det være lettere å vende seg til et nytt liv.</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12</a:t>
            </a:fld>
            <a:endParaRPr lang="nb-NO"/>
          </a:p>
        </p:txBody>
      </p:sp>
    </p:spTree>
    <p:extLst>
      <p:ext uri="{BB962C8B-B14F-4D97-AF65-F5344CB8AC3E}">
        <p14:creationId xmlns:p14="http://schemas.microsoft.com/office/powerpoint/2010/main" val="46152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andre gjelder den dårlige innflytelsen en lunken har overfor både troende og ikketroende. Han eller hun er dårlig reklame for kristendom. Hvem kan bli varmet av en lunken? Mange vil si: «Skal det der være kristen tro, da sier jeg nei takk.»</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13</a:t>
            </a:fld>
            <a:endParaRPr lang="nb-NO"/>
          </a:p>
        </p:txBody>
      </p:sp>
    </p:spTree>
    <p:extLst>
      <p:ext uri="{BB962C8B-B14F-4D97-AF65-F5344CB8AC3E}">
        <p14:creationId xmlns:p14="http://schemas.microsoft.com/office/powerpoint/2010/main" val="193602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tredje har med tilbedelsen av Jesus å gjøre. Å være lunken er bespottelse og blasfemi. Den lunkne kan si: Selvsagt tror jeg på Jesus, men sant å si er det ikke så spennende lenger. Den lunkne er den personlige likegyldigheten, den virker så kvalm på Jesus at han får lyst til å spytte den ut av munnen.</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14</a:t>
            </a:fld>
            <a:endParaRPr lang="nb-NO"/>
          </a:p>
        </p:txBody>
      </p:sp>
    </p:spTree>
    <p:extLst>
      <p:ext uri="{BB962C8B-B14F-4D97-AF65-F5344CB8AC3E}">
        <p14:creationId xmlns:p14="http://schemas.microsoft.com/office/powerpoint/2010/main" val="2970167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et sterkt vekkelsesbudskap i brevet til </a:t>
            </a:r>
            <a:r>
              <a:rPr lang="nb-NO" dirty="0" err="1"/>
              <a:t>Laodikea</a:t>
            </a:r>
            <a:r>
              <a:rPr lang="nb-NO" dirty="0"/>
              <a:t>. Vi kan spørre oss selv: Er vi blitt lunkne i forhold til Bibelen? Har du stadig en hunger etter ordet fra Herren? Leser du overhodet?</a:t>
            </a:r>
          </a:p>
          <a:p>
            <a:r>
              <a:rPr lang="nb-NO" dirty="0"/>
              <a:t>	Er du blitt lunken i forhold til bønn? Ligger det et dypt ønske i deg om å få komme nær Gud i bønn? Eller er bønn bare blitt en tom rutine? Eller ber du overhodet?</a:t>
            </a:r>
          </a:p>
          <a:p>
            <a:r>
              <a:rPr lang="nb-NO" dirty="0"/>
              <a:t>	Er du blitt lunken når det gjelder å vitne om Jesus? Ser du etter anledninger til å si noe godt om ham?</a:t>
            </a:r>
          </a:p>
          <a:p>
            <a:r>
              <a:rPr lang="nb-NO" dirty="0"/>
              <a:t>	Hva med å tjene Jesus? Er det blitt viktig for deg at du er en tjener for ham, ikke bare en som skal tjene penger til deg selv og dine egne?</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15</a:t>
            </a:fld>
            <a:endParaRPr lang="nb-NO"/>
          </a:p>
        </p:txBody>
      </p:sp>
    </p:spTree>
    <p:extLst>
      <p:ext uri="{BB962C8B-B14F-4D97-AF65-F5344CB8AC3E}">
        <p14:creationId xmlns:p14="http://schemas.microsoft.com/office/powerpoint/2010/main" val="163327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slags løsning gir Jesus til oss som kjenner oss igjen i </a:t>
            </a:r>
            <a:r>
              <a:rPr lang="nb-NO" dirty="0" err="1"/>
              <a:t>Laodikea</a:t>
            </a:r>
            <a:r>
              <a:rPr lang="nb-NO" dirty="0"/>
              <a:t>-lunkenheten?</a:t>
            </a:r>
          </a:p>
          <a:p>
            <a:r>
              <a:rPr lang="nb-NO" dirty="0"/>
              <a:t>Vers 18: «Så råder jeg deg at du kjøper av meg: Gull, lutret i ild, for at du kan bli rik, og hvite klær, for at du kan være kledd i dem og din nakenhets skam ikke skal bli stilt til skue, og øyensalve til å salve dine øyne med, for at du kan se. Alle dem jeg elsker, dem refser og tukter jeg. Derfor, ta det alvorlig og omvend deg!»</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16</a:t>
            </a:fld>
            <a:endParaRPr lang="nb-NO"/>
          </a:p>
        </p:txBody>
      </p:sp>
    </p:spTree>
    <p:extLst>
      <p:ext uri="{BB962C8B-B14F-4D97-AF65-F5344CB8AC3E}">
        <p14:creationId xmlns:p14="http://schemas.microsoft.com/office/powerpoint/2010/main" val="223888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ligger litt ironi her. Menigheten i </a:t>
            </a:r>
            <a:r>
              <a:rPr lang="nb-NO" dirty="0" err="1"/>
              <a:t>Laodikea</a:t>
            </a:r>
            <a:r>
              <a:rPr lang="nb-NO" dirty="0"/>
              <a:t> er opptatt av handel, både av gull, klær og øyesalve. Men de får rådet: Kjøp ikke av denne verdens goder. Kjøp av meg! Gullet står her for en </a:t>
            </a:r>
            <a:r>
              <a:rPr lang="nb-NO" dirty="0" err="1"/>
              <a:t>prøvet</a:t>
            </a:r>
            <a:r>
              <a:rPr lang="nb-NO" dirty="0"/>
              <a:t> tro. De hvite klærne står for Kristi tilregnede rettferdighet, og øyensalven er at Den Hellige Ånd åpner øynene for rikdommene i evangeliet. Dere trenger hjelp fra Ånden til å få åpnet øynene, så du får se at du i deg selv er naken, blind og fortapt. Før du får sett din synd, vil du aldri omvende deg. Kom til meg og kjøp det du desperat trenger! Jesus sier: Jeg elsker deg. Derfor refser jeg deg og oppdrar deg. Vend om!</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17</a:t>
            </a:fld>
            <a:endParaRPr lang="nb-NO"/>
          </a:p>
        </p:txBody>
      </p:sp>
    </p:spTree>
    <p:extLst>
      <p:ext uri="{BB962C8B-B14F-4D97-AF65-F5344CB8AC3E}">
        <p14:creationId xmlns:p14="http://schemas.microsoft.com/office/powerpoint/2010/main" val="174139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Fra vekkerropet til de lunkne går så Jesus over til en varm invitasjon til dem, vers 20: «Se, jeg står for døren og banker. Om noen hører min røst og åpner døren, da vil jeg gå inn til ham og holde nattverd med ham, og han med meg.»</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18</a:t>
            </a:fld>
            <a:endParaRPr lang="nb-NO"/>
          </a:p>
        </p:txBody>
      </p:sp>
    </p:spTree>
    <p:extLst>
      <p:ext uri="{BB962C8B-B14F-4D97-AF65-F5344CB8AC3E}">
        <p14:creationId xmlns:p14="http://schemas.microsoft.com/office/powerpoint/2010/main" val="254206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Døren som omtales her, er hjertedøren. Den er enten åpen eller lukket når Jesus nærmer seg. Er den stengt, står Jesus og banker på. Han har vært der hele tiden. Tålmodig banker han på hjertedøren din. Han kunne ha slått inn døren med makt. Men han ønsker å bli invitert. Han vil bli tatt imot frivillig. For «alle dem som tok imot ham, dem ga han rett til å bli Guds barn, de som tror på hans navn». (</a:t>
            </a:r>
            <a:r>
              <a:rPr lang="nb-NO" dirty="0" err="1"/>
              <a:t>Joh</a:t>
            </a:r>
            <a:r>
              <a:rPr lang="nb-NO" dirty="0"/>
              <a:t> 1,12)</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19</a:t>
            </a:fld>
            <a:endParaRPr lang="nb-NO"/>
          </a:p>
        </p:txBody>
      </p:sp>
    </p:spTree>
    <p:extLst>
      <p:ext uri="{BB962C8B-B14F-4D97-AF65-F5344CB8AC3E}">
        <p14:creationId xmlns:p14="http://schemas.microsoft.com/office/powerpoint/2010/main" val="367163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 bli frelst er ikke bare å vite om Jesus rent intellektuelt. Vi blir kalt til å åpne hjertet og invitere ham til å komme inn. Da kommer han. Det sier mye at Jesus bruker nattverden som synliggjøring av det inderlige fellesskapet mellom seg selv og vennene sine. </a:t>
            </a:r>
          </a:p>
          <a:p>
            <a:r>
              <a:rPr lang="nb-NO" dirty="0"/>
              <a:t>	Tenk for et privilegium! Han som har skapt himmel og jord, vil tre inn i våre hjerter, ha måltidsfellesskap med oss og være Frelser og Herre!</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20</a:t>
            </a:fld>
            <a:endParaRPr lang="nb-NO"/>
          </a:p>
        </p:txBody>
      </p:sp>
    </p:spTree>
    <p:extLst>
      <p:ext uri="{BB962C8B-B14F-4D97-AF65-F5344CB8AC3E}">
        <p14:creationId xmlns:p14="http://schemas.microsoft.com/office/powerpoint/2010/main" val="105597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Byen </a:t>
            </a:r>
            <a:r>
              <a:rPr lang="nb-NO" dirty="0" err="1"/>
              <a:t>Laodikea</a:t>
            </a:r>
            <a:r>
              <a:rPr lang="nb-NO" dirty="0"/>
              <a:t> var kjent for sin materielle rikdom. Her var håndverksbedrifter, handel og helsestell. Byen lå ved et viktig knutepunkt mellom </a:t>
            </a:r>
            <a:r>
              <a:rPr lang="nb-NO" dirty="0" err="1"/>
              <a:t>Efesus</a:t>
            </a:r>
            <a:r>
              <a:rPr lang="nb-NO" dirty="0"/>
              <a:t> i vest og Frygia i øst. Dessuten kom veien fra </a:t>
            </a:r>
            <a:r>
              <a:rPr lang="nb-NO" dirty="0" err="1"/>
              <a:t>Pergamum</a:t>
            </a:r>
            <a:r>
              <a:rPr lang="nb-NO" dirty="0"/>
              <a:t> og Sardes innom </a:t>
            </a:r>
            <a:r>
              <a:rPr lang="nb-NO" dirty="0" err="1"/>
              <a:t>Laodikea</a:t>
            </a:r>
            <a:r>
              <a:rPr lang="nb-NO" dirty="0"/>
              <a:t>. Tre byer lå forholdsvis nær hverandre: </a:t>
            </a:r>
            <a:r>
              <a:rPr lang="nb-NO" dirty="0" err="1"/>
              <a:t>Hierapolis</a:t>
            </a:r>
            <a:r>
              <a:rPr lang="nb-NO" dirty="0"/>
              <a:t>, Kolossæ og </a:t>
            </a:r>
            <a:r>
              <a:rPr lang="nb-NO" dirty="0" err="1"/>
              <a:t>Laodikea</a:t>
            </a:r>
            <a:r>
              <a:rPr lang="nb-NO" dirty="0"/>
              <a:t>. </a:t>
            </a:r>
          </a:p>
          <a:p>
            <a:r>
              <a:rPr lang="nb-NO" dirty="0"/>
              <a:t>	</a:t>
            </a:r>
            <a:r>
              <a:rPr lang="nb-NO" dirty="0" err="1"/>
              <a:t>Laodikea</a:t>
            </a:r>
            <a:r>
              <a:rPr lang="nb-NO" dirty="0"/>
              <a:t> var mye av et finanssenter for denne delen av verden. Store verdier i form av gull, sølv og mynter var deponert i byen.</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3</a:t>
            </a:fld>
            <a:endParaRPr lang="nb-NO"/>
          </a:p>
        </p:txBody>
      </p:sp>
    </p:spTree>
    <p:extLst>
      <p:ext uri="{BB962C8B-B14F-4D97-AF65-F5344CB8AC3E}">
        <p14:creationId xmlns:p14="http://schemas.microsoft.com/office/powerpoint/2010/main" val="414396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konkluderer brevet til menigheten i </a:t>
            </a:r>
            <a:r>
              <a:rPr lang="nb-NO" dirty="0" err="1"/>
              <a:t>Laodikea</a:t>
            </a:r>
            <a:r>
              <a:rPr lang="nb-NO" dirty="0"/>
              <a:t> med disse ordene: «Den som seirer, ham vil jeg gi å sitte med meg på min trone, likesom jeg òg har seiret og har satt meg med min Far på hans trone.» Når Jesus kommer tilbake til jorden, vil han opprette sitt rike i herlighet. Da vil han omgi seg med dem som har vært trofaste mot ham. </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21</a:t>
            </a:fld>
            <a:endParaRPr lang="nb-NO"/>
          </a:p>
        </p:txBody>
      </p:sp>
    </p:spTree>
    <p:extLst>
      <p:ext uri="{BB962C8B-B14F-4D97-AF65-F5344CB8AC3E}">
        <p14:creationId xmlns:p14="http://schemas.microsoft.com/office/powerpoint/2010/main" val="211640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 slike utsikter, kan vi da fortsette å være lunkne? Jesus led og døde på Golgata, han sto opp igjen fra de døde og sitter nå på sin trone ved Faderens høyre hånd. På grunn av Jesu nåde kan syndere som du og jeg få en plass i den himmelske tronsalen. Vers 22: «Den som har øre, han høre hva Ånden sier til menighetene!» </a:t>
            </a:r>
          </a:p>
          <a:p>
            <a:r>
              <a:rPr lang="nb-NO" dirty="0"/>
              <a:t>	Ja, la oss høre og merke oss ordet om lunkenhet, men også om at han banker på hjertedøren for å ha et inderlig fellesskap med oss, nå og i all evighet.</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22</a:t>
            </a:fld>
            <a:endParaRPr lang="nb-NO"/>
          </a:p>
        </p:txBody>
      </p:sp>
    </p:spTree>
    <p:extLst>
      <p:ext uri="{BB962C8B-B14F-4D97-AF65-F5344CB8AC3E}">
        <p14:creationId xmlns:p14="http://schemas.microsoft.com/office/powerpoint/2010/main" val="8793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Laodikea</a:t>
            </a:r>
            <a:r>
              <a:rPr lang="nb-NO" dirty="0"/>
              <a:t> var kjent for sin ullindustri, særlig sort, blank ull ble vevd til vakre drakter. Derfor var folket i byen meget bevisste på design og mote. </a:t>
            </a:r>
          </a:p>
          <a:p>
            <a:r>
              <a:rPr lang="nb-NO" dirty="0"/>
              <a:t>	Byen skrøt av sin medisinske kompetanse. En berømt øyesalve som helbredet øyesykdom, var utviklet av legene i </a:t>
            </a:r>
            <a:r>
              <a:rPr lang="nb-NO" dirty="0" err="1"/>
              <a:t>Laodikea</a:t>
            </a:r>
            <a:r>
              <a:rPr lang="nb-NO" dirty="0"/>
              <a:t>.</a:t>
            </a:r>
          </a:p>
          <a:p>
            <a:r>
              <a:rPr lang="nb-NO" dirty="0"/>
              <a:t>	Det eneste problemet for </a:t>
            </a:r>
            <a:r>
              <a:rPr lang="nb-NO" dirty="0" err="1"/>
              <a:t>Laodikea</a:t>
            </a:r>
            <a:r>
              <a:rPr lang="nb-NO" dirty="0"/>
              <a:t> var vannforsyningen. Etter hvert som byen vokste, måtte de få tilført vann utenfra, nærmere bestemt fra nabobyene </a:t>
            </a:r>
            <a:r>
              <a:rPr lang="nb-NO" dirty="0" err="1"/>
              <a:t>Kolessæ</a:t>
            </a:r>
            <a:r>
              <a:rPr lang="nb-NO" dirty="0"/>
              <a:t> og </a:t>
            </a:r>
            <a:r>
              <a:rPr lang="nb-NO" dirty="0" err="1"/>
              <a:t>Hierapolis</a:t>
            </a:r>
            <a:r>
              <a:rPr lang="nb-NO" dirty="0"/>
              <a:t>.</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4</a:t>
            </a:fld>
            <a:endParaRPr lang="nb-NO"/>
          </a:p>
        </p:txBody>
      </p:sp>
    </p:spTree>
    <p:extLst>
      <p:ext uri="{BB962C8B-B14F-4D97-AF65-F5344CB8AC3E}">
        <p14:creationId xmlns:p14="http://schemas.microsoft.com/office/powerpoint/2010/main" val="289278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Hvem taler i dette brevet? Hør fra vers 14 i Åpenbaringsbokens tredje kapittel: «Og skriv til engelen for menigheten i </a:t>
            </a:r>
            <a:r>
              <a:rPr lang="nb-NO" dirty="0" err="1"/>
              <a:t>Laodikea</a:t>
            </a:r>
            <a:r>
              <a:rPr lang="nb-NO" dirty="0"/>
              <a:t>: Dette sier han som er Amen, det trofaste og sannferdige vitne, opphavet til Guds skaperverk.»</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5</a:t>
            </a:fld>
            <a:endParaRPr lang="nb-NO"/>
          </a:p>
        </p:txBody>
      </p:sp>
    </p:spTree>
    <p:extLst>
      <p:ext uri="{BB962C8B-B14F-4D97-AF65-F5344CB8AC3E}">
        <p14:creationId xmlns:p14="http://schemas.microsoft.com/office/powerpoint/2010/main" val="41684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Uttrykket «Han som er Amen» er hentet fra Det gamle testamente, der Gud kalles Amens Gud. «Den som velsigner seg på jorden, skal velsigne seg i Amens Gud,» står det hos Jesaja (Jes 65,16) Det blir som oftest oversatt «Den trofaste Gud». </a:t>
            </a:r>
          </a:p>
          <a:p>
            <a:r>
              <a:rPr lang="nb-NO" dirty="0"/>
              <a:t>	Gud er trofast – han står bak løftene sine. Vi kan stole på ham. Gud er identisk med det han sier. På den måten er han annerledes i forhold til alle andre guder og mennesker. Vi har en sannferdig og trofast Gud. </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6</a:t>
            </a:fld>
            <a:endParaRPr lang="nb-NO"/>
          </a:p>
        </p:txBody>
      </p:sp>
    </p:spTree>
    <p:extLst>
      <p:ext uri="{BB962C8B-B14F-4D97-AF65-F5344CB8AC3E}">
        <p14:creationId xmlns:p14="http://schemas.microsoft.com/office/powerpoint/2010/main" val="167049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Jesus er selve opphavet til skaperverket, sies det her. Det betyr ikke at Jesus var den første som ble skapt. Nei, det betyr faktisk at Jesus var med da verden ble skapt. Dermed setter han seg i respekt når budskapet nå kommer til den verdsliggjorte menigheten i </a:t>
            </a:r>
            <a:r>
              <a:rPr lang="nb-NO" dirty="0" err="1"/>
              <a:t>Laodikea</a:t>
            </a:r>
            <a:r>
              <a:rPr lang="nb-NO" dirty="0"/>
              <a:t>, vers 15: «Jeg vet om dine gjerninger, at du verken er kald eller varm. Det hadde vært godt om du var kald eller varm. Men fordi du er lunken, og verken kald eller varm, vil jeg spy deg ut av min munn. Fordi du sier: Jeg er rik, jeg har overflod og har ingen nød – og du vet ikke at du er ussel og ynkelig og fattig og blind og naken.»</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7</a:t>
            </a:fld>
            <a:endParaRPr lang="nb-NO"/>
          </a:p>
        </p:txBody>
      </p:sp>
    </p:spTree>
    <p:extLst>
      <p:ext uri="{BB962C8B-B14F-4D97-AF65-F5344CB8AC3E}">
        <p14:creationId xmlns:p14="http://schemas.microsoft.com/office/powerpoint/2010/main" val="65915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Brevet bringer ingen ros til menigheten i </a:t>
            </a:r>
            <a:r>
              <a:rPr lang="nb-NO" dirty="0" err="1"/>
              <a:t>Laodikea</a:t>
            </a:r>
            <a:r>
              <a:rPr lang="nb-NO" dirty="0"/>
              <a:t>. Ingen bekreftelse, bare advarsel. For Herren sier han vet om dine gjerninger. I det ytre ser det ut til at menigheten har lykkes svært godt. De var flinke til å møte fram, rause til å gi, gode i aktiviteter. Men Jesus har et røntgenøye-syn og kjenner til at det er ikke rett i hjertene. De var verken kalde eller varme, men lunkne.</a:t>
            </a:r>
          </a:p>
          <a:p>
            <a:r>
              <a:rPr lang="nb-NO" dirty="0"/>
              <a:t>	At drikkevannet i </a:t>
            </a:r>
            <a:r>
              <a:rPr lang="nb-NO" dirty="0" err="1"/>
              <a:t>Laodikea</a:t>
            </a:r>
            <a:r>
              <a:rPr lang="nb-NO" dirty="0"/>
              <a:t> var lunkent, fordi det kom fra nabobyene </a:t>
            </a:r>
            <a:r>
              <a:rPr lang="nb-NO" dirty="0" err="1"/>
              <a:t>Hierapolis</a:t>
            </a:r>
            <a:r>
              <a:rPr lang="nb-NO" dirty="0"/>
              <a:t> og </a:t>
            </a:r>
            <a:r>
              <a:rPr lang="nb-NO" dirty="0" err="1"/>
              <a:t>Kollose</a:t>
            </a:r>
            <a:r>
              <a:rPr lang="nb-NO" dirty="0"/>
              <a:t>, gjorde nok at budskapet gikk rett inn i menigheten. Hva ligger i bildet om vanntemperaturen, kaldt eller varmt eller lunkent?</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8</a:t>
            </a:fld>
            <a:endParaRPr lang="nb-NO"/>
          </a:p>
        </p:txBody>
      </p:sp>
    </p:spTree>
    <p:extLst>
      <p:ext uri="{BB962C8B-B14F-4D97-AF65-F5344CB8AC3E}">
        <p14:creationId xmlns:p14="http://schemas.microsoft.com/office/powerpoint/2010/main" val="206351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som er kald, er åndelig likegyldig eller ufølsom. Man er frossen i sin vantro. Den kalde har null interesse av å tro på Gud. Jesus sa om den siste tid at «fordi lovløsheten tar overhånd, skal kjærligheten bli kald hos de fleste». (Matt 24,12) Det kalde hjerte gir ingen respons, men er herdet og frosset.</a:t>
            </a:r>
          </a:p>
          <a:p>
            <a:r>
              <a:rPr lang="nb-NO" dirty="0"/>
              <a:t>	Hva med den som er varm? Ja, da er en tent i brann for Gud. En er glødende for det som har med Herren å gjøre. Den varme bærer med seg et brennende vitnesbyrd om Jesus. Det står om to disipler som opplevde nettopp det. «De sa til hverandre: Brant ikke vårt hjerte i oss da han talte til oss på veien og åpnet Skriftene for oss!» (Luk 24,32) Disiplene hadde opplevd nærkontakt og fellesskap med Jesus og ordet, og det ble som en brann i hjertet.</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9</a:t>
            </a:fld>
            <a:endParaRPr lang="nb-NO"/>
          </a:p>
        </p:txBody>
      </p:sp>
    </p:spTree>
    <p:extLst>
      <p:ext uri="{BB962C8B-B14F-4D97-AF65-F5344CB8AC3E}">
        <p14:creationId xmlns:p14="http://schemas.microsoft.com/office/powerpoint/2010/main" val="86945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 hva vil det si å være lunken? Det innebærer å være halvhjertet. Halvt kald, halvt varm. Den lunkne sitter på gjerdet og vil ikke forplikte seg verken til den ene eller den andre siden. Den lunkne har en fot i verden, den andre i menigheten. Hvem er den lunkne? Er denne personen frelst eller fortapt? Hva slags åndelig tilstand er den lunkne i?</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10</a:t>
            </a:fld>
            <a:endParaRPr lang="nb-NO"/>
          </a:p>
        </p:txBody>
      </p:sp>
    </p:spTree>
    <p:extLst>
      <p:ext uri="{BB962C8B-B14F-4D97-AF65-F5344CB8AC3E}">
        <p14:creationId xmlns:p14="http://schemas.microsoft.com/office/powerpoint/2010/main" val="297677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CFE79592-1DAC-4101-AC97-7559390FAC39}" type="datetime1">
              <a:rPr lang="nb-NO" smtClean="0"/>
              <a:t>29.01.2017</a:t>
            </a:fld>
            <a:endParaRPr lang="nb-NO"/>
          </a:p>
        </p:txBody>
      </p:sp>
      <p:sp>
        <p:nvSpPr>
          <p:cNvPr id="8" name="Slide Number Placeholder 7"/>
          <p:cNvSpPr>
            <a:spLocks noGrp="1"/>
          </p:cNvSpPr>
          <p:nvPr>
            <p:ph type="sldNum" sz="quarter" idx="11"/>
          </p:nvPr>
        </p:nvSpPr>
        <p:spPr/>
        <p:txBody>
          <a:bodyPr/>
          <a:lstStyle/>
          <a:p>
            <a:fld id="{FAEFB388-42AA-4DF2-851A-CCA4A06B24AA}"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A56E09DD-2330-4848-815B-C5C26E2DD894}" type="datetime1">
              <a:rPr lang="nb-NO" smtClean="0"/>
              <a:t>29.01.2017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36C2E641-B377-44B9-BCE5-CA6D76CE6449}" type="datetime1">
              <a:rPr lang="nb-NO" smtClean="0"/>
              <a:t>29.01.2017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05E0DF3-E92C-4E5A-A080-989AFE031A96}" type="datetime1">
              <a:rPr lang="nb-NO" smtClean="0"/>
              <a:t>29.01.2017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B1EA503F-172E-4037-95A2-C047F4F6164B}" type="datetime1">
              <a:rPr lang="nb-NO" smtClean="0"/>
              <a:t>29.01.2017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204059-3319-423D-AC39-87E861653A34}" type="datetime1">
              <a:rPr lang="nb-NO" smtClean="0"/>
              <a:t>29.01.2017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B8BA241-73A0-4200-BB90-8B818FBF9C01}" type="datetime1">
              <a:rPr lang="nb-NO" smtClean="0"/>
              <a:t>29.01.2017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AEFB388-42AA-4DF2-851A-CCA4A06B24AA}"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D632C323-589C-4C5B-96FC-61355C8A8821}" type="datetime1">
              <a:rPr lang="nb-NO" smtClean="0"/>
              <a:t>29.01.2017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4B732-B3D9-43E9-800F-7D053D5301B5}" type="datetime1">
              <a:rPr lang="nb-NO" smtClean="0"/>
              <a:t>29.01.2017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5263C87-DD07-4AD2-A973-5B5EF950C96B}" type="datetime1">
              <a:rPr lang="nb-NO" smtClean="0"/>
              <a:t>29.01.2017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3C041292-F062-48DE-BBB9-DFC2FE7761A5}" type="datetime1">
              <a:rPr lang="nb-NO" smtClean="0"/>
              <a:t>29.01.2017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07FAAB2-41AB-46BE-A619-08C36C86F0ED}" type="datetime1">
              <a:rPr lang="nb-NO" smtClean="0"/>
              <a:t>29.01.2017</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AEFB388-42AA-4DF2-851A-CCA4A06B24AA}"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751842"/>
            <a:ext cx="7772400" cy="2901294"/>
          </a:xfrm>
        </p:spPr>
        <p:txBody>
          <a:bodyPr/>
          <a:lstStyle/>
          <a:p>
            <a:r>
              <a:rPr lang="nb-NO" sz="6000" dirty="0"/>
              <a:t>Brevet til menigheten i </a:t>
            </a:r>
            <a:r>
              <a:rPr lang="nb-NO" sz="6000" dirty="0" err="1"/>
              <a:t>Laodikea</a:t>
            </a:r>
            <a:r>
              <a:rPr lang="nb-NO" sz="6000" dirty="0"/>
              <a:t>, </a:t>
            </a:r>
            <a:br>
              <a:rPr lang="nb-NO" sz="6000" dirty="0"/>
            </a:br>
            <a:r>
              <a:rPr lang="nb-NO" sz="6000" dirty="0" err="1"/>
              <a:t>Åp</a:t>
            </a:r>
            <a:r>
              <a:rPr lang="nb-NO" sz="6000" dirty="0"/>
              <a:t> 3:14-22</a:t>
            </a:r>
          </a:p>
        </p:txBody>
      </p:sp>
      <p:sp>
        <p:nvSpPr>
          <p:cNvPr id="3" name="Undertittel 2"/>
          <p:cNvSpPr>
            <a:spLocks noGrp="1"/>
          </p:cNvSpPr>
          <p:nvPr>
            <p:ph type="subTitle" idx="1"/>
          </p:nvPr>
        </p:nvSpPr>
        <p:spPr>
          <a:xfrm>
            <a:off x="1371600" y="4725144"/>
            <a:ext cx="6400800" cy="1447056"/>
          </a:xfrm>
        </p:spPr>
        <p:txBody>
          <a:bodyPr>
            <a:noAutofit/>
          </a:bodyPr>
          <a:lstStyle/>
          <a:p>
            <a:r>
              <a:rPr lang="nb-NO" sz="2800" b="1" dirty="0"/>
              <a:t>7. bibeltime fra Åpenbaringsboken</a:t>
            </a:r>
          </a:p>
          <a:p>
            <a:r>
              <a:rPr lang="nb-NO" sz="2800" b="1" dirty="0"/>
              <a:t>Bibelhelg Melhus 5. </a:t>
            </a:r>
            <a:r>
              <a:rPr lang="nb-NO" sz="2800" b="1"/>
              <a:t>februar 2017</a:t>
            </a:r>
            <a:endParaRPr lang="nb-NO" sz="2800" b="1" dirty="0"/>
          </a:p>
          <a:p>
            <a:r>
              <a:rPr lang="nb-NO" sz="2800" b="1" dirty="0"/>
              <a:t>Asbjørn Kvalbein</a:t>
            </a:r>
          </a:p>
        </p:txBody>
      </p:sp>
      <p:sp>
        <p:nvSpPr>
          <p:cNvPr id="4" name="Plassholder for lysbildenummer 3"/>
          <p:cNvSpPr>
            <a:spLocks noGrp="1"/>
          </p:cNvSpPr>
          <p:nvPr>
            <p:ph type="sldNum" sz="quarter" idx="11"/>
          </p:nvPr>
        </p:nvSpPr>
        <p:spPr/>
        <p:txBody>
          <a:bodyPr/>
          <a:lstStyle/>
          <a:p>
            <a:fld id="{FAEFB388-42AA-4DF2-851A-CCA4A06B24AA}" type="slidenum">
              <a:rPr lang="nb-NO" smtClean="0"/>
              <a:t>1</a:t>
            </a:fld>
            <a:endParaRPr lang="nb-NO"/>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0"/>
            <a:ext cx="1374899" cy="175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570667"/>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3970784" cy="1600200"/>
          </a:xfrm>
        </p:spPr>
        <p:txBody>
          <a:bodyPr/>
          <a:lstStyle/>
          <a:p>
            <a:r>
              <a:rPr lang="nb-NO" dirty="0"/>
              <a:t>Lunken</a:t>
            </a:r>
          </a:p>
        </p:txBody>
      </p:sp>
      <p:sp>
        <p:nvSpPr>
          <p:cNvPr id="3" name="Plassholder for innhold 2"/>
          <p:cNvSpPr>
            <a:spLocks noGrp="1"/>
          </p:cNvSpPr>
          <p:nvPr>
            <p:ph idx="1"/>
          </p:nvPr>
        </p:nvSpPr>
        <p:spPr>
          <a:xfrm>
            <a:off x="827584" y="1844824"/>
            <a:ext cx="7859216" cy="4281339"/>
          </a:xfrm>
        </p:spPr>
        <p:txBody>
          <a:bodyPr>
            <a:normAutofit/>
          </a:bodyPr>
          <a:lstStyle/>
          <a:p>
            <a:r>
              <a:rPr lang="nb-NO" sz="3600" b="1" dirty="0"/>
              <a:t>Halvhjertet</a:t>
            </a:r>
          </a:p>
          <a:p>
            <a:r>
              <a:rPr lang="nb-NO" sz="3600" b="1" dirty="0"/>
              <a:t>Halvt kald, halvt varm</a:t>
            </a:r>
          </a:p>
          <a:p>
            <a:r>
              <a:rPr lang="nb-NO" sz="3600" b="1" dirty="0"/>
              <a:t>Sitter på gjerdet</a:t>
            </a:r>
          </a:p>
          <a:p>
            <a:r>
              <a:rPr lang="nb-NO" sz="3600" b="1" dirty="0"/>
              <a:t>Vil ikke forplikte seg</a:t>
            </a:r>
          </a:p>
          <a:p>
            <a:r>
              <a:rPr lang="nb-NO" sz="3600" b="1" dirty="0"/>
              <a:t>En fot i verden, den andre i menigheten</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10</a:t>
            </a:fld>
            <a:endParaRPr lang="nb-NO"/>
          </a:p>
        </p:txBody>
      </p:sp>
      <p:pic>
        <p:nvPicPr>
          <p:cNvPr id="4098" name="Picture 2" descr="C:\Users\akvalbein\Pictures\Pictures\Mine bilder for web Norea\Vannglas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844" y="620688"/>
            <a:ext cx="284457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4187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Noen troende i </a:t>
            </a:r>
            <a:r>
              <a:rPr lang="nb-NO" dirty="0" err="1"/>
              <a:t>Laodikea</a:t>
            </a:r>
            <a:endParaRPr lang="nb-NO" dirty="0"/>
          </a:p>
        </p:txBody>
      </p:sp>
      <p:sp>
        <p:nvSpPr>
          <p:cNvPr id="3" name="Plassholder for innhold 2"/>
          <p:cNvSpPr>
            <a:spLocks noGrp="1"/>
          </p:cNvSpPr>
          <p:nvPr>
            <p:ph idx="1"/>
          </p:nvPr>
        </p:nvSpPr>
        <p:spPr/>
        <p:txBody>
          <a:bodyPr>
            <a:normAutofit/>
          </a:bodyPr>
          <a:lstStyle/>
          <a:p>
            <a:r>
              <a:rPr lang="nb-NO" sz="3600" b="1" dirty="0"/>
              <a:t>Var frelst, men var blitt verdslige</a:t>
            </a:r>
          </a:p>
          <a:p>
            <a:r>
              <a:rPr lang="nb-NO" sz="3600" b="1" dirty="0"/>
              <a:t>Jesus advarte at den lunkne kunne komme til å si:</a:t>
            </a:r>
          </a:p>
          <a:p>
            <a:r>
              <a:rPr lang="nb-NO" sz="3600" b="1" dirty="0"/>
              <a:t> «Herre, Herre! har vi ikke profetert i ditt navn, drevet ut onde ånder i ditt navn og gjort mange kraftige gjerninger i ditt navn?» (Matt 7,22) </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11</a:t>
            </a:fld>
            <a:endParaRPr lang="nb-NO"/>
          </a:p>
        </p:txBody>
      </p:sp>
    </p:spTree>
    <p:extLst>
      <p:ext uri="{BB962C8B-B14F-4D97-AF65-F5344CB8AC3E}">
        <p14:creationId xmlns:p14="http://schemas.microsoft.com/office/powerpoint/2010/main" val="1875207261"/>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988840"/>
          </a:xfrm>
        </p:spPr>
        <p:txBody>
          <a:bodyPr/>
          <a:lstStyle/>
          <a:p>
            <a:r>
              <a:rPr lang="nb-NO" dirty="0"/>
              <a:t>Hvorfor avskyelige </a:t>
            </a:r>
            <a:br>
              <a:rPr lang="nb-NO" dirty="0"/>
            </a:br>
            <a:r>
              <a:rPr lang="nb-NO" dirty="0"/>
              <a:t>som lunkne?</a:t>
            </a:r>
          </a:p>
        </p:txBody>
      </p:sp>
      <p:sp>
        <p:nvSpPr>
          <p:cNvPr id="3" name="Plassholder for innhold 2"/>
          <p:cNvSpPr>
            <a:spLocks noGrp="1"/>
          </p:cNvSpPr>
          <p:nvPr>
            <p:ph idx="1"/>
          </p:nvPr>
        </p:nvSpPr>
        <p:spPr>
          <a:xfrm>
            <a:off x="457200" y="2204864"/>
            <a:ext cx="8229600" cy="3921299"/>
          </a:xfrm>
        </p:spPr>
        <p:txBody>
          <a:bodyPr>
            <a:normAutofit/>
          </a:bodyPr>
          <a:lstStyle/>
          <a:p>
            <a:r>
              <a:rPr lang="nb-NO" sz="3600" b="1" dirty="0"/>
              <a:t>1. Forholdet til Jesus. Tror at en er frelst, men aldri født på ny. Bare religiøs</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12</a:t>
            </a:fld>
            <a:endParaRPr lang="nb-NO"/>
          </a:p>
        </p:txBody>
      </p:sp>
    </p:spTree>
    <p:extLst>
      <p:ext uri="{BB962C8B-B14F-4D97-AF65-F5344CB8AC3E}">
        <p14:creationId xmlns:p14="http://schemas.microsoft.com/office/powerpoint/2010/main" val="290247120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Den lunkne</a:t>
            </a:r>
          </a:p>
        </p:txBody>
      </p:sp>
      <p:sp>
        <p:nvSpPr>
          <p:cNvPr id="3" name="Plassholder for innhold 2"/>
          <p:cNvSpPr>
            <a:spLocks noGrp="1"/>
          </p:cNvSpPr>
          <p:nvPr>
            <p:ph idx="1"/>
          </p:nvPr>
        </p:nvSpPr>
        <p:spPr>
          <a:xfrm>
            <a:off x="457200" y="1916832"/>
            <a:ext cx="8229600" cy="4209331"/>
          </a:xfrm>
        </p:spPr>
        <p:txBody>
          <a:bodyPr>
            <a:normAutofit/>
          </a:bodyPr>
          <a:lstStyle/>
          <a:p>
            <a:r>
              <a:rPr lang="nb-NO" sz="3600" b="1" dirty="0"/>
              <a:t>2. Dårlig innflytelse overfor både troende og ikketroende. «Skal det der være kristen tro, da sier jeg nei takk.»</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13</a:t>
            </a:fld>
            <a:endParaRPr lang="nb-NO"/>
          </a:p>
        </p:txBody>
      </p:sp>
    </p:spTree>
    <p:extLst>
      <p:ext uri="{BB962C8B-B14F-4D97-AF65-F5344CB8AC3E}">
        <p14:creationId xmlns:p14="http://schemas.microsoft.com/office/powerpoint/2010/main" val="241176359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Den lunkne</a:t>
            </a:r>
          </a:p>
        </p:txBody>
      </p:sp>
      <p:sp>
        <p:nvSpPr>
          <p:cNvPr id="3" name="Plassholder for innhold 2"/>
          <p:cNvSpPr>
            <a:spLocks noGrp="1"/>
          </p:cNvSpPr>
          <p:nvPr>
            <p:ph idx="1"/>
          </p:nvPr>
        </p:nvSpPr>
        <p:spPr/>
        <p:txBody>
          <a:bodyPr>
            <a:normAutofit/>
          </a:bodyPr>
          <a:lstStyle/>
          <a:p>
            <a:r>
              <a:rPr lang="nb-NO" sz="3600" b="1" dirty="0"/>
              <a:t>3. Tilbedelsen av Jesus. Å være lunken er bespottelse og blasfemi</a:t>
            </a:r>
          </a:p>
          <a:p>
            <a:r>
              <a:rPr lang="nb-NO" sz="3600" b="1" dirty="0"/>
              <a:t>Sier: Selvsagt tror jeg på Jesus, men sant å si er det ikke så spennende lenger.</a:t>
            </a:r>
          </a:p>
          <a:p>
            <a:r>
              <a:rPr lang="nb-NO" sz="3600" b="1" dirty="0"/>
              <a:t>Den lunkne = den personlige likegyldigheten</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14</a:t>
            </a:fld>
            <a:endParaRPr lang="nb-NO"/>
          </a:p>
        </p:txBody>
      </p:sp>
    </p:spTree>
    <p:extLst>
      <p:ext uri="{BB962C8B-B14F-4D97-AF65-F5344CB8AC3E}">
        <p14:creationId xmlns:p14="http://schemas.microsoft.com/office/powerpoint/2010/main" val="2533529966"/>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 du blitt lunken?</a:t>
            </a:r>
          </a:p>
        </p:txBody>
      </p:sp>
      <p:sp>
        <p:nvSpPr>
          <p:cNvPr id="3" name="Plassholder for innhold 2"/>
          <p:cNvSpPr>
            <a:spLocks noGrp="1"/>
          </p:cNvSpPr>
          <p:nvPr>
            <p:ph idx="1"/>
          </p:nvPr>
        </p:nvSpPr>
        <p:spPr>
          <a:xfrm>
            <a:off x="971600" y="1844824"/>
            <a:ext cx="7715200" cy="4281339"/>
          </a:xfrm>
        </p:spPr>
        <p:txBody>
          <a:bodyPr>
            <a:normAutofit/>
          </a:bodyPr>
          <a:lstStyle/>
          <a:p>
            <a:r>
              <a:rPr lang="nb-NO" sz="3600" b="1" dirty="0"/>
              <a:t>I forhold til Bibelen?</a:t>
            </a:r>
          </a:p>
          <a:p>
            <a:r>
              <a:rPr lang="nb-NO" sz="3600" b="1" dirty="0"/>
              <a:t>I forhold til bønn?</a:t>
            </a:r>
          </a:p>
          <a:p>
            <a:r>
              <a:rPr lang="nb-NO" sz="3600" b="1" dirty="0"/>
              <a:t>Når det gjelder å vitne om Jesus?</a:t>
            </a:r>
          </a:p>
          <a:p>
            <a:r>
              <a:rPr lang="nb-NO" sz="3600" b="1" dirty="0"/>
              <a:t>Hva med å tjene Jesus?</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15</a:t>
            </a:fld>
            <a:endParaRPr lang="nb-NO"/>
          </a:p>
        </p:txBody>
      </p:sp>
    </p:spTree>
    <p:extLst>
      <p:ext uri="{BB962C8B-B14F-4D97-AF65-F5344CB8AC3E}">
        <p14:creationId xmlns:p14="http://schemas.microsoft.com/office/powerpoint/2010/main" val="388767657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412776"/>
          </a:xfrm>
        </p:spPr>
        <p:txBody>
          <a:bodyPr/>
          <a:lstStyle/>
          <a:p>
            <a:r>
              <a:rPr lang="nb-NO" dirty="0"/>
              <a:t>Løsningen</a:t>
            </a:r>
          </a:p>
        </p:txBody>
      </p:sp>
      <p:sp>
        <p:nvSpPr>
          <p:cNvPr id="3" name="Plassholder for innhold 2"/>
          <p:cNvSpPr>
            <a:spLocks noGrp="1"/>
          </p:cNvSpPr>
          <p:nvPr>
            <p:ph idx="1"/>
          </p:nvPr>
        </p:nvSpPr>
        <p:spPr/>
        <p:txBody>
          <a:bodyPr>
            <a:normAutofit/>
          </a:bodyPr>
          <a:lstStyle/>
          <a:p>
            <a:r>
              <a:rPr lang="nb-NO" sz="3200" b="1" dirty="0"/>
              <a:t>«Så råder jeg deg at du kjøper av meg: Gull, lutret i ild, for at du kan bli rik, og hvite klær, for at du kan være kledd i dem og din nakenhets skam ikke skal bli stilt til skue, og øyensalve til å salve dine øyne med, for at du kan se. Alle dem jeg elsker, dem refser og tukter jeg. Derfor, ta det alvorlig og omvend deg!»</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16</a:t>
            </a:fld>
            <a:endParaRPr lang="nb-NO"/>
          </a:p>
        </p:txBody>
      </p:sp>
    </p:spTree>
    <p:extLst>
      <p:ext uri="{BB962C8B-B14F-4D97-AF65-F5344CB8AC3E}">
        <p14:creationId xmlns:p14="http://schemas.microsoft.com/office/powerpoint/2010/main" val="3902583094"/>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Nesten ironi</a:t>
            </a:r>
          </a:p>
        </p:txBody>
      </p:sp>
      <p:sp>
        <p:nvSpPr>
          <p:cNvPr id="3" name="Plassholder for innhold 2"/>
          <p:cNvSpPr>
            <a:spLocks noGrp="1"/>
          </p:cNvSpPr>
          <p:nvPr>
            <p:ph idx="1"/>
          </p:nvPr>
        </p:nvSpPr>
        <p:spPr>
          <a:xfrm>
            <a:off x="457200" y="1772816"/>
            <a:ext cx="8229600" cy="4353347"/>
          </a:xfrm>
        </p:spPr>
        <p:txBody>
          <a:bodyPr>
            <a:normAutofit/>
          </a:bodyPr>
          <a:lstStyle/>
          <a:p>
            <a:r>
              <a:rPr lang="nb-NO" sz="3600" b="1" dirty="0"/>
              <a:t>Menigheten i </a:t>
            </a:r>
            <a:r>
              <a:rPr lang="nb-NO" sz="3600" b="1" dirty="0" err="1"/>
              <a:t>Laodikea</a:t>
            </a:r>
            <a:r>
              <a:rPr lang="nb-NO" sz="3600" b="1" dirty="0"/>
              <a:t> er opptatt av handel, både av gull, klær og øyesalve. Men de får rådet: Kjøp ikke av denne verdens goder. Kjøp av meg! </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17</a:t>
            </a:fld>
            <a:endParaRPr lang="nb-NO"/>
          </a:p>
        </p:txBody>
      </p:sp>
    </p:spTree>
    <p:extLst>
      <p:ext uri="{BB962C8B-B14F-4D97-AF65-F5344CB8AC3E}">
        <p14:creationId xmlns:p14="http://schemas.microsoft.com/office/powerpoint/2010/main" val="2023315164"/>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 varm invitasjon</a:t>
            </a:r>
          </a:p>
        </p:txBody>
      </p:sp>
      <p:sp>
        <p:nvSpPr>
          <p:cNvPr id="3" name="Plassholder for innhold 2"/>
          <p:cNvSpPr>
            <a:spLocks noGrp="1"/>
          </p:cNvSpPr>
          <p:nvPr>
            <p:ph idx="1"/>
          </p:nvPr>
        </p:nvSpPr>
        <p:spPr>
          <a:xfrm>
            <a:off x="2915816" y="1772816"/>
            <a:ext cx="5770984" cy="4353347"/>
          </a:xfrm>
        </p:spPr>
        <p:txBody>
          <a:bodyPr>
            <a:normAutofit/>
          </a:bodyPr>
          <a:lstStyle/>
          <a:p>
            <a:r>
              <a:rPr lang="nb-NO" sz="3600" b="1" dirty="0"/>
              <a:t>Vers 20: «Se, jeg står for døren og banker. Om noen hører min røst og åpner døren, da vil jeg gå inn til ham og holde nattverd med ham, og han med meg.»</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18</a:t>
            </a:fld>
            <a:endParaRPr lang="nb-NO"/>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58975"/>
            <a:ext cx="2316163"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479092"/>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844824"/>
          </a:xfrm>
        </p:spPr>
        <p:txBody>
          <a:bodyPr/>
          <a:lstStyle/>
          <a:p>
            <a:r>
              <a:rPr lang="nb-NO" dirty="0"/>
              <a:t>Han banker </a:t>
            </a:r>
            <a:br>
              <a:rPr lang="nb-NO" dirty="0"/>
            </a:br>
            <a:r>
              <a:rPr lang="nb-NO" dirty="0"/>
              <a:t>på hjertedøren</a:t>
            </a:r>
          </a:p>
        </p:txBody>
      </p:sp>
      <p:sp>
        <p:nvSpPr>
          <p:cNvPr id="3" name="Plassholder for innhold 2"/>
          <p:cNvSpPr>
            <a:spLocks noGrp="1"/>
          </p:cNvSpPr>
          <p:nvPr>
            <p:ph idx="1"/>
          </p:nvPr>
        </p:nvSpPr>
        <p:spPr>
          <a:xfrm>
            <a:off x="457200" y="2132856"/>
            <a:ext cx="8229600" cy="3993307"/>
          </a:xfrm>
        </p:spPr>
        <p:txBody>
          <a:bodyPr/>
          <a:lstStyle/>
          <a:p>
            <a:r>
              <a:rPr lang="nb-NO" sz="3600" b="1" dirty="0"/>
              <a:t>Tålmodig står han og banker</a:t>
            </a:r>
          </a:p>
          <a:p>
            <a:r>
              <a:rPr lang="nb-NO" sz="3600" b="1" dirty="0"/>
              <a:t>Han vil bli tatt imot frivillig. For «alle dem som tok imot ham, dem ga han rett til å bli Guds barn, de som tror på hans navn». (</a:t>
            </a:r>
            <a:r>
              <a:rPr lang="nb-NO" sz="3600" b="1" dirty="0" err="1"/>
              <a:t>Joh</a:t>
            </a:r>
            <a:r>
              <a:rPr lang="nb-NO" sz="3600" b="1" dirty="0"/>
              <a:t> 1,12)</a:t>
            </a:r>
          </a:p>
          <a:p>
            <a:endParaRPr lang="nb-NO" dirty="0"/>
          </a:p>
        </p:txBody>
      </p:sp>
      <p:sp>
        <p:nvSpPr>
          <p:cNvPr id="4" name="Plassholder for lysbildenummer 3"/>
          <p:cNvSpPr>
            <a:spLocks noGrp="1"/>
          </p:cNvSpPr>
          <p:nvPr>
            <p:ph type="sldNum" sz="quarter" idx="12"/>
          </p:nvPr>
        </p:nvSpPr>
        <p:spPr/>
        <p:txBody>
          <a:bodyPr/>
          <a:lstStyle/>
          <a:p>
            <a:fld id="{FAEFB388-42AA-4DF2-851A-CCA4A06B24AA}" type="slidenum">
              <a:rPr lang="nb-NO" smtClean="0"/>
              <a:t>19</a:t>
            </a:fld>
            <a:endParaRPr lang="nb-NO"/>
          </a:p>
        </p:txBody>
      </p:sp>
    </p:spTree>
    <p:extLst>
      <p:ext uri="{BB962C8B-B14F-4D97-AF65-F5344CB8AC3E}">
        <p14:creationId xmlns:p14="http://schemas.microsoft.com/office/powerpoint/2010/main" val="3727258208"/>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Vekkelse</a:t>
            </a:r>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959431"/>
            <a:ext cx="7200800" cy="4051976"/>
          </a:xfrm>
        </p:spPr>
      </p:pic>
      <p:sp>
        <p:nvSpPr>
          <p:cNvPr id="4" name="Plassholder for lysbildenummer 3"/>
          <p:cNvSpPr>
            <a:spLocks noGrp="1"/>
          </p:cNvSpPr>
          <p:nvPr>
            <p:ph type="sldNum" sz="quarter" idx="12"/>
          </p:nvPr>
        </p:nvSpPr>
        <p:spPr/>
        <p:txBody>
          <a:bodyPr/>
          <a:lstStyle/>
          <a:p>
            <a:fld id="{FAEFB388-42AA-4DF2-851A-CCA4A06B24AA}" type="slidenum">
              <a:rPr lang="nb-NO" smtClean="0"/>
              <a:t>2</a:t>
            </a:fld>
            <a:endParaRPr lang="nb-NO"/>
          </a:p>
        </p:txBody>
      </p:sp>
    </p:spTree>
    <p:extLst>
      <p:ext uri="{BB962C8B-B14F-4D97-AF65-F5344CB8AC3E}">
        <p14:creationId xmlns:p14="http://schemas.microsoft.com/office/powerpoint/2010/main" val="1609668287"/>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412776"/>
          </a:xfrm>
        </p:spPr>
        <p:txBody>
          <a:bodyPr/>
          <a:lstStyle/>
          <a:p>
            <a:r>
              <a:rPr lang="nb-NO" dirty="0"/>
              <a:t>For et privilegium!</a:t>
            </a:r>
          </a:p>
        </p:txBody>
      </p:sp>
      <p:sp>
        <p:nvSpPr>
          <p:cNvPr id="3" name="Plassholder for innhold 2"/>
          <p:cNvSpPr>
            <a:spLocks noGrp="1"/>
          </p:cNvSpPr>
          <p:nvPr>
            <p:ph idx="1"/>
          </p:nvPr>
        </p:nvSpPr>
        <p:spPr/>
        <p:txBody>
          <a:bodyPr>
            <a:normAutofit/>
          </a:bodyPr>
          <a:lstStyle/>
          <a:p>
            <a:r>
              <a:rPr lang="nb-NO" sz="3600" b="1" dirty="0"/>
              <a:t>Å bli frelst er ikke bare å vite om Jesus rent intellektuelt. </a:t>
            </a:r>
            <a:br>
              <a:rPr lang="nb-NO" sz="3600" b="1" dirty="0"/>
            </a:br>
            <a:r>
              <a:rPr lang="nb-NO" sz="3600" b="1" dirty="0"/>
              <a:t>Vi blir kalt til å åpne hjertet og invitere ham til å komme inn. Da kommer han. </a:t>
            </a:r>
          </a:p>
          <a:p>
            <a:r>
              <a:rPr lang="nb-NO" sz="3600" b="1" dirty="0"/>
              <a:t>Nattverden = måltidsfellesskap</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20</a:t>
            </a:fld>
            <a:endParaRPr lang="nb-NO"/>
          </a:p>
        </p:txBody>
      </p:sp>
    </p:spTree>
    <p:extLst>
      <p:ext uri="{BB962C8B-B14F-4D97-AF65-F5344CB8AC3E}">
        <p14:creationId xmlns:p14="http://schemas.microsoft.com/office/powerpoint/2010/main" val="3653775474"/>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412776"/>
          </a:xfrm>
        </p:spPr>
        <p:txBody>
          <a:bodyPr/>
          <a:lstStyle/>
          <a:p>
            <a:r>
              <a:rPr lang="nb-NO" dirty="0"/>
              <a:t>Konklusjon</a:t>
            </a:r>
          </a:p>
        </p:txBody>
      </p:sp>
      <p:sp>
        <p:nvSpPr>
          <p:cNvPr id="3" name="Plassholder for innhold 2"/>
          <p:cNvSpPr>
            <a:spLocks noGrp="1"/>
          </p:cNvSpPr>
          <p:nvPr>
            <p:ph idx="1"/>
          </p:nvPr>
        </p:nvSpPr>
        <p:spPr>
          <a:xfrm>
            <a:off x="457200" y="1700808"/>
            <a:ext cx="8229600" cy="4425355"/>
          </a:xfrm>
        </p:spPr>
        <p:txBody>
          <a:bodyPr>
            <a:normAutofit/>
          </a:bodyPr>
          <a:lstStyle/>
          <a:p>
            <a:r>
              <a:rPr lang="nb-NO" sz="3600" b="1" dirty="0"/>
              <a:t>«Den som seirer, ham vil jeg gi å sitte med meg på min trone, likesom jeg òg har seiret og har satt meg med min Far på hans trone.» (v. 21)</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21</a:t>
            </a:fld>
            <a:endParaRPr lang="nb-NO"/>
          </a:p>
        </p:txBody>
      </p:sp>
    </p:spTree>
    <p:extLst>
      <p:ext uri="{BB962C8B-B14F-4D97-AF65-F5344CB8AC3E}">
        <p14:creationId xmlns:p14="http://schemas.microsoft.com/office/powerpoint/2010/main" val="315878444"/>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700808"/>
          </a:xfrm>
        </p:spPr>
        <p:txBody>
          <a:bodyPr/>
          <a:lstStyle/>
          <a:p>
            <a:r>
              <a:rPr lang="nb-NO" dirty="0"/>
              <a:t>Kan vi fortsatt </a:t>
            </a:r>
            <a:br>
              <a:rPr lang="nb-NO" dirty="0"/>
            </a:br>
            <a:r>
              <a:rPr lang="nb-NO" dirty="0"/>
              <a:t>være lunkne?</a:t>
            </a:r>
          </a:p>
        </p:txBody>
      </p:sp>
      <p:sp>
        <p:nvSpPr>
          <p:cNvPr id="3" name="Plassholder for innhold 2"/>
          <p:cNvSpPr>
            <a:spLocks noGrp="1"/>
          </p:cNvSpPr>
          <p:nvPr>
            <p:ph idx="1"/>
          </p:nvPr>
        </p:nvSpPr>
        <p:spPr>
          <a:xfrm>
            <a:off x="2915816" y="1916832"/>
            <a:ext cx="5832648" cy="4752528"/>
          </a:xfrm>
        </p:spPr>
        <p:txBody>
          <a:bodyPr>
            <a:normAutofit/>
          </a:bodyPr>
          <a:lstStyle/>
          <a:p>
            <a:r>
              <a:rPr lang="nb-NO" sz="3600" b="1" dirty="0"/>
              <a:t>Vers 22: «Den som har øre, han høre hva Ånden sier til menighetene!» </a:t>
            </a:r>
          </a:p>
          <a:p>
            <a:r>
              <a:rPr lang="nb-NO" sz="3600" b="1" dirty="0"/>
              <a:t>Han banker på hjertedøren for å ha et inderlig fellesskap med oss, nå og i all evighet.</a:t>
            </a:r>
          </a:p>
          <a:p>
            <a:endParaRPr lang="nb-NO" sz="3600" b="1" dirty="0"/>
          </a:p>
          <a:p>
            <a:endParaRPr lang="nb-NO" dirty="0"/>
          </a:p>
        </p:txBody>
      </p:sp>
      <p:sp>
        <p:nvSpPr>
          <p:cNvPr id="4" name="Plassholder for lysbildenummer 3"/>
          <p:cNvSpPr>
            <a:spLocks noGrp="1"/>
          </p:cNvSpPr>
          <p:nvPr>
            <p:ph type="sldNum" sz="quarter" idx="12"/>
          </p:nvPr>
        </p:nvSpPr>
        <p:spPr/>
        <p:txBody>
          <a:bodyPr/>
          <a:lstStyle/>
          <a:p>
            <a:fld id="{FAEFB388-42AA-4DF2-851A-CCA4A06B24AA}" type="slidenum">
              <a:rPr lang="nb-NO" smtClean="0"/>
              <a:t>22</a:t>
            </a:fld>
            <a:endParaRPr lang="nb-NO"/>
          </a:p>
        </p:txBody>
      </p:sp>
      <p:pic>
        <p:nvPicPr>
          <p:cNvPr id="1026" name="Picture 2" descr="C:\Users\akvalbein\Pictures\Pictures\Mine bilder for web Norea\Bibelske personer og kunst\Jesus banker på.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36" y="2060848"/>
            <a:ext cx="231794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39810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484784"/>
          </a:xfrm>
        </p:spPr>
        <p:txBody>
          <a:bodyPr/>
          <a:lstStyle/>
          <a:p>
            <a:r>
              <a:rPr lang="nb-NO" dirty="0" err="1"/>
              <a:t>Laodikea</a:t>
            </a:r>
            <a:endParaRPr lang="nb-NO" dirty="0"/>
          </a:p>
        </p:txBody>
      </p:sp>
      <p:sp>
        <p:nvSpPr>
          <p:cNvPr id="3" name="Plassholder for innhold 2"/>
          <p:cNvSpPr>
            <a:spLocks noGrp="1"/>
          </p:cNvSpPr>
          <p:nvPr>
            <p:ph idx="1"/>
          </p:nvPr>
        </p:nvSpPr>
        <p:spPr/>
        <p:txBody>
          <a:bodyPr>
            <a:normAutofit/>
          </a:bodyPr>
          <a:lstStyle/>
          <a:p>
            <a:r>
              <a:rPr lang="nb-NO" sz="3600" b="1" dirty="0"/>
              <a:t>Materiell rikdom</a:t>
            </a:r>
          </a:p>
          <a:p>
            <a:r>
              <a:rPr lang="nb-NO" sz="3600" b="1" dirty="0"/>
              <a:t>Håndverksbedrifter, handel og helsestell</a:t>
            </a:r>
          </a:p>
          <a:p>
            <a:r>
              <a:rPr lang="nb-NO" sz="3600" b="1" dirty="0"/>
              <a:t>Et finanssenter – mye sølv, gull og mynter</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3</a:t>
            </a:fld>
            <a:endParaRPr lang="nb-NO"/>
          </a:p>
        </p:txBody>
      </p:sp>
      <p:pic>
        <p:nvPicPr>
          <p:cNvPr id="3074" name="Picture 2" descr="C:\Users\akvalbein\Pictures\Pictures\Mine bilder for web Norea\Penger my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437112"/>
            <a:ext cx="3199904" cy="186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56523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Mer om </a:t>
            </a:r>
            <a:r>
              <a:rPr lang="nb-NO" dirty="0" err="1"/>
              <a:t>Laodikea</a:t>
            </a:r>
            <a:endParaRPr lang="nb-NO" dirty="0"/>
          </a:p>
        </p:txBody>
      </p:sp>
      <p:sp>
        <p:nvSpPr>
          <p:cNvPr id="3" name="Plassholder for innhold 2"/>
          <p:cNvSpPr>
            <a:spLocks noGrp="1"/>
          </p:cNvSpPr>
          <p:nvPr>
            <p:ph idx="1"/>
          </p:nvPr>
        </p:nvSpPr>
        <p:spPr>
          <a:xfrm>
            <a:off x="457200" y="1844824"/>
            <a:ext cx="8229600" cy="4281339"/>
          </a:xfrm>
        </p:spPr>
        <p:txBody>
          <a:bodyPr>
            <a:normAutofit/>
          </a:bodyPr>
          <a:lstStyle/>
          <a:p>
            <a:r>
              <a:rPr lang="nb-NO" sz="3600" b="1" dirty="0"/>
              <a:t>Ullindustri</a:t>
            </a:r>
          </a:p>
          <a:p>
            <a:r>
              <a:rPr lang="nb-NO" sz="3600" b="1" dirty="0"/>
              <a:t>Medisinsk kompetanse</a:t>
            </a:r>
          </a:p>
          <a:p>
            <a:r>
              <a:rPr lang="nb-NO" sz="3600" b="1" dirty="0"/>
              <a:t>Øyesalve</a:t>
            </a:r>
          </a:p>
          <a:p>
            <a:r>
              <a:rPr lang="nb-NO" sz="3600" b="1" dirty="0"/>
              <a:t>Problemer med vannforsyningen</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4</a:t>
            </a:fld>
            <a:endParaRPr lang="nb-NO"/>
          </a:p>
        </p:txBody>
      </p:sp>
      <p:pic>
        <p:nvPicPr>
          <p:cNvPr id="6146" name="Picture 2" descr="C:\Users\akvalbein\Pictures\Pictures\Mine bilder for web Norea\Øye blu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725144"/>
            <a:ext cx="2160240" cy="123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6887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Åp</a:t>
            </a:r>
            <a:r>
              <a:rPr lang="nb-NO" dirty="0"/>
              <a:t> 3:14</a:t>
            </a:r>
          </a:p>
        </p:txBody>
      </p:sp>
      <p:sp>
        <p:nvSpPr>
          <p:cNvPr id="3" name="Plassholder for innhold 2"/>
          <p:cNvSpPr>
            <a:spLocks noGrp="1"/>
          </p:cNvSpPr>
          <p:nvPr>
            <p:ph idx="1"/>
          </p:nvPr>
        </p:nvSpPr>
        <p:spPr>
          <a:xfrm>
            <a:off x="457200" y="1772816"/>
            <a:ext cx="8229600" cy="4353347"/>
          </a:xfrm>
        </p:spPr>
        <p:txBody>
          <a:bodyPr/>
          <a:lstStyle/>
          <a:p>
            <a:r>
              <a:rPr lang="nb-NO" sz="3600" b="1" dirty="0"/>
              <a:t>«Og skriv til engelen for menigheten i </a:t>
            </a:r>
            <a:r>
              <a:rPr lang="nb-NO" sz="3600" b="1" dirty="0" err="1"/>
              <a:t>Laodikea</a:t>
            </a:r>
            <a:r>
              <a:rPr lang="nb-NO" sz="3600" b="1" dirty="0"/>
              <a:t>: Dette sier han som er Amen, det trofaste og sannferdige vitne, opphavet til Guds skaperverk.»</a:t>
            </a:r>
          </a:p>
          <a:p>
            <a:endParaRPr lang="nb-NO" dirty="0"/>
          </a:p>
        </p:txBody>
      </p:sp>
      <p:sp>
        <p:nvSpPr>
          <p:cNvPr id="4" name="Plassholder for lysbildenummer 3"/>
          <p:cNvSpPr>
            <a:spLocks noGrp="1"/>
          </p:cNvSpPr>
          <p:nvPr>
            <p:ph type="sldNum" sz="quarter" idx="12"/>
          </p:nvPr>
        </p:nvSpPr>
        <p:spPr/>
        <p:txBody>
          <a:bodyPr/>
          <a:lstStyle/>
          <a:p>
            <a:fld id="{FAEFB388-42AA-4DF2-851A-CCA4A06B24AA}" type="slidenum">
              <a:rPr lang="nb-NO" smtClean="0"/>
              <a:t>5</a:t>
            </a:fld>
            <a:endParaRPr lang="nb-NO"/>
          </a:p>
        </p:txBody>
      </p:sp>
    </p:spTree>
    <p:extLst>
      <p:ext uri="{BB962C8B-B14F-4D97-AF65-F5344CB8AC3E}">
        <p14:creationId xmlns:p14="http://schemas.microsoft.com/office/powerpoint/2010/main" val="2385017381"/>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Den trofaste Gud</a:t>
            </a:r>
          </a:p>
        </p:txBody>
      </p:sp>
      <p:sp>
        <p:nvSpPr>
          <p:cNvPr id="3" name="Plassholder for innhold 2"/>
          <p:cNvSpPr>
            <a:spLocks noGrp="1"/>
          </p:cNvSpPr>
          <p:nvPr>
            <p:ph idx="1"/>
          </p:nvPr>
        </p:nvSpPr>
        <p:spPr/>
        <p:txBody>
          <a:bodyPr>
            <a:normAutofit/>
          </a:bodyPr>
          <a:lstStyle/>
          <a:p>
            <a:r>
              <a:rPr lang="nb-NO" sz="3600" b="1" dirty="0"/>
              <a:t>Han som er Amen</a:t>
            </a:r>
          </a:p>
          <a:p>
            <a:r>
              <a:rPr lang="nb-NO" sz="3600" b="1" dirty="0"/>
              <a:t>«Den som velsigner seg på jorden, skal velsigne seg i Amens Gud» (Jes 65,16) </a:t>
            </a:r>
          </a:p>
          <a:p>
            <a:r>
              <a:rPr lang="nb-NO" sz="3600" b="1" dirty="0"/>
              <a:t>Vi kan stole på ham</a:t>
            </a:r>
          </a:p>
          <a:p>
            <a:r>
              <a:rPr lang="nb-NO" sz="3600" b="1" dirty="0"/>
              <a:t>Sannferdig og trofast</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6</a:t>
            </a:fld>
            <a:endParaRPr lang="nb-NO"/>
          </a:p>
        </p:txBody>
      </p:sp>
    </p:spTree>
    <p:extLst>
      <p:ext uri="{BB962C8B-B14F-4D97-AF65-F5344CB8AC3E}">
        <p14:creationId xmlns:p14="http://schemas.microsoft.com/office/powerpoint/2010/main" val="263831280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980728"/>
          </a:xfrm>
        </p:spPr>
        <p:txBody>
          <a:bodyPr/>
          <a:lstStyle/>
          <a:p>
            <a:r>
              <a:rPr lang="nb-NO" dirty="0"/>
              <a:t>Budskapet</a:t>
            </a:r>
          </a:p>
        </p:txBody>
      </p:sp>
      <p:sp>
        <p:nvSpPr>
          <p:cNvPr id="3" name="Plassholder for innhold 2"/>
          <p:cNvSpPr>
            <a:spLocks noGrp="1"/>
          </p:cNvSpPr>
          <p:nvPr>
            <p:ph idx="1"/>
          </p:nvPr>
        </p:nvSpPr>
        <p:spPr>
          <a:xfrm>
            <a:off x="457200" y="1052736"/>
            <a:ext cx="8229600" cy="5616624"/>
          </a:xfrm>
        </p:spPr>
        <p:txBody>
          <a:bodyPr>
            <a:normAutofit/>
          </a:bodyPr>
          <a:lstStyle/>
          <a:p>
            <a:r>
              <a:rPr lang="nb-NO" sz="3600" b="1" dirty="0"/>
              <a:t>«Jeg vet om dine gjerninger, at du verken er kald eller varm. Det hadde vært godt om du var kald eller varm. Men fordi du er lunken, og verken kald eller varm, vil jeg spy deg ut av min munn. Fordi du sier: Jeg er rik, jeg har overflod og har ingen nød – og du vet ikke at du er ussel og ynkelig og fattig og blind og naken.»</a:t>
            </a:r>
          </a:p>
          <a:p>
            <a:endParaRPr lang="nb-NO" dirty="0"/>
          </a:p>
        </p:txBody>
      </p:sp>
      <p:sp>
        <p:nvSpPr>
          <p:cNvPr id="4" name="Plassholder for lysbildenummer 3"/>
          <p:cNvSpPr>
            <a:spLocks noGrp="1"/>
          </p:cNvSpPr>
          <p:nvPr>
            <p:ph type="sldNum" sz="quarter" idx="12"/>
          </p:nvPr>
        </p:nvSpPr>
        <p:spPr/>
        <p:txBody>
          <a:bodyPr/>
          <a:lstStyle/>
          <a:p>
            <a:fld id="{FAEFB388-42AA-4DF2-851A-CCA4A06B24AA}" type="slidenum">
              <a:rPr lang="nb-NO" smtClean="0"/>
              <a:t>7</a:t>
            </a:fld>
            <a:endParaRPr lang="nb-NO"/>
          </a:p>
        </p:txBody>
      </p:sp>
    </p:spTree>
    <p:extLst>
      <p:ext uri="{BB962C8B-B14F-4D97-AF65-F5344CB8AC3E}">
        <p14:creationId xmlns:p14="http://schemas.microsoft.com/office/powerpoint/2010/main" val="2659322328"/>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Ingen ros, bare advarsel</a:t>
            </a:r>
          </a:p>
        </p:txBody>
      </p:sp>
      <p:sp>
        <p:nvSpPr>
          <p:cNvPr id="3" name="Plassholder for innhold 2"/>
          <p:cNvSpPr>
            <a:spLocks noGrp="1"/>
          </p:cNvSpPr>
          <p:nvPr>
            <p:ph idx="1"/>
          </p:nvPr>
        </p:nvSpPr>
        <p:spPr/>
        <p:txBody>
          <a:bodyPr>
            <a:normAutofit/>
          </a:bodyPr>
          <a:lstStyle/>
          <a:p>
            <a:r>
              <a:rPr lang="nb-NO" sz="3600" b="1" dirty="0"/>
              <a:t>I det ytre hadde de lyktes svært godt</a:t>
            </a:r>
          </a:p>
          <a:p>
            <a:r>
              <a:rPr lang="nb-NO" sz="3600" b="1" dirty="0"/>
              <a:t>Men Jesus har et røntgenøye-syn</a:t>
            </a:r>
          </a:p>
          <a:p>
            <a:r>
              <a:rPr lang="nb-NO" sz="3600" b="1" dirty="0"/>
              <a:t>At drikkevannet i </a:t>
            </a:r>
            <a:r>
              <a:rPr lang="nb-NO" sz="3600" b="1" dirty="0" err="1"/>
              <a:t>Laodikea</a:t>
            </a:r>
            <a:r>
              <a:rPr lang="nb-NO" sz="3600" b="1" dirty="0"/>
              <a:t> var lunkent, skyldtes at det kom fra nabobyene.</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8</a:t>
            </a:fld>
            <a:endParaRPr lang="nb-NO"/>
          </a:p>
        </p:txBody>
      </p:sp>
    </p:spTree>
    <p:extLst>
      <p:ext uri="{BB962C8B-B14F-4D97-AF65-F5344CB8AC3E}">
        <p14:creationId xmlns:p14="http://schemas.microsoft.com/office/powerpoint/2010/main" val="3668477671"/>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Kald og varm</a:t>
            </a:r>
          </a:p>
        </p:txBody>
      </p:sp>
      <p:sp>
        <p:nvSpPr>
          <p:cNvPr id="3" name="Plassholder for innhold 2"/>
          <p:cNvSpPr>
            <a:spLocks noGrp="1"/>
          </p:cNvSpPr>
          <p:nvPr>
            <p:ph idx="1"/>
          </p:nvPr>
        </p:nvSpPr>
        <p:spPr/>
        <p:txBody>
          <a:bodyPr>
            <a:noAutofit/>
          </a:bodyPr>
          <a:lstStyle/>
          <a:p>
            <a:r>
              <a:rPr lang="nb-NO" sz="3600" b="1" u="sng" dirty="0"/>
              <a:t>Kulde</a:t>
            </a:r>
            <a:r>
              <a:rPr lang="nb-NO" sz="3600" b="1" dirty="0"/>
              <a:t>: Jesus om den siste tiden: «Fordi lovløsheten tar overhånd, skal kjærligheten bli kald hos de fleste». (Matt 24,12) </a:t>
            </a:r>
          </a:p>
          <a:p>
            <a:r>
              <a:rPr lang="nb-NO" sz="3600" b="1" u="sng" dirty="0"/>
              <a:t>Varme</a:t>
            </a:r>
            <a:r>
              <a:rPr lang="nb-NO" sz="3600" b="1" dirty="0"/>
              <a:t>: Disiplene «sa til hverandre: Brant ikke vårt hjerte i oss da han talte til oss på veien og åpnet Skriftene for oss!» (Luk 24,32) </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9</a:t>
            </a:fld>
            <a:endParaRPr lang="nb-NO"/>
          </a:p>
        </p:txBody>
      </p:sp>
    </p:spTree>
    <p:extLst>
      <p:ext uri="{BB962C8B-B14F-4D97-AF65-F5344CB8AC3E}">
        <p14:creationId xmlns:p14="http://schemas.microsoft.com/office/powerpoint/2010/main" val="78793104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Ledels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edel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122</TotalTime>
  <Words>2404</Words>
  <Application>Microsoft Office PowerPoint</Application>
  <PresentationFormat>Skjermfremvisning (4:3)</PresentationFormat>
  <Paragraphs>149</Paragraphs>
  <Slides>22</Slides>
  <Notes>21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22</vt:i4>
      </vt:variant>
    </vt:vector>
  </HeadingPairs>
  <TitlesOfParts>
    <vt:vector size="28" baseType="lpstr">
      <vt:lpstr>Arial</vt:lpstr>
      <vt:lpstr>Calibri</vt:lpstr>
      <vt:lpstr>Century Gothic</vt:lpstr>
      <vt:lpstr>Courier New</vt:lpstr>
      <vt:lpstr>Palatino Linotype</vt:lpstr>
      <vt:lpstr>Ledelse</vt:lpstr>
      <vt:lpstr>Brevet til menigheten i Laodikea,  Åp 3:14-22</vt:lpstr>
      <vt:lpstr>Vekkelse</vt:lpstr>
      <vt:lpstr>Laodikea</vt:lpstr>
      <vt:lpstr>Mer om Laodikea</vt:lpstr>
      <vt:lpstr>Åp 3:14</vt:lpstr>
      <vt:lpstr>Den trofaste Gud</vt:lpstr>
      <vt:lpstr>Budskapet</vt:lpstr>
      <vt:lpstr>Ingen ros, bare advarsel</vt:lpstr>
      <vt:lpstr>Kald og varm</vt:lpstr>
      <vt:lpstr>Lunken</vt:lpstr>
      <vt:lpstr>Noen troende i Laodikea</vt:lpstr>
      <vt:lpstr>Hvorfor avskyelige  som lunkne?</vt:lpstr>
      <vt:lpstr>Den lunkne</vt:lpstr>
      <vt:lpstr>Den lunkne</vt:lpstr>
      <vt:lpstr>Er du blitt lunken?</vt:lpstr>
      <vt:lpstr>Løsningen</vt:lpstr>
      <vt:lpstr>Nesten ironi</vt:lpstr>
      <vt:lpstr>En varm invitasjon</vt:lpstr>
      <vt:lpstr>Han banker  på hjertedøren</vt:lpstr>
      <vt:lpstr>For et privilegium!</vt:lpstr>
      <vt:lpstr>Konklusjon</vt:lpstr>
      <vt:lpstr>Kan vi fortsatt  være lunkne?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Brevet til menigheten i Efesus, Åp 2:1-7</dc:title>
  <dc:creator>Asbjørn Kvalbein</dc:creator>
  <cp:lastModifiedBy>Asbjørn Kvalbein</cp:lastModifiedBy>
  <cp:revision>17</cp:revision>
  <dcterms:created xsi:type="dcterms:W3CDTF">2014-09-17T17:41:30Z</dcterms:created>
  <dcterms:modified xsi:type="dcterms:W3CDTF">2017-01-29T09:04:13Z</dcterms:modified>
</cp:coreProperties>
</file>