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9" r:id="rId3"/>
    <p:sldId id="258"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29.01.2017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3076338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største av de greske gudene, Zevs, hadde i </a:t>
            </a:r>
            <a:r>
              <a:rPr lang="nb-NO" dirty="0" err="1"/>
              <a:t>Pergamum</a:t>
            </a:r>
            <a:r>
              <a:rPr lang="nb-NO" dirty="0"/>
              <a:t> fått sitt tempel som overvåket byen. Det var bygd som en trone. Mange vil mene at uttrykket «Satans trone» i dette brevet, viser til dette templet.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2695000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Nesten alle de sju sendebrevene i Åpenbaringsboken inneholder et avsnitt der menigheten får ros. Det blir pekt på hva som er forsamlingens styrke. Vi leser fra </a:t>
            </a:r>
            <a:r>
              <a:rPr lang="nb-NO" dirty="0" err="1"/>
              <a:t>Åp</a:t>
            </a:r>
            <a:r>
              <a:rPr lang="nb-NO" dirty="0"/>
              <a:t> 2,13:</a:t>
            </a:r>
          </a:p>
          <a:p>
            <a:r>
              <a:rPr lang="nb-NO" dirty="0"/>
              <a:t>«Jeg vet hvor du bor, der hvor Satan har sin trone. Og du holder fast ved mitt navn. Du fornektet ikke min tro, heller ikke i de dager da Antipas var mitt trofaste vitne, han som ble slått i hjel hos dere, der hvor Satan bor.»</a:t>
            </a:r>
          </a:p>
          <a:p>
            <a:r>
              <a:rPr lang="nb-NO" dirty="0"/>
              <a:t>Jesus vet hvor du bor, sier Herren Jesus. Slike ord kan oppfattes å være skremmende. Men her er de sagt med den hensikt å trøste.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3817395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mye satanisk virksomhet i </a:t>
            </a:r>
            <a:r>
              <a:rPr lang="nb-NO" dirty="0" err="1"/>
              <a:t>Pergamum</a:t>
            </a:r>
            <a:r>
              <a:rPr lang="nb-NO" dirty="0"/>
              <a:t>, som i mange andre byer på den tiden. Antakelig toppet det seg i keiserdyrkelsen. Keiseren symboliserte mennesket og menneskets makt og herlighet. Når mennesker frikobler seg fra den sanne Gud, blir de ofte redskaper for Satan.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641089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var lovlydige borgere. Men de kunne ikke være med på alt. Det gikk en grense ved å dyrke keiseren. Problemet var altså at dette ble sett på som et forræderi mot samfunnet. </a:t>
            </a:r>
          </a:p>
          <a:p>
            <a:r>
              <a:rPr lang="nb-NO" dirty="0"/>
              <a:t>	Vi har sett det gjennom historien, at mennesker ville ha hyllest som en gud. Hitler i </a:t>
            </a:r>
            <a:r>
              <a:rPr lang="nb-NO" dirty="0" err="1"/>
              <a:t>nazi-Tyskland</a:t>
            </a:r>
            <a:r>
              <a:rPr lang="nb-NO" dirty="0"/>
              <a:t> ville ha frihet til å herske over menneskers holdninger og åndelige innstilling. Men det ble umulig for de sanne troende.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593816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Overfor myndighetene skal vi ha en slik holdning som Paulus beskriver i de første versene i Romerbrevets 13. kapittel. Myndighetene er innsatt av Gud, og vi skal være lydige. Men vi skal lyde Gud mer enn mennesker.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105469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Hvorfor ble det sagt at i </a:t>
            </a:r>
            <a:r>
              <a:rPr lang="nb-NO" dirty="0" err="1"/>
              <a:t>Pergamum</a:t>
            </a:r>
            <a:r>
              <a:rPr lang="nb-NO" dirty="0"/>
              <a:t> har Satan sin trone? Fordi det var så mye avgudsdyrkelse der. De hadde en egen gud i </a:t>
            </a:r>
            <a:r>
              <a:rPr lang="nb-NO" dirty="0" err="1"/>
              <a:t>Pergamum</a:t>
            </a:r>
            <a:r>
              <a:rPr lang="nb-NO" dirty="0"/>
              <a:t> som de kalte Asklepios, slangeguden. Slanger krøp omkring i templet til hans ære.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1513587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lot seg ikke fange inn av denne dyrkelsen. Tvert imot holdt de fast ved Jesu navn. De var lojale mot Kristus som Herre og nektet å dyrke Cæsar og avgudene. De lot seg ikke rive med av løgnene i miljøet omkring dem og den moralske utglidningen de var vitne til.</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1432860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brevet omtales en mann spesielt, fordi han var særlig tapper. Antipas var Herrens trofaste vitne. Navnet hans betyr: «Imot alle», og det var nok en betegnelse for hva han sto for. Når han holdt fast ved Jesus, sannheten og ordet fra Herren, kunne han oppleve å få alle imot seg. Antipas var antakelig en leder i menigheten som nektet å vike for kravet om å være politisk korrekt. Ifølge legenden ble han kokt levende. Nå trenger ikke en kristen være imot</a:t>
            </a:r>
            <a:r>
              <a:rPr lang="nb-NO" baseline="0" dirty="0"/>
              <a:t> alt. Vi må ikke få ord for oss for å være bakstreverske. </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1482762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kaller Antipas «mitt trofaste vitne». Vi oppmuntres til å se ham som et forbilde. Vi skal være trofaste, enten vi lykkes eller ikke. Herren vil gi de resultatene han ønsker.</a:t>
            </a:r>
          </a:p>
          <a:p>
            <a:r>
              <a:rPr lang="nb-NO" dirty="0"/>
              <a:t>Kostet det noe å stå for sannheten? Ja, Antipas ble drept. Men vi vet at martyrenes blod er kirkens såkorn. Det gror og vokser i sporene etter dem som har stått fast med troskap i å vitne om Jesus. Antipas var nok ikke opptatt av å krangle om hvilke som helst av aktuelle spørsmål. Han prioriterte det viktigste: Å stå for Jesus, sannheten og Ordet.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404114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hvert av sendebrevene kommer Herren med en korreksjon eller kritikk. Så også her, vers 14, Åpenbaringen, kapittel 2:</a:t>
            </a:r>
          </a:p>
          <a:p>
            <a:r>
              <a:rPr lang="nb-NO" dirty="0"/>
              <a:t>«Men jeg har noen få ting imot deg: Du har noen der som holder fast ved </a:t>
            </a:r>
            <a:r>
              <a:rPr lang="nb-NO" dirty="0" err="1"/>
              <a:t>Bileams</a:t>
            </a:r>
            <a:r>
              <a:rPr lang="nb-NO" dirty="0"/>
              <a:t> lære, han som lærte </a:t>
            </a:r>
            <a:r>
              <a:rPr lang="nb-NO" dirty="0" err="1"/>
              <a:t>Balak</a:t>
            </a:r>
            <a:r>
              <a:rPr lang="nb-NO" dirty="0"/>
              <a:t> å legge anstøt for Israels barn – å ete avgudsoffer og drive hor.»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363653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Noen liker en kristen forkynnelse som bare gir trøst og aldri kommer med pekefingre. Andre synes ikke en tale er god hvis de ikke har fått litt åndelig juling. Jeg vil ikke fleipe med dette, men enkelt si at Bibelens budskap i høy grad vil vekke oss til å tenke over hva vi sier og gjør. Ordet vil gjøre oss ydmyke - og sultne på tilgivelse og trøst.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394821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med andre ord en gruppe i menigheten i </a:t>
            </a:r>
            <a:r>
              <a:rPr lang="nb-NO" dirty="0" err="1"/>
              <a:t>Pergamum</a:t>
            </a:r>
            <a:r>
              <a:rPr lang="nb-NO" dirty="0"/>
              <a:t> som hadde gått inn i et kompromiss med verden. De var kjødelige og verdslige. De var som en surdeig som lett gjennomsyrer hele deigen. Formaningen her er ikke rettet til denne lille gruppen, men til hele forsamlingen, som ikke tok et oppgjør med de som forkynte vrang lære og falske holdninger.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3122680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holdt seg til </a:t>
            </a:r>
            <a:r>
              <a:rPr lang="nb-NO" dirty="0" err="1"/>
              <a:t>Bileams</a:t>
            </a:r>
            <a:r>
              <a:rPr lang="nb-NO" dirty="0"/>
              <a:t> lære, står det. </a:t>
            </a:r>
            <a:r>
              <a:rPr lang="nb-NO" dirty="0" err="1"/>
              <a:t>Bileam</a:t>
            </a:r>
            <a:r>
              <a:rPr lang="nb-NO" dirty="0"/>
              <a:t> var en profet i Det gamle testamentes tid, en hedning som hadde lært Gud Herren å kjenne. Men han var en falsk profet, som så ut til å være ekte. Du kan lese mer om ham i 4. Mos 22–25. Kong </a:t>
            </a:r>
            <a:r>
              <a:rPr lang="nb-NO" dirty="0" err="1"/>
              <a:t>Balak</a:t>
            </a:r>
            <a:r>
              <a:rPr lang="nb-NO" dirty="0"/>
              <a:t> leide </a:t>
            </a:r>
            <a:r>
              <a:rPr lang="nb-NO" dirty="0" err="1"/>
              <a:t>Bileam</a:t>
            </a:r>
            <a:r>
              <a:rPr lang="nb-NO" dirty="0"/>
              <a:t> til å forbanne Israel. Men engelen stanset eselet. </a:t>
            </a:r>
            <a:r>
              <a:rPr lang="nb-NO" dirty="0" err="1"/>
              <a:t>Bileam</a:t>
            </a:r>
            <a:r>
              <a:rPr lang="nb-NO" baseline="0" dirty="0"/>
              <a:t> ble sint og slo eselet. Da snakket det i protest. </a:t>
            </a:r>
            <a:r>
              <a:rPr lang="nb-NO" baseline="0" dirty="0" err="1"/>
              <a:t>Bileam</a:t>
            </a:r>
            <a:r>
              <a:rPr lang="nb-NO" dirty="0"/>
              <a:t> solgte sine gaver for betaling og var villig til å forbanne Guds folk. Han fikk tillit i Israel, men misbrukte tilliten. Så fikk han kong </a:t>
            </a:r>
            <a:r>
              <a:rPr lang="nb-NO" dirty="0" err="1"/>
              <a:t>Balak</a:t>
            </a:r>
            <a:r>
              <a:rPr lang="nb-NO" dirty="0"/>
              <a:t> til å legge opp til en fristelse for den israelske hæren. Slik ble de ledet inn i hor og avgudsdyrkelse.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3399371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Poenget er at den lille gruppen i </a:t>
            </a:r>
            <a:r>
              <a:rPr lang="nb-NO" dirty="0" err="1"/>
              <a:t>Pergamum</a:t>
            </a:r>
            <a:r>
              <a:rPr lang="nb-NO" dirty="0"/>
              <a:t>-menigheten spredte verdslige kompromiss-holdninger i forhold til tidens gudsdyrkelse og umoral. Derfor var de en trussel mot hele forsamlingen. </a:t>
            </a:r>
          </a:p>
          <a:p>
            <a:r>
              <a:rPr lang="nb-NO" dirty="0"/>
              <a:t>Det var også en annen problematisk gruppe i forsamlingen i </a:t>
            </a:r>
            <a:r>
              <a:rPr lang="nb-NO" dirty="0" err="1"/>
              <a:t>Pergamum</a:t>
            </a:r>
            <a:r>
              <a:rPr lang="nb-NO" dirty="0"/>
              <a:t>, hør fra vers 15: «Slik har også du noen som på samme vis holder fast ved </a:t>
            </a:r>
            <a:r>
              <a:rPr lang="nb-NO" dirty="0" err="1"/>
              <a:t>nikolaittenes</a:t>
            </a:r>
            <a:r>
              <a:rPr lang="nb-NO" dirty="0"/>
              <a:t> lære.»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33030417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Nikolaus var en av de første lederne som ble innviet i Jerusalem. Etter en stund falt han fra, og han lærte at kristne kunne leve og lære som de ville. Han fremmet det vi kaller antinomisme, at ingen av budene i Bibelen er bindende for kristne i dag. Slik forkynnelse er dessverre utbredt også i vår tid, når en for eksempel sier at budene må leses i lys av vår tids opplevelser og erfaringer. Og da vil en tilpasse og avsvekke.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3269070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16 får vi høre den viktige appellen til menigheten i </a:t>
            </a:r>
            <a:r>
              <a:rPr lang="nb-NO" dirty="0" err="1"/>
              <a:t>Pergamum</a:t>
            </a:r>
            <a:r>
              <a:rPr lang="nb-NO" dirty="0"/>
              <a:t>: </a:t>
            </a:r>
          </a:p>
          <a:p>
            <a:r>
              <a:rPr lang="nb-NO" dirty="0"/>
              <a:t>«Omvend deg! Ellers kommer jeg snart over deg og vil kjempe mot dem med min munns sverd.»</a:t>
            </a:r>
          </a:p>
          <a:p>
            <a:r>
              <a:rPr lang="nb-NO" dirty="0"/>
              <a:t>Plutselig vil dommen komme. Da vil sverdet være ord til dom fra Herrens munn. Derfor gjelder det å vende om, få et nytt sinnelag, gå på en ny vei.</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2919192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17 lyder appellen ikke bare til en menighet i Oldtiden, men til kirker og forsamlinger til alle tider: «Den som har øre, han høre hva Ånden sier til menighetene.»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329728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lyder ikke bare advarsler, men et rikt løfte til slutt: «Den som seirer, ham vil jeg gi av den skjulte manna. Og jeg vil gi ham en hvit stein, og på steinen er et nytt navn skrevet som ingen kjenner uten den som får det.»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38828750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Seieren er sikret for dem som tror på Jesus både i liv og død. De skal få en himmelsk mat, den skjulte manna, kalles den. Jesus er den skjulte manna, det levende brødet som kom ned fra himmelen.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2760439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hvite steinen er et bilde fra gammel tids rettsvesen. Dommeren la fram en hvit stein for å betegne frifinnelse og en svart stein for å betegne skyldig. Den som tror på Jesus, blir ikke dømt. Derfor ble hvite steiner også gitt som en gave, et symbol på at en satte pris på en person og aksepterte vedkommende.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28</a:t>
            </a:fld>
            <a:endParaRPr lang="nb-NO"/>
          </a:p>
        </p:txBody>
      </p:sp>
    </p:spTree>
    <p:extLst>
      <p:ext uri="{BB962C8B-B14F-4D97-AF65-F5344CB8AC3E}">
        <p14:creationId xmlns:p14="http://schemas.microsoft.com/office/powerpoint/2010/main" val="14402758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tredje velsignelse som loves til slutt i dette sendebrevet, er et nytt navn. Det innebærer en ny identitet, en ny posisjon og en ny begynnelse. Hva denne går ut på, er en spennende hemmelighet, i tråd med ordet fra Herren i 1. </a:t>
            </a:r>
            <a:r>
              <a:rPr lang="nb-NO" dirty="0" err="1"/>
              <a:t>Joh</a:t>
            </a:r>
            <a:r>
              <a:rPr lang="nb-NO" dirty="0"/>
              <a:t> 3,2: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29</a:t>
            </a:fld>
            <a:endParaRPr lang="nb-NO"/>
          </a:p>
        </p:txBody>
      </p:sp>
    </p:spTree>
    <p:extLst>
      <p:ext uri="{BB962C8B-B14F-4D97-AF65-F5344CB8AC3E}">
        <p14:creationId xmlns:p14="http://schemas.microsoft.com/office/powerpoint/2010/main" val="1756056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Vekkelsestonen lyder ikke minst i de sju sendebrevene i begynnelsen av Bibelens siste bok, Johannes Åpenbaring. Nå skal vi lese og tenke på budskapet i brevet til menigheten i </a:t>
            </a:r>
            <a:r>
              <a:rPr lang="nb-NO" dirty="0" err="1"/>
              <a:t>Pergamum</a:t>
            </a:r>
            <a:r>
              <a:rPr lang="nb-NO" dirty="0"/>
              <a:t>. Jeg leser vers for vers og forklarer og utdyper teksten. Vi leser fra Åpenbaringen 2, vers 12:</a:t>
            </a:r>
          </a:p>
          <a:p>
            <a:r>
              <a:rPr lang="nb-NO" dirty="0"/>
              <a:t>«Og skriv til engelen for menigheten i </a:t>
            </a:r>
            <a:r>
              <a:rPr lang="nb-NO" dirty="0" err="1"/>
              <a:t>Pergamum</a:t>
            </a:r>
            <a:r>
              <a:rPr lang="nb-NO" dirty="0"/>
              <a:t>: Dette sier han som har det tveeggede skarpe sverd:»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25653581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«Mine kjære, nå er vi Guds barn, og det er ennå ikke åpenbart hva vi skal bli! Vi vet at når han åpenbares, da skal vi bli ham like, for vi skal se ham som han 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30</a:t>
            </a:fld>
            <a:endParaRPr lang="nb-NO"/>
          </a:p>
        </p:txBody>
      </p:sp>
    </p:spTree>
    <p:extLst>
      <p:ext uri="{BB962C8B-B14F-4D97-AF65-F5344CB8AC3E}">
        <p14:creationId xmlns:p14="http://schemas.microsoft.com/office/powerpoint/2010/main" val="29986509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Seieren er sikret for dem som bygger på frelsen i Jesu navn. I det evige Guds rike venter en herlighet som vi nå ikke kan fatte. Du vil vel bli med dit?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31</a:t>
            </a:fld>
            <a:endParaRPr lang="nb-NO"/>
          </a:p>
        </p:txBody>
      </p:sp>
    </p:spTree>
    <p:extLst>
      <p:ext uri="{BB962C8B-B14F-4D97-AF65-F5344CB8AC3E}">
        <p14:creationId xmlns:p14="http://schemas.microsoft.com/office/powerpoint/2010/main" val="60912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presenterer Jesus Kristus seg som Han som har det tveeggede skarpe sverd. På den tiden representerte sverdet makt og autoritet. Det innebar blant annet retten til å iverksette dødsstraff. Derfor markerte Romerriket sverdet som et viktig symbol, og de brukte det med stor myndighet. Men her sier Jesus at det er han som har myndighet over liv og død. Hvordan utøver han denne myndigheten? Først og fremst gjennom det evige ordet fra Gud.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75214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som har det tveeggede skarpe sverd, er Jesus. Og sverdet er et symbol på Guds ord. Det blir forklart slik i Hebreerbrevet: «For Guds ord er levende og virksomt og skarpere enn noe tveegget sverd. Det trenger igjennom helt til det kløver sjel og ånd, ledd og marg, og dømmer hjertets tanker og råd.» (</a:t>
            </a:r>
            <a:r>
              <a:rPr lang="nb-NO" dirty="0" err="1"/>
              <a:t>Heb</a:t>
            </a:r>
            <a:r>
              <a:rPr lang="nb-NO" dirty="0"/>
              <a:t> 4,12)</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1349549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a:t>
            </a:r>
            <a:r>
              <a:rPr lang="nb-NO" b="1" dirty="0"/>
              <a:t>er</a:t>
            </a:r>
            <a:r>
              <a:rPr lang="nb-NO" dirty="0"/>
              <a:t> Ordet, sies det i begynnelsen av Johannesevangeliet. Han </a:t>
            </a:r>
            <a:r>
              <a:rPr lang="nb-NO" b="1" dirty="0"/>
              <a:t>har</a:t>
            </a:r>
            <a:r>
              <a:rPr lang="nb-NO" dirty="0"/>
              <a:t> Ordet, sies det her i sendebrevet. Sverdet er tveegget, det har en dobbel virkning. Jesus dømmer oss med dette ordet, og han frelser oss ved dette ordet. Han taler lovens ord og evangeliets ord. Slik skal all sann forkynnelse vekke og avsløre, og på den annen side trøste og oppmuntre.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51595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Lar vi Guds ord trenge igjennom? Det er et spørsmål vi kan stille på bakgrunn av det vi har lest i vers 12. Tar vi det på alvor? Slipper vi det fram? I dag sier vi kanskje at vi skal knytte noen tanker til et ord. Det virker nokså svakt. Nei, slipp selve ordet løs, forklar det og anvend det. Når forkynnelsen bringer fram Guds ord, vil det selv trenge gjennom og ha sin virkning.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3601191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tales det til i dette brevet? </a:t>
            </a:r>
            <a:r>
              <a:rPr lang="nb-NO" dirty="0" err="1"/>
              <a:t>Pergamum</a:t>
            </a:r>
            <a:r>
              <a:rPr lang="nb-NO" dirty="0"/>
              <a:t> lå omtrent tre mil inn i landet fra Egeerhavet og var hovedstaden i den romerske provinsen Asia Minor. Den som ville ha kontroll over denne provinsen, måtte styre over </a:t>
            </a:r>
            <a:r>
              <a:rPr lang="nb-NO" dirty="0" err="1"/>
              <a:t>Pergamum</a:t>
            </a:r>
            <a:r>
              <a:rPr lang="nb-NO" dirty="0"/>
              <a:t>. De som bodde her, viste sterk lojalitet til keiseren i Roma. I år 29 før Kristus hadde de bygd et stort tempel for tilbedelsen av Cæsar.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1910238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Folket i </a:t>
            </a:r>
            <a:r>
              <a:rPr lang="nb-NO" dirty="0" err="1"/>
              <a:t>Pergamum</a:t>
            </a:r>
            <a:r>
              <a:rPr lang="nb-NO" dirty="0"/>
              <a:t> viste til stadighet hvor lojale de var mot imperiets ledelse. Men lojaliteten var ikke å forstå på en ekskluderende måte. Man kunne gjerne tilbe hva som helst av guder bare man ikke sluttet å tilbe keiseren. Dette ble likevel vanskelig for de kristne. </a:t>
            </a:r>
          </a:p>
          <a:p>
            <a:r>
              <a:rPr lang="nb-NO" dirty="0"/>
              <a:t>	For de kunne ikke si «Cæsar er Herre» uten at de følte de fornektet sin egen Herre Jesus Kristus og brøt det første bud. Som en følge av dette ble kristne i </a:t>
            </a:r>
            <a:r>
              <a:rPr lang="nb-NO" dirty="0" err="1"/>
              <a:t>Pergamum</a:t>
            </a:r>
            <a:r>
              <a:rPr lang="nb-NO" dirty="0"/>
              <a:t> straffet med døden på grunn av sin tro og holdning.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861953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29.01.2017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29.01.2017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29.01.2017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29.01.2017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29.01.2017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a:t>
            </a:r>
            <a:r>
              <a:rPr lang="nb-NO" sz="6000" dirty="0" err="1"/>
              <a:t>Pergamum</a:t>
            </a:r>
            <a:r>
              <a:rPr lang="nb-NO" sz="6000" dirty="0"/>
              <a:t>, </a:t>
            </a:r>
            <a:br>
              <a:rPr lang="nb-NO" sz="6000" dirty="0"/>
            </a:br>
            <a:r>
              <a:rPr lang="nb-NO" sz="6000" dirty="0" err="1"/>
              <a:t>Åp</a:t>
            </a:r>
            <a:r>
              <a:rPr lang="nb-NO" sz="6000"/>
              <a:t> 2:12-17</a:t>
            </a:r>
            <a:endParaRPr lang="nb-NO" sz="6000" dirty="0"/>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3. bibeltime fra Åpenbaringsboken</a:t>
            </a:r>
          </a:p>
          <a:p>
            <a:r>
              <a:rPr lang="nb-NO" sz="2800" b="1" dirty="0"/>
              <a:t>Bibelhelg Melhus 4. </a:t>
            </a:r>
            <a:r>
              <a:rPr lang="nb-NO" sz="2800" b="1"/>
              <a:t>februar 2017</a:t>
            </a:r>
            <a:endParaRPr lang="nb-NO" sz="2800" b="1" dirty="0"/>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Pergamum Askleios-tem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81383"/>
            <a:ext cx="1872208" cy="1404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«Satans trone»</a:t>
            </a:r>
          </a:p>
        </p:txBody>
      </p:sp>
      <p:pic>
        <p:nvPicPr>
          <p:cNvPr id="5" name="Plassholder for innhold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19672" y="1648935"/>
            <a:ext cx="6120680" cy="4590510"/>
          </a:xfrm>
        </p:spPr>
      </p:pic>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spTree>
    <p:extLst>
      <p:ext uri="{BB962C8B-B14F-4D97-AF65-F5344CB8AC3E}">
        <p14:creationId xmlns:p14="http://schemas.microsoft.com/office/powerpoint/2010/main" val="239981390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Ros til menigheten:</a:t>
            </a:r>
          </a:p>
        </p:txBody>
      </p:sp>
      <p:sp>
        <p:nvSpPr>
          <p:cNvPr id="3" name="Plassholder for innhold 2"/>
          <p:cNvSpPr>
            <a:spLocks noGrp="1"/>
          </p:cNvSpPr>
          <p:nvPr>
            <p:ph idx="1"/>
          </p:nvPr>
        </p:nvSpPr>
        <p:spPr/>
        <p:txBody>
          <a:bodyPr/>
          <a:lstStyle/>
          <a:p>
            <a:r>
              <a:rPr lang="nb-NO" sz="3600" b="1" dirty="0"/>
              <a:t>«Jeg vet hvor du bor, der hvor Satan har sin trone. Og du holder fast ved mitt navn. Du fornektet ikke min tro, heller ikke i de dager da Antipas var mitt trofaste vitne, han som ble slått i hjel hos dere, der hvor Satan bor.» (v. 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16172163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Satanisk virksomhet</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55264" y="2217261"/>
            <a:ext cx="2633472" cy="3291840"/>
          </a:xfrm>
        </p:spPr>
      </p:pic>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20118031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88840"/>
          </a:xfrm>
        </p:spPr>
        <p:txBody>
          <a:bodyPr/>
          <a:lstStyle/>
          <a:p>
            <a:r>
              <a:rPr lang="nb-NO" dirty="0"/>
              <a:t>De kristne var </a:t>
            </a:r>
            <a:br>
              <a:rPr lang="nb-NO" dirty="0"/>
            </a:br>
            <a:r>
              <a:rPr lang="nb-NO" dirty="0"/>
              <a:t>lovlydige borgere</a:t>
            </a:r>
          </a:p>
        </p:txBody>
      </p:sp>
      <p:sp>
        <p:nvSpPr>
          <p:cNvPr id="3" name="Plassholder for innhold 2"/>
          <p:cNvSpPr>
            <a:spLocks noGrp="1"/>
          </p:cNvSpPr>
          <p:nvPr>
            <p:ph idx="1"/>
          </p:nvPr>
        </p:nvSpPr>
        <p:spPr>
          <a:xfrm>
            <a:off x="457200" y="2132856"/>
            <a:ext cx="8229600" cy="3993307"/>
          </a:xfrm>
        </p:spPr>
        <p:txBody>
          <a:bodyPr>
            <a:normAutofit/>
          </a:bodyPr>
          <a:lstStyle/>
          <a:p>
            <a:r>
              <a:rPr lang="nb-NO" sz="3600" b="1" dirty="0"/>
              <a:t>Men det gikk en grense</a:t>
            </a:r>
          </a:p>
          <a:p>
            <a:r>
              <a:rPr lang="nb-NO" sz="3600" b="1" dirty="0"/>
              <a:t>En kan ikke tilbe mennesker</a:t>
            </a:r>
          </a:p>
          <a:p>
            <a:r>
              <a:rPr lang="nb-NO" sz="3600" b="1" dirty="0"/>
              <a:t>Noen ledere vil ha hyllest som en gud.</a:t>
            </a:r>
          </a:p>
          <a:p>
            <a:r>
              <a:rPr lang="nb-NO" sz="3600" b="1" dirty="0"/>
              <a:t>Nazi-Tyskland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dirty="0"/>
          </a:p>
        </p:txBody>
      </p:sp>
    </p:spTree>
    <p:extLst>
      <p:ext uri="{BB962C8B-B14F-4D97-AF65-F5344CB8AC3E}">
        <p14:creationId xmlns:p14="http://schemas.microsoft.com/office/powerpoint/2010/main" val="42846486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Romerne 13:</a:t>
            </a:r>
          </a:p>
        </p:txBody>
      </p:sp>
      <p:sp>
        <p:nvSpPr>
          <p:cNvPr id="3" name="Plassholder for innhold 2"/>
          <p:cNvSpPr>
            <a:spLocks noGrp="1"/>
          </p:cNvSpPr>
          <p:nvPr>
            <p:ph idx="1"/>
          </p:nvPr>
        </p:nvSpPr>
        <p:spPr>
          <a:xfrm>
            <a:off x="457200" y="1772816"/>
            <a:ext cx="8229600" cy="4353347"/>
          </a:xfrm>
        </p:spPr>
        <p:txBody>
          <a:bodyPr/>
          <a:lstStyle/>
          <a:p>
            <a:r>
              <a:rPr lang="nb-NO" sz="3600" b="1" dirty="0"/>
              <a:t>Myndighetene er innsatt av Gud, og vi skal være lydige. </a:t>
            </a:r>
          </a:p>
          <a:p>
            <a:r>
              <a:rPr lang="nb-NO" sz="3600" b="1" dirty="0"/>
              <a:t>Men vi skal lyde Gud mer enn mennesker</a:t>
            </a:r>
            <a:r>
              <a:rPr lang="nb-NO" dirty="0"/>
              <a: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317873929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Asklepios - slangeguden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52750" y="1977231"/>
            <a:ext cx="3238500" cy="3771900"/>
          </a:xfrm>
        </p:spPr>
      </p:pic>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296383833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De kristne holdt fast </a:t>
            </a:r>
            <a:br>
              <a:rPr lang="nb-NO" dirty="0"/>
            </a:br>
            <a:r>
              <a:rPr lang="nb-NO" dirty="0"/>
              <a:t>ved Jesu navn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2725663"/>
            <a:ext cx="4752528" cy="3564397"/>
          </a:xfrm>
        </p:spPr>
      </p:pic>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25403960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Antipas – «imot alle»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1844824"/>
            <a:ext cx="3048000" cy="4467225"/>
          </a:xfrm>
        </p:spPr>
      </p:pic>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08301515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Stå for Jesus, sannheten og Ordet</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2348879"/>
            <a:ext cx="6096000" cy="3228801"/>
          </a:xfrm>
        </p:spPr>
      </p:pic>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130450536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84784"/>
          </a:xfrm>
        </p:spPr>
        <p:txBody>
          <a:bodyPr/>
          <a:lstStyle/>
          <a:p>
            <a:r>
              <a:rPr lang="nb-NO" dirty="0"/>
              <a:t>Vers 14:</a:t>
            </a:r>
          </a:p>
        </p:txBody>
      </p:sp>
      <p:sp>
        <p:nvSpPr>
          <p:cNvPr id="3" name="Plassholder for innhold 2"/>
          <p:cNvSpPr>
            <a:spLocks noGrp="1"/>
          </p:cNvSpPr>
          <p:nvPr>
            <p:ph idx="1"/>
          </p:nvPr>
        </p:nvSpPr>
        <p:spPr/>
        <p:txBody>
          <a:bodyPr/>
          <a:lstStyle/>
          <a:p>
            <a:r>
              <a:rPr lang="nb-NO" sz="3600" b="1" dirty="0"/>
              <a:t>«Men jeg har noen få ting imot deg: Du har noen der som holder fast ved </a:t>
            </a:r>
            <a:r>
              <a:rPr lang="nb-NO" sz="3600" b="1" dirty="0" err="1"/>
              <a:t>Bileams</a:t>
            </a:r>
            <a:r>
              <a:rPr lang="nb-NO" sz="3600" b="1" dirty="0"/>
              <a:t> lære, han som lærte </a:t>
            </a:r>
            <a:r>
              <a:rPr lang="nb-NO" sz="3600" b="1" dirty="0" err="1"/>
              <a:t>Balak</a:t>
            </a:r>
            <a:r>
              <a:rPr lang="nb-NO" sz="3600" b="1" dirty="0"/>
              <a:t> å legge anstøt for Israels barn – å ete avgudsoffer og drive hor.»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23441051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00808"/>
          </a:xfrm>
        </p:spPr>
        <p:txBody>
          <a:bodyPr/>
          <a:lstStyle/>
          <a:p>
            <a:r>
              <a:rPr lang="nb-NO" dirty="0"/>
              <a:t>Forkynnelse uten pekefingre?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83768" y="1844824"/>
            <a:ext cx="4141980" cy="4525963"/>
          </a:xfrm>
        </p:spPr>
      </p:pic>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3510545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Kompromiss med verden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91680" y="2197996"/>
            <a:ext cx="5865936" cy="3391244"/>
          </a:xfrm>
        </p:spPr>
      </p:pic>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385446310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Bileams</a:t>
            </a:r>
            <a:r>
              <a:rPr lang="nb-NO" dirty="0"/>
              <a:t> lære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1640" y="1918964"/>
            <a:ext cx="6717192" cy="4030315"/>
          </a:xfrm>
        </p:spPr>
      </p:pic>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366021016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15:</a:t>
            </a:r>
          </a:p>
        </p:txBody>
      </p:sp>
      <p:sp>
        <p:nvSpPr>
          <p:cNvPr id="3" name="Plassholder for innhold 2"/>
          <p:cNvSpPr>
            <a:spLocks noGrp="1"/>
          </p:cNvSpPr>
          <p:nvPr>
            <p:ph idx="1"/>
          </p:nvPr>
        </p:nvSpPr>
        <p:spPr>
          <a:xfrm>
            <a:off x="457200" y="1772816"/>
            <a:ext cx="8229600" cy="4353347"/>
          </a:xfrm>
        </p:spPr>
        <p:txBody>
          <a:bodyPr/>
          <a:lstStyle/>
          <a:p>
            <a:r>
              <a:rPr lang="nb-NO" sz="3600" b="1" dirty="0"/>
              <a:t>«Slik har også du noen som på samme vis holder fast ved </a:t>
            </a:r>
            <a:r>
              <a:rPr lang="nb-NO" sz="3600" b="1" dirty="0" err="1"/>
              <a:t>nikolaittenes</a:t>
            </a:r>
            <a:r>
              <a:rPr lang="nb-NO" sz="3600" b="1" dirty="0"/>
              <a:t> lære.»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133484419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Nikolaus</a:t>
            </a:r>
          </a:p>
        </p:txBody>
      </p:sp>
      <p:sp>
        <p:nvSpPr>
          <p:cNvPr id="3" name="Plassholder for innhold 2"/>
          <p:cNvSpPr>
            <a:spLocks noGrp="1"/>
          </p:cNvSpPr>
          <p:nvPr>
            <p:ph idx="1"/>
          </p:nvPr>
        </p:nvSpPr>
        <p:spPr/>
        <p:txBody>
          <a:bodyPr>
            <a:normAutofit/>
          </a:bodyPr>
          <a:lstStyle/>
          <a:p>
            <a:r>
              <a:rPr lang="nb-NO" sz="3600" b="1" dirty="0"/>
              <a:t>Leder i Jerusalem</a:t>
            </a:r>
          </a:p>
          <a:p>
            <a:r>
              <a:rPr lang="nb-NO" sz="3600" b="1" dirty="0"/>
              <a:t>Falt fra troen</a:t>
            </a:r>
          </a:p>
          <a:p>
            <a:r>
              <a:rPr lang="nb-NO" sz="3600" b="1" dirty="0"/>
              <a:t>Lærte at kristne kunne leve og lære som de ville</a:t>
            </a:r>
          </a:p>
          <a:p>
            <a:r>
              <a:rPr lang="nb-NO" sz="3600" b="1" dirty="0"/>
              <a:t>Fremmet antinomisme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24676013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16:</a:t>
            </a:r>
          </a:p>
        </p:txBody>
      </p:sp>
      <p:sp>
        <p:nvSpPr>
          <p:cNvPr id="3" name="Plassholder for innhold 2"/>
          <p:cNvSpPr>
            <a:spLocks noGrp="1"/>
          </p:cNvSpPr>
          <p:nvPr>
            <p:ph idx="1"/>
          </p:nvPr>
        </p:nvSpPr>
        <p:spPr>
          <a:xfrm>
            <a:off x="457200" y="1916832"/>
            <a:ext cx="8229600" cy="4209331"/>
          </a:xfrm>
        </p:spPr>
        <p:txBody>
          <a:bodyPr/>
          <a:lstStyle/>
          <a:p>
            <a:r>
              <a:rPr lang="nb-NO" sz="3600" b="1" dirty="0"/>
              <a:t>«Omvend deg! Ellers kommer jeg snart over deg og vil kjempe mot dem med min munns sverd.»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spTree>
    <p:extLst>
      <p:ext uri="{BB962C8B-B14F-4D97-AF65-F5344CB8AC3E}">
        <p14:creationId xmlns:p14="http://schemas.microsoft.com/office/powerpoint/2010/main" val="245620013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17:</a:t>
            </a:r>
          </a:p>
        </p:txBody>
      </p:sp>
      <p:sp>
        <p:nvSpPr>
          <p:cNvPr id="3" name="Plassholder for innhold 2"/>
          <p:cNvSpPr>
            <a:spLocks noGrp="1"/>
          </p:cNvSpPr>
          <p:nvPr>
            <p:ph idx="1"/>
          </p:nvPr>
        </p:nvSpPr>
        <p:spPr>
          <a:xfrm>
            <a:off x="457200" y="1988840"/>
            <a:ext cx="8229600" cy="4137323"/>
          </a:xfrm>
        </p:spPr>
        <p:txBody>
          <a:bodyPr/>
          <a:lstStyle/>
          <a:p>
            <a:r>
              <a:rPr lang="nb-NO" sz="3600" b="1" dirty="0"/>
              <a:t>«Den som har øre, han høre hva Ånden sier til menighetene.»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pic>
        <p:nvPicPr>
          <p:cNvPr id="4098" name="Picture 2" descr="C:\Users\akvalbein\Pictures\Pictures\Mine bilder for web Norea\Mine tegninger for powerpoint\Lytt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3175" y="3355592"/>
            <a:ext cx="4057650"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97212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rikt løfte:</a:t>
            </a:r>
          </a:p>
        </p:txBody>
      </p:sp>
      <p:sp>
        <p:nvSpPr>
          <p:cNvPr id="3" name="Plassholder for innhold 2"/>
          <p:cNvSpPr>
            <a:spLocks noGrp="1"/>
          </p:cNvSpPr>
          <p:nvPr>
            <p:ph idx="1"/>
          </p:nvPr>
        </p:nvSpPr>
        <p:spPr>
          <a:xfrm>
            <a:off x="457200" y="1916832"/>
            <a:ext cx="8229600" cy="4209331"/>
          </a:xfrm>
        </p:spPr>
        <p:txBody>
          <a:bodyPr/>
          <a:lstStyle/>
          <a:p>
            <a:r>
              <a:rPr lang="nb-NO" sz="3600" b="1" dirty="0"/>
              <a:t>«Den som seirer, ham vil jeg gi av den skjulte manna. Og jeg vil gi ham en hvit stein, og på steinen er et nytt navn skrevet som ingen kjenner uten den som får det.»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spTree>
    <p:extLst>
      <p:ext uri="{BB962C8B-B14F-4D97-AF65-F5344CB8AC3E}">
        <p14:creationId xmlns:p14="http://schemas.microsoft.com/office/powerpoint/2010/main" val="155991955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Den skjulte manna</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47664" y="2780928"/>
            <a:ext cx="4859700" cy="2871641"/>
          </a:xfrm>
        </p:spPr>
      </p:pic>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spTree>
    <p:extLst>
      <p:ext uri="{BB962C8B-B14F-4D97-AF65-F5344CB8AC3E}">
        <p14:creationId xmlns:p14="http://schemas.microsoft.com/office/powerpoint/2010/main" val="262020996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Den hvite steinen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7784" y="1839429"/>
            <a:ext cx="4032448" cy="4197412"/>
          </a:xfrm>
        </p:spPr>
      </p:pic>
      <p:sp>
        <p:nvSpPr>
          <p:cNvPr id="4" name="Plassholder for lysbildenummer 3"/>
          <p:cNvSpPr>
            <a:spLocks noGrp="1"/>
          </p:cNvSpPr>
          <p:nvPr>
            <p:ph type="sldNum" sz="quarter" idx="12"/>
          </p:nvPr>
        </p:nvSpPr>
        <p:spPr/>
        <p:txBody>
          <a:bodyPr/>
          <a:lstStyle/>
          <a:p>
            <a:fld id="{FAEFB388-42AA-4DF2-851A-CCA4A06B24AA}" type="slidenum">
              <a:rPr lang="nb-NO" smtClean="0"/>
              <a:t>28</a:t>
            </a:fld>
            <a:endParaRPr lang="nb-NO"/>
          </a:p>
        </p:txBody>
      </p:sp>
    </p:spTree>
    <p:extLst>
      <p:ext uri="{BB962C8B-B14F-4D97-AF65-F5344CB8AC3E}">
        <p14:creationId xmlns:p14="http://schemas.microsoft.com/office/powerpoint/2010/main" val="255257334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nytt navn</a:t>
            </a:r>
          </a:p>
        </p:txBody>
      </p:sp>
      <p:sp>
        <p:nvSpPr>
          <p:cNvPr id="3" name="Plassholder for innhold 2"/>
          <p:cNvSpPr>
            <a:spLocks noGrp="1"/>
          </p:cNvSpPr>
          <p:nvPr>
            <p:ph idx="1"/>
          </p:nvPr>
        </p:nvSpPr>
        <p:spPr>
          <a:xfrm>
            <a:off x="1331640" y="1844824"/>
            <a:ext cx="7355160" cy="4281339"/>
          </a:xfrm>
        </p:spPr>
        <p:txBody>
          <a:bodyPr>
            <a:normAutofit/>
          </a:bodyPr>
          <a:lstStyle/>
          <a:p>
            <a:r>
              <a:rPr lang="nb-NO" sz="3600" b="1" dirty="0"/>
              <a:t>En ny identitet</a:t>
            </a:r>
          </a:p>
          <a:p>
            <a:r>
              <a:rPr lang="nb-NO" sz="3600" b="1" dirty="0"/>
              <a:t>En ny posisjon</a:t>
            </a:r>
          </a:p>
          <a:p>
            <a:r>
              <a:rPr lang="nb-NO" sz="3600" b="1" dirty="0"/>
              <a:t>En ny begynnelse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29</a:t>
            </a:fld>
            <a:endParaRPr lang="nb-NO"/>
          </a:p>
        </p:txBody>
      </p:sp>
      <p:sp>
        <p:nvSpPr>
          <p:cNvPr id="5" name="Pil høyre 4"/>
          <p:cNvSpPr/>
          <p:nvPr/>
        </p:nvSpPr>
        <p:spPr>
          <a:xfrm>
            <a:off x="1763688" y="4221088"/>
            <a:ext cx="4464496" cy="19442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24715404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268760"/>
          </a:xfrm>
        </p:spPr>
        <p:txBody>
          <a:bodyPr/>
          <a:lstStyle/>
          <a:p>
            <a:r>
              <a:rPr lang="nb-NO" dirty="0"/>
              <a:t>Til </a:t>
            </a:r>
            <a:r>
              <a:rPr lang="nb-NO" dirty="0" err="1"/>
              <a:t>Pergamum</a:t>
            </a:r>
            <a:endParaRPr lang="nb-NO" dirty="0"/>
          </a:p>
        </p:txBody>
      </p:sp>
      <p:sp>
        <p:nvSpPr>
          <p:cNvPr id="3" name="Plassholder for innhold 2"/>
          <p:cNvSpPr>
            <a:spLocks noGrp="1"/>
          </p:cNvSpPr>
          <p:nvPr>
            <p:ph idx="1"/>
          </p:nvPr>
        </p:nvSpPr>
        <p:spPr>
          <a:xfrm>
            <a:off x="683568" y="1600200"/>
            <a:ext cx="8003232" cy="4525963"/>
          </a:xfrm>
        </p:spPr>
        <p:txBody>
          <a:bodyPr/>
          <a:lstStyle/>
          <a:p>
            <a:r>
              <a:rPr lang="nb-NO" sz="3600" b="1" dirty="0"/>
              <a:t>«Og skriv til engelen for menigheten i </a:t>
            </a:r>
            <a:r>
              <a:rPr lang="nb-NO" sz="3600" b="1" dirty="0" err="1"/>
              <a:t>Pergamum</a:t>
            </a:r>
            <a:r>
              <a:rPr lang="nb-NO" sz="3600" b="1" dirty="0"/>
              <a:t>: Dette sier han som har det tveeggede skarpe sverd:» (</a:t>
            </a:r>
            <a:r>
              <a:rPr lang="nb-NO" sz="3600" b="1" dirty="0" err="1"/>
              <a:t>Åp</a:t>
            </a:r>
            <a:r>
              <a:rPr lang="nb-NO" sz="3600" b="1" dirty="0"/>
              <a:t> 2:12)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spTree>
    <p:extLst>
      <p:ext uri="{BB962C8B-B14F-4D97-AF65-F5344CB8AC3E}">
        <p14:creationId xmlns:p14="http://schemas.microsoft.com/office/powerpoint/2010/main" val="173327245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For et løfte!</a:t>
            </a:r>
          </a:p>
        </p:txBody>
      </p:sp>
      <p:sp>
        <p:nvSpPr>
          <p:cNvPr id="3" name="Plassholder for innhold 2"/>
          <p:cNvSpPr>
            <a:spLocks noGrp="1"/>
          </p:cNvSpPr>
          <p:nvPr>
            <p:ph idx="1"/>
          </p:nvPr>
        </p:nvSpPr>
        <p:spPr/>
        <p:txBody>
          <a:bodyPr/>
          <a:lstStyle/>
          <a:p>
            <a:r>
              <a:rPr lang="nb-NO" sz="3600" b="1" dirty="0"/>
              <a:t>«Mine kjære, nå er vi Guds barn, og det er ennå ikke åpenbart hva vi skal bli! Vi vet at når han åpenbares, da skal vi bli ham like, for vi skal se ham som han er.» </a:t>
            </a:r>
            <a:br>
              <a:rPr lang="nb-NO" sz="3600" b="1" dirty="0"/>
            </a:br>
            <a:r>
              <a:rPr lang="nb-NO" sz="3600" b="1" dirty="0"/>
              <a:t>(1. </a:t>
            </a:r>
            <a:r>
              <a:rPr lang="nb-NO" sz="3600" b="1" dirty="0" err="1"/>
              <a:t>Joh</a:t>
            </a:r>
            <a:r>
              <a:rPr lang="nb-NO" sz="3600" b="1" dirty="0"/>
              <a:t> 3,2)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30</a:t>
            </a:fld>
            <a:endParaRPr lang="nb-NO"/>
          </a:p>
        </p:txBody>
      </p:sp>
    </p:spTree>
    <p:extLst>
      <p:ext uri="{BB962C8B-B14F-4D97-AF65-F5344CB8AC3E}">
        <p14:creationId xmlns:p14="http://schemas.microsoft.com/office/powerpoint/2010/main" val="358158231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Godt å være en kristen</a:t>
            </a:r>
          </a:p>
        </p:txBody>
      </p:sp>
      <p:sp>
        <p:nvSpPr>
          <p:cNvPr id="3" name="Plassholder for innhold 2"/>
          <p:cNvSpPr>
            <a:spLocks noGrp="1"/>
          </p:cNvSpPr>
          <p:nvPr>
            <p:ph idx="1"/>
          </p:nvPr>
        </p:nvSpPr>
        <p:spPr>
          <a:xfrm>
            <a:off x="457200" y="1600201"/>
            <a:ext cx="8229600" cy="3556992"/>
          </a:xfrm>
        </p:spPr>
        <p:txBody>
          <a:bodyPr/>
          <a:lstStyle/>
          <a:p>
            <a:r>
              <a:rPr lang="nb-NO" sz="3600" b="1" dirty="0"/>
              <a:t>Seieren er sikret for dem som bygger på frelsen i Jesu navn. </a:t>
            </a:r>
          </a:p>
          <a:p>
            <a:r>
              <a:rPr lang="nb-NO" sz="3600" b="1" dirty="0"/>
              <a:t>I det evige Guds rike venter en herlighet som vi nå ikke kan fatte. </a:t>
            </a:r>
          </a:p>
          <a:p>
            <a:r>
              <a:rPr lang="nb-NO" sz="3600" b="1" i="1" dirty="0"/>
              <a:t>Du vil vel bli med dit?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31</a:t>
            </a:fld>
            <a:endParaRPr lang="nb-NO"/>
          </a:p>
        </p:txBody>
      </p:sp>
      <p:pic>
        <p:nvPicPr>
          <p:cNvPr id="3074" name="Picture 2" descr="C:\Users\akvalbein\Desktop\Pekefinger mot deg.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4293096"/>
            <a:ext cx="1693564" cy="1850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72336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Tveegget sverd</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9712" y="1886184"/>
            <a:ext cx="5544615" cy="4228577"/>
          </a:xfrm>
        </p:spPr>
      </p:pic>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Guds ord:</a:t>
            </a:r>
          </a:p>
        </p:txBody>
      </p:sp>
      <p:sp>
        <p:nvSpPr>
          <p:cNvPr id="3" name="Plassholder for innhold 2"/>
          <p:cNvSpPr>
            <a:spLocks noGrp="1"/>
          </p:cNvSpPr>
          <p:nvPr>
            <p:ph idx="1"/>
          </p:nvPr>
        </p:nvSpPr>
        <p:spPr/>
        <p:txBody>
          <a:bodyPr/>
          <a:lstStyle/>
          <a:p>
            <a:r>
              <a:rPr lang="nb-NO" sz="3600" b="1" dirty="0"/>
              <a:t>«For Guds ord er levende og virksomt og skarpere enn noe tveegget sverd. Det trenger igjennom helt til det kløver sjel og ånd, ledd og marg, og dømmer hjertets tanker og råd.» (</a:t>
            </a:r>
            <a:r>
              <a:rPr lang="nb-NO" sz="3600" b="1" dirty="0" err="1"/>
              <a:t>Heb</a:t>
            </a:r>
            <a:r>
              <a:rPr lang="nb-NO" sz="3600" b="1" dirty="0"/>
              <a:t> 4:12)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17020322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Ordet er tveegget </a:t>
            </a:r>
            <a:br>
              <a:rPr lang="nb-NO" dirty="0"/>
            </a:br>
            <a:r>
              <a:rPr lang="nb-NO" dirty="0"/>
              <a:t>– med dobbel virkning</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2072775"/>
            <a:ext cx="4536504" cy="4028416"/>
          </a:xfrm>
        </p:spPr>
      </p:pic>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264321075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Lar vi Guds ord </a:t>
            </a:r>
            <a:br>
              <a:rPr lang="nb-NO" dirty="0"/>
            </a:br>
            <a:r>
              <a:rPr lang="nb-NO" dirty="0"/>
              <a:t>trenge igjennom?</a:t>
            </a:r>
          </a:p>
        </p:txBody>
      </p:sp>
      <p:sp>
        <p:nvSpPr>
          <p:cNvPr id="3" name="Plassholder for innhold 2"/>
          <p:cNvSpPr>
            <a:spLocks noGrp="1"/>
          </p:cNvSpPr>
          <p:nvPr>
            <p:ph idx="1"/>
          </p:nvPr>
        </p:nvSpPr>
        <p:spPr>
          <a:xfrm>
            <a:off x="683568" y="1988840"/>
            <a:ext cx="8003232" cy="4137323"/>
          </a:xfrm>
        </p:spPr>
        <p:txBody>
          <a:bodyPr>
            <a:normAutofit/>
          </a:bodyPr>
          <a:lstStyle/>
          <a:p>
            <a:r>
              <a:rPr lang="nb-NO" sz="3600" b="1" dirty="0"/>
              <a:t>Tar vi det på alvor?</a:t>
            </a:r>
          </a:p>
          <a:p>
            <a:r>
              <a:rPr lang="nb-NO" sz="3600" b="1" dirty="0"/>
              <a:t>Slipper vi det fram?</a:t>
            </a:r>
          </a:p>
          <a:p>
            <a:r>
              <a:rPr lang="nb-NO" sz="3600" b="1" dirty="0"/>
              <a:t>Slipp selve ordet løs, forklar det og anvend det!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33952509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Pergamum</a:t>
            </a:r>
            <a:endParaRPr lang="nb-NO" dirty="0"/>
          </a:p>
        </p:txBody>
      </p:sp>
      <p:sp>
        <p:nvSpPr>
          <p:cNvPr id="3" name="Plassholder for innhold 2"/>
          <p:cNvSpPr>
            <a:spLocks noGrp="1"/>
          </p:cNvSpPr>
          <p:nvPr>
            <p:ph idx="1"/>
          </p:nvPr>
        </p:nvSpPr>
        <p:spPr>
          <a:xfrm>
            <a:off x="457200" y="1600201"/>
            <a:ext cx="8229600" cy="2836912"/>
          </a:xfrm>
        </p:spPr>
        <p:txBody>
          <a:bodyPr>
            <a:normAutofit/>
          </a:bodyPr>
          <a:lstStyle/>
          <a:p>
            <a:r>
              <a:rPr lang="nb-NO" sz="3600" b="1" dirty="0"/>
              <a:t>Tre mil inn i landet fra Egeerhavet.</a:t>
            </a:r>
          </a:p>
          <a:p>
            <a:r>
              <a:rPr lang="nb-NO" sz="3600" b="1" dirty="0"/>
              <a:t>Viste stor lojalitet mot keiseren</a:t>
            </a:r>
          </a:p>
          <a:p>
            <a:r>
              <a:rPr lang="nb-NO" sz="3600" b="1" dirty="0"/>
              <a:t>Stort tempel for tilbedelse av keiseren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2050" name="Picture 2" descr="C:\Users\akvalbein\Desktop\Sendebrevene\Kart over sju by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789039"/>
            <a:ext cx="2304256" cy="2955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0043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Folk ville være lojale mot imperiets ledelse</a:t>
            </a:r>
          </a:p>
        </p:txBody>
      </p:sp>
      <p:sp>
        <p:nvSpPr>
          <p:cNvPr id="3" name="Plassholder for innhold 2"/>
          <p:cNvSpPr>
            <a:spLocks noGrp="1"/>
          </p:cNvSpPr>
          <p:nvPr>
            <p:ph idx="1"/>
          </p:nvPr>
        </p:nvSpPr>
        <p:spPr/>
        <p:txBody>
          <a:bodyPr>
            <a:normAutofit/>
          </a:bodyPr>
          <a:lstStyle/>
          <a:p>
            <a:r>
              <a:rPr lang="nb-NO" sz="3600" b="1" dirty="0"/>
              <a:t>Men man kunne tilbe andre guder</a:t>
            </a:r>
          </a:p>
          <a:p>
            <a:r>
              <a:rPr lang="nb-NO" sz="3600" b="1" dirty="0"/>
              <a:t>Vanskelig for de kristne</a:t>
            </a:r>
          </a:p>
          <a:p>
            <a:r>
              <a:rPr lang="nb-NO" sz="3600" b="1" dirty="0"/>
              <a:t>De kristne kunne ikke si «Cæsar er herre» uten at de fornektet sin egen Herre Jesus Kristus</a:t>
            </a:r>
          </a:p>
          <a:p>
            <a:r>
              <a:rPr lang="nb-NO" sz="3600" b="1" dirty="0"/>
              <a:t>Straffet med døden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6514439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235</TotalTime>
  <Words>2650</Words>
  <Application>Microsoft Office PowerPoint</Application>
  <PresentationFormat>Skjermfremvisning (4:3)</PresentationFormat>
  <Paragraphs>171</Paragraphs>
  <Slides>31</Slides>
  <Notes>31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31</vt:i4>
      </vt:variant>
    </vt:vector>
  </HeadingPairs>
  <TitlesOfParts>
    <vt:vector size="37" baseType="lpstr">
      <vt:lpstr>Arial</vt:lpstr>
      <vt:lpstr>Calibri</vt:lpstr>
      <vt:lpstr>Century Gothic</vt:lpstr>
      <vt:lpstr>Courier New</vt:lpstr>
      <vt:lpstr>Palatino Linotype</vt:lpstr>
      <vt:lpstr>Ledelse</vt:lpstr>
      <vt:lpstr>Brevet til menigheten i Pergamum,  Åp 2:12-17</vt:lpstr>
      <vt:lpstr>Forkynnelse uten pekefingre?</vt:lpstr>
      <vt:lpstr>Til Pergamum</vt:lpstr>
      <vt:lpstr>Tveegget sverd</vt:lpstr>
      <vt:lpstr>Guds ord:</vt:lpstr>
      <vt:lpstr>Ordet er tveegget  – med dobbel virkning</vt:lpstr>
      <vt:lpstr>Lar vi Guds ord  trenge igjennom?</vt:lpstr>
      <vt:lpstr>Pergamum</vt:lpstr>
      <vt:lpstr>Folk ville være lojale mot imperiets ledelse</vt:lpstr>
      <vt:lpstr>«Satans trone»</vt:lpstr>
      <vt:lpstr>Ros til menigheten:</vt:lpstr>
      <vt:lpstr>Satanisk virksomhet</vt:lpstr>
      <vt:lpstr>De kristne var  lovlydige borgere</vt:lpstr>
      <vt:lpstr>Romerne 13:</vt:lpstr>
      <vt:lpstr>Asklepios - slangeguden</vt:lpstr>
      <vt:lpstr>De kristne holdt fast  ved Jesu navn</vt:lpstr>
      <vt:lpstr>Antipas – «imot alle»</vt:lpstr>
      <vt:lpstr>Stå for Jesus, sannheten og Ordet</vt:lpstr>
      <vt:lpstr>Vers 14:</vt:lpstr>
      <vt:lpstr>Kompromiss med verden</vt:lpstr>
      <vt:lpstr>Bileams lære</vt:lpstr>
      <vt:lpstr>Vers 15:</vt:lpstr>
      <vt:lpstr>Nikolaus</vt:lpstr>
      <vt:lpstr>Vers 16:</vt:lpstr>
      <vt:lpstr>Vers 17:</vt:lpstr>
      <vt:lpstr>Et rikt løfte:</vt:lpstr>
      <vt:lpstr>Den skjulte manna</vt:lpstr>
      <vt:lpstr>Den hvite steinen</vt:lpstr>
      <vt:lpstr>Et nytt navn</vt:lpstr>
      <vt:lpstr>For et løfte!</vt:lpstr>
      <vt:lpstr>Godt å være en kristen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15</cp:revision>
  <dcterms:created xsi:type="dcterms:W3CDTF">2014-09-17T17:41:30Z</dcterms:created>
  <dcterms:modified xsi:type="dcterms:W3CDTF">2017-01-29T08:59:01Z</dcterms:modified>
</cp:coreProperties>
</file>