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75" r:id="rId5"/>
    <p:sldId id="277" r:id="rId6"/>
    <p:sldId id="278" r:id="rId7"/>
    <p:sldId id="274" r:id="rId8"/>
    <p:sldId id="276" r:id="rId9"/>
  </p:sldIdLst>
  <p:sldSz cx="12192000" cy="6858000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20B0558A-F31E-4D46-90BF-2929B427D5C6}">
          <p14:sldIdLst>
            <p14:sldId id="275"/>
          </p14:sldIdLst>
        </p14:section>
        <p14:section name="Inndeling uten navn" id="{94D65780-27B9-4FAF-84B4-E6F845ADA842}">
          <p14:sldIdLst>
            <p14:sldId id="277"/>
            <p14:sldId id="278"/>
            <p14:sldId id="274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1" userDrawn="1">
          <p15:clr>
            <a:srgbClr val="A4A3A4"/>
          </p15:clr>
        </p15:guide>
        <p15:guide id="2" pos="74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FF0066"/>
    <a:srgbClr val="C0C1BF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iddels stil 4 – uthev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907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336" y="84"/>
      </p:cViewPr>
      <p:guideLst>
        <p:guide orient="horz" pos="151"/>
        <p:guide pos="7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24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D56A2EC1-B9E0-49C5-9D7A-B9D4D8B5C8A4}" type="datetimeFigureOut">
              <a:rPr lang="nb-NO" smtClean="0"/>
              <a:t>14.03.2022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73C19E7F-433A-48C9-A842-7A93506408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4372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E72B3A4C-7A3F-476C-9106-140DE0397752}" type="datetimeFigureOut">
              <a:rPr lang="nb-NO" smtClean="0"/>
              <a:t>14.03.2022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0950"/>
            <a:ext cx="59991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4681CDB3-11BE-42CB-8DEE-85537901EF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5123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911443"/>
            <a:ext cx="10363200" cy="90062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 i="0" cap="all" spc="225">
                <a:latin typeface="Georgia"/>
                <a:cs typeface="Georgia"/>
              </a:defRPr>
            </a:lvl1pPr>
          </a:lstStyle>
          <a:p>
            <a:r>
              <a:rPr lang="nb-NO" dirty="0"/>
              <a:t>DETTE ER EN OVERSKRIFT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477982"/>
            <a:ext cx="8534400" cy="10226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 baseline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Her er det plass til en underoverskrift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B244-5DE1-884A-885B-F03223C1AA8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275297" y="339164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58553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1784" y="629453"/>
            <a:ext cx="11226390" cy="450048"/>
          </a:xfrm>
          <a:prstGeom prst="rect">
            <a:avLst/>
          </a:prstGeom>
        </p:spPr>
        <p:txBody>
          <a:bodyPr/>
          <a:lstStyle>
            <a:lvl1pPr algn="l">
              <a:defRPr sz="2400" cap="all" baseline="0">
                <a:latin typeface="Georgia"/>
              </a:defRPr>
            </a:lvl1pPr>
          </a:lstStyle>
          <a:p>
            <a:r>
              <a:rPr lang="nb-NO" dirty="0"/>
              <a:t>Klikk her for å endre tittel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B244-5DE1-884A-885B-F03223C1AA8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08494" y="1199220"/>
            <a:ext cx="11219680" cy="1970127"/>
          </a:xfrm>
          <a:prstGeom prst="rect">
            <a:avLst/>
          </a:prstGeom>
        </p:spPr>
        <p:txBody>
          <a:bodyPr vert="horz"/>
          <a:lstStyle>
            <a:lvl1pPr marL="357188" indent="-357188">
              <a:buFont typeface="Wingdings" panose="05000000000000000000" pitchFamily="2" charset="2"/>
              <a:buChar char="q"/>
              <a:defRPr sz="2000" b="0" i="0" baseline="0">
                <a:latin typeface="Arial"/>
              </a:defRPr>
            </a:lvl1pPr>
            <a:lvl2pPr marL="733425" indent="-285750">
              <a:buFont typeface="Wingdings" panose="05000000000000000000" pitchFamily="2" charset="2"/>
              <a:buChar char="Ø"/>
              <a:defRPr lang="nb-NO" sz="1800" b="0" i="0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>
            <a:extLst>
              <a:ext uri="{FF2B5EF4-FFF2-40B4-BE49-F238E27FC236}">
                <a16:creationId xmlns="" xmlns:a16="http://schemas.microsoft.com/office/drawing/2014/main" id="{1F7C1628-EAE3-45EC-BE5C-AFEF8201CB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8004" y="1282700"/>
            <a:ext cx="5400000" cy="2496247"/>
          </a:xfrm>
          <a:prstGeom prst="rect">
            <a:avLst/>
          </a:prstGeom>
        </p:spPr>
        <p:txBody>
          <a:bodyPr vert="horz"/>
          <a:lstStyle>
            <a:lvl1pPr marL="357188" indent="-357188">
              <a:buFont typeface="Wingdings" panose="05000000000000000000" pitchFamily="2" charset="2"/>
              <a:buChar char="q"/>
              <a:defRPr sz="2000" b="0" i="0" baseline="0">
                <a:latin typeface="Arial"/>
              </a:defRPr>
            </a:lvl1pPr>
            <a:lvl2pPr marL="715963" indent="-268288">
              <a:buFont typeface="Wingdings" panose="05000000000000000000" pitchFamily="2" charset="2"/>
              <a:buChar char="Ø"/>
              <a:defRPr sz="1800">
                <a:latin typeface="+mj-lt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="" xmlns:a16="http://schemas.microsoft.com/office/drawing/2014/main" id="{F4B8C521-B48D-451D-9812-D23E9DEFD5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51105" y="1282700"/>
            <a:ext cx="5400000" cy="2496247"/>
          </a:xfrm>
          <a:prstGeom prst="rect">
            <a:avLst/>
          </a:prstGeom>
        </p:spPr>
        <p:txBody>
          <a:bodyPr vert="horz"/>
          <a:lstStyle>
            <a:lvl1pPr marL="357188" indent="-357188">
              <a:buFont typeface="Wingdings" panose="05000000000000000000" pitchFamily="2" charset="2"/>
              <a:buChar char="q"/>
              <a:defRPr sz="2000" b="0" i="0" baseline="0">
                <a:latin typeface="Arial"/>
              </a:defRPr>
            </a:lvl1pPr>
            <a:lvl2pPr marL="733425" indent="-285750">
              <a:buFont typeface="Wingdings" panose="05000000000000000000" pitchFamily="2" charset="2"/>
              <a:buChar char="Ø"/>
              <a:defRPr lang="nb-NO" sz="1800" b="0" i="0" kern="12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1296F97C-1126-4CF5-8862-FB2ABB359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784" y="629453"/>
            <a:ext cx="11226390" cy="450048"/>
          </a:xfrm>
          <a:prstGeom prst="rect">
            <a:avLst/>
          </a:prstGeom>
        </p:spPr>
        <p:txBody>
          <a:bodyPr/>
          <a:lstStyle>
            <a:lvl1pPr algn="l">
              <a:defRPr sz="2400" cap="all" baseline="0">
                <a:latin typeface="Georgia"/>
              </a:defRPr>
            </a:lvl1pPr>
          </a:lstStyle>
          <a:p>
            <a:r>
              <a:rPr lang="nb-NO" dirty="0"/>
              <a:t>Klikk her for å endre 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6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B244-5DE1-884A-885B-F03223C1AA8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293708"/>
            <a:ext cx="12192000" cy="564292"/>
          </a:xfrm>
          <a:prstGeom prst="rect">
            <a:avLst/>
          </a:prstGeom>
          <a:solidFill>
            <a:srgbClr val="C0C1B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Bild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30" y="279751"/>
            <a:ext cx="2007359" cy="305176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105" y="6412036"/>
            <a:ext cx="1981201" cy="32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5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1" r:id="rId3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b="0" i="0" kern="1200" baseline="0">
          <a:solidFill>
            <a:schemeClr val="tx1"/>
          </a:solidFill>
          <a:latin typeface="Georgia"/>
          <a:ea typeface="+mn-ea"/>
          <a:cs typeface="Georgia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b="0" i="0" kern="1200" baseline="0">
          <a:solidFill>
            <a:schemeClr val="tx1"/>
          </a:solidFill>
          <a:latin typeface="Georgia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b="0" i="0" kern="1200" baseline="0">
          <a:solidFill>
            <a:schemeClr val="tx1"/>
          </a:solidFill>
          <a:latin typeface="Georgia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b="0" i="0" kern="1200" baseline="0">
          <a:solidFill>
            <a:schemeClr val="tx1"/>
          </a:solidFill>
          <a:latin typeface="Georgia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b="0" i="0" kern="1200" baseline="0">
          <a:solidFill>
            <a:schemeClr val="tx1"/>
          </a:solidFill>
          <a:latin typeface="Georgia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lang="nb-NO" dirty="0" smtClean="0">
                <a:latin typeface="+mj-lt"/>
              </a:rPr>
              <a:t>Mandal sokn - Driftsregnskap 2021 og 2020</a:t>
            </a:r>
            <a:endParaRPr lang="nb-NO" dirty="0"/>
          </a:p>
        </p:txBody>
      </p:sp>
      <p:sp>
        <p:nvSpPr>
          <p:cNvPr id="6" name="Rektangel 5"/>
          <p:cNvSpPr/>
          <p:nvPr/>
        </p:nvSpPr>
        <p:spPr>
          <a:xfrm>
            <a:off x="569167" y="1838131"/>
            <a:ext cx="3368351" cy="3741575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4612949" y="1802946"/>
            <a:ext cx="3368351" cy="3741575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8459755" y="1838130"/>
            <a:ext cx="3368351" cy="3741575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731136" y="1471719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dirty="0" smtClean="0">
                <a:latin typeface="+mj-lt"/>
              </a:rPr>
              <a:t>MENIGHETSAKTIVITETER</a:t>
            </a:r>
            <a:endParaRPr lang="nb-NO" dirty="0">
              <a:latin typeface="+mj-lt"/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5242989" y="1454445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+mj-lt"/>
              </a:rPr>
              <a:t>KIRKESENTERET</a:t>
            </a:r>
            <a:endParaRPr lang="nb-NO" dirty="0">
              <a:latin typeface="+mj-lt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8574583" y="1488027"/>
            <a:ext cx="324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+mj-lt"/>
              </a:rPr>
              <a:t>TOTALT MENIGHETSRÅDET</a:t>
            </a:r>
            <a:endParaRPr lang="nb-NO" dirty="0">
              <a:latin typeface="+mj-lt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569167" y="2207462"/>
            <a:ext cx="31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 </a:t>
            </a:r>
            <a:r>
              <a:rPr lang="nb-NO" dirty="0" smtClean="0"/>
              <a:t>                       2021	2020        </a:t>
            </a:r>
            <a:endParaRPr lang="nb-NO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690464" y="2808514"/>
            <a:ext cx="30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Inntekter       2.019`      1 .475`      </a:t>
            </a:r>
            <a:endParaRPr lang="nb-NO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715872" y="3480318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Kostnader     1.777`      1.567`                     </a:t>
            </a:r>
            <a:endParaRPr lang="nb-NO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715872" y="4236098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Resultat           242`         - 92`       </a:t>
            </a:r>
            <a:endParaRPr lang="nb-NO" dirty="0"/>
          </a:p>
        </p:txBody>
      </p:sp>
      <p:sp>
        <p:nvSpPr>
          <p:cNvPr id="19" name="TekstSylinder 18"/>
          <p:cNvSpPr txBox="1"/>
          <p:nvPr/>
        </p:nvSpPr>
        <p:spPr>
          <a:xfrm>
            <a:off x="5898292" y="2207462"/>
            <a:ext cx="1680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2021         2020</a:t>
            </a:r>
            <a:endParaRPr lang="nb-NO" dirty="0"/>
          </a:p>
        </p:txBody>
      </p:sp>
      <p:sp>
        <p:nvSpPr>
          <p:cNvPr id="20" name="TekstSylinder 19"/>
          <p:cNvSpPr txBox="1"/>
          <p:nvPr/>
        </p:nvSpPr>
        <p:spPr>
          <a:xfrm>
            <a:off x="4738395" y="2808514"/>
            <a:ext cx="30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Inntekter      1.970`        1.793`</a:t>
            </a:r>
            <a:endParaRPr lang="nb-NO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4738395" y="3480318"/>
            <a:ext cx="3127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Kostnader    2.015`       1.612`</a:t>
            </a:r>
            <a:endParaRPr lang="nb-NO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4744004" y="4236098"/>
            <a:ext cx="34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Resultat          -45`           181`        </a:t>
            </a:r>
            <a:endParaRPr lang="nb-NO" dirty="0"/>
          </a:p>
        </p:txBody>
      </p:sp>
      <p:sp>
        <p:nvSpPr>
          <p:cNvPr id="23" name="TekstSylinder 22"/>
          <p:cNvSpPr txBox="1"/>
          <p:nvPr/>
        </p:nvSpPr>
        <p:spPr>
          <a:xfrm>
            <a:off x="4760825" y="5122505"/>
            <a:ext cx="2977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(Betalte avdrag       968`              528`)</a:t>
            </a:r>
            <a:endParaRPr lang="nb-NO" sz="1400" dirty="0"/>
          </a:p>
        </p:txBody>
      </p:sp>
      <p:sp>
        <p:nvSpPr>
          <p:cNvPr id="24" name="TekstSylinder 23"/>
          <p:cNvSpPr txBox="1"/>
          <p:nvPr/>
        </p:nvSpPr>
        <p:spPr>
          <a:xfrm>
            <a:off x="9382897" y="2269616"/>
            <a:ext cx="2026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    2021          2020</a:t>
            </a:r>
            <a:endParaRPr lang="nb-NO" dirty="0"/>
          </a:p>
        </p:txBody>
      </p:sp>
      <p:sp>
        <p:nvSpPr>
          <p:cNvPr id="25" name="TekstSylinder 24"/>
          <p:cNvSpPr txBox="1"/>
          <p:nvPr/>
        </p:nvSpPr>
        <p:spPr>
          <a:xfrm>
            <a:off x="8574583" y="2808514"/>
            <a:ext cx="30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Inntekter    3.988`        3.268`</a:t>
            </a:r>
            <a:endParaRPr lang="nb-NO" dirty="0"/>
          </a:p>
        </p:txBody>
      </p:sp>
      <p:sp>
        <p:nvSpPr>
          <p:cNvPr id="26" name="TekstSylinder 25"/>
          <p:cNvSpPr txBox="1"/>
          <p:nvPr/>
        </p:nvSpPr>
        <p:spPr>
          <a:xfrm>
            <a:off x="8574583" y="3480318"/>
            <a:ext cx="3127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Kostnader   3.791`         3.179`</a:t>
            </a:r>
            <a:endParaRPr lang="nb-NO" dirty="0"/>
          </a:p>
        </p:txBody>
      </p:sp>
      <p:sp>
        <p:nvSpPr>
          <p:cNvPr id="27" name="TekstSylinder 26"/>
          <p:cNvSpPr txBox="1"/>
          <p:nvPr/>
        </p:nvSpPr>
        <p:spPr>
          <a:xfrm>
            <a:off x="8574583" y="4236098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Resultat        197`               89`      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466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782" y="642550"/>
            <a:ext cx="9531385" cy="556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                                      HVA BRUKER VI PENGENE TIL ?</a:t>
            </a:r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341" y="535802"/>
            <a:ext cx="9869188" cy="576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56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527000" y="1931826"/>
            <a:ext cx="5400000" cy="270441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									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					   2021</a:t>
            </a:r>
            <a:r>
              <a:rPr lang="nb-NO" dirty="0"/>
              <a:t> </a:t>
            </a:r>
            <a:r>
              <a:rPr lang="nb-NO" dirty="0" smtClean="0"/>
              <a:t>               2020</a:t>
            </a:r>
          </a:p>
          <a:p>
            <a:pPr marL="0" indent="0">
              <a:buNone/>
            </a:pPr>
            <a:r>
              <a:rPr lang="nb-NO" dirty="0" smtClean="0"/>
              <a:t>Anleggsmidler       25.422`            26.020`      Omløpsmidler         3.009`              2.690`  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Sum                       28.431`            28.711`      </a:t>
            </a:r>
            <a:endParaRPr lang="nb-NO" dirty="0"/>
          </a:p>
        </p:txBody>
      </p:sp>
      <p:sp>
        <p:nvSpPr>
          <p:cNvPr id="14" name="Plassholder for tekst 13"/>
          <p:cNvSpPr>
            <a:spLocks noGrp="1"/>
          </p:cNvSpPr>
          <p:nvPr>
            <p:ph type="body" sz="quarter" idx="13"/>
          </p:nvPr>
        </p:nvSpPr>
        <p:spPr>
          <a:xfrm>
            <a:off x="6311991" y="1940321"/>
            <a:ext cx="5400000" cy="2715055"/>
          </a:xfrm>
          <a:solidFill>
            <a:srgbClr val="FF6600"/>
          </a:solidFill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					</a:t>
            </a:r>
            <a:r>
              <a:rPr lang="nb-NO" dirty="0"/>
              <a:t> </a:t>
            </a:r>
            <a:r>
              <a:rPr lang="nb-NO" dirty="0" smtClean="0"/>
              <a:t>      2021	             2020      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Egenkapital         11.149`            10.407`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Langsiktig gjeld   16.703`            17.671`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Kortsiktig gjeld         580`                 632`            </a:t>
            </a:r>
          </a:p>
          <a:p>
            <a:pPr marL="0" indent="0">
              <a:buNone/>
            </a:pPr>
            <a:r>
              <a:rPr lang="nb-NO" dirty="0" smtClean="0"/>
              <a:t>  Sum                     28.431`            28.711`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latin typeface="+mj-lt"/>
              </a:rPr>
              <a:t>STATUS FOR Mandal sokn pr 31.12.21</a:t>
            </a:r>
            <a:br>
              <a:rPr lang="nb-NO" dirty="0" smtClean="0">
                <a:latin typeface="+mj-lt"/>
              </a:rPr>
            </a:br>
            <a:endParaRPr lang="nb-NO" sz="1600" dirty="0">
              <a:latin typeface="+mj-lt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2500449" y="1486581"/>
            <a:ext cx="1706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+mj-lt"/>
              </a:rPr>
              <a:t>HVA EIER VI ?</a:t>
            </a:r>
            <a:endParaRPr lang="nb-NO" dirty="0">
              <a:latin typeface="+mj-lt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6589853" y="1542627"/>
            <a:ext cx="4844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+mj-lt"/>
              </a:rPr>
              <a:t>HVORDAN ER EIENDELENE FINANSIERT ?</a:t>
            </a:r>
            <a:endParaRPr lang="nb-NO" dirty="0">
              <a:latin typeface="+mj-lt"/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501784" y="4893276"/>
            <a:ext cx="11210207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b-NO" dirty="0" smtClean="0"/>
              <a:t>Utfyllende kommentarer:                                         </a:t>
            </a:r>
          </a:p>
          <a:p>
            <a:r>
              <a:rPr lang="nb-NO" dirty="0" smtClean="0"/>
              <a:t>Langsiktig lån pr 13.3.22:   kr 16.461.119</a:t>
            </a:r>
          </a:p>
          <a:p>
            <a:r>
              <a:rPr lang="nb-NO" dirty="0" smtClean="0"/>
              <a:t>Betalt avdrag i 2021: kr 968 000</a:t>
            </a:r>
          </a:p>
          <a:p>
            <a:r>
              <a:rPr lang="nb-NO" dirty="0" smtClean="0"/>
              <a:t>Betalte renter i 2021: kr 375 000</a:t>
            </a:r>
          </a:p>
          <a:p>
            <a:r>
              <a:rPr lang="nb-NO" dirty="0" smtClean="0"/>
              <a:t>Egenkapitalandel av totalkapitalen pr 31.12.21: 39 %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243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  Mandal sokn – økonomi </a:t>
            </a:r>
            <a:r>
              <a:rPr lang="nb-NO" sz="3200" dirty="0" smtClean="0"/>
              <a:t>2021</a:t>
            </a:r>
            <a:endParaRPr lang="nb-NO" sz="3200" dirty="0"/>
          </a:p>
        </p:txBody>
      </p:sp>
      <p:sp>
        <p:nvSpPr>
          <p:cNvPr id="2" name="Plassholder for tekst 1"/>
          <p:cNvSpPr>
            <a:spLocks noGrp="1"/>
          </p:cNvSpPr>
          <p:nvPr>
            <p:ph type="body" sz="quarter" idx="12"/>
          </p:nvPr>
        </p:nvSpPr>
        <p:spPr>
          <a:xfrm>
            <a:off x="508494" y="1199219"/>
            <a:ext cx="11219680" cy="4468155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b="1" dirty="0" smtClean="0"/>
              <a:t>Tilfredsstillende økonomi</a:t>
            </a:r>
          </a:p>
          <a:p>
            <a:pPr lvl="1"/>
            <a:r>
              <a:rPr lang="nb-NO" dirty="0" smtClean="0"/>
              <a:t>Overskudd på driften – (kr 197 000)</a:t>
            </a:r>
          </a:p>
          <a:p>
            <a:pPr lvl="1"/>
            <a:r>
              <a:rPr lang="nb-NO" dirty="0"/>
              <a:t>G</a:t>
            </a:r>
            <a:r>
              <a:rPr lang="nb-NO" dirty="0" smtClean="0"/>
              <a:t>od nok betjeningsevne av gjelda -  (renter kr 375 000 og avdrag kr 968 000)</a:t>
            </a:r>
          </a:p>
          <a:p>
            <a:pPr lvl="1"/>
            <a:r>
              <a:rPr lang="nb-NO" dirty="0"/>
              <a:t>E</a:t>
            </a:r>
            <a:r>
              <a:rPr lang="nb-NO" dirty="0" smtClean="0"/>
              <a:t>genkapitalandel på 39 %</a:t>
            </a:r>
          </a:p>
          <a:p>
            <a:pPr lvl="1"/>
            <a:endParaRPr lang="nb-NO" dirty="0"/>
          </a:p>
          <a:p>
            <a:r>
              <a:rPr lang="nb-NO" b="1" dirty="0" smtClean="0"/>
              <a:t>Gavebaserte inntekter utgjør ¾ av totale inntekter – tillitsbasert virksomhet</a:t>
            </a:r>
          </a:p>
          <a:p>
            <a:pPr lvl="1"/>
            <a:r>
              <a:rPr lang="nb-NO" dirty="0" smtClean="0"/>
              <a:t>Faste givere utgjør i overkant av kr 1,3 </a:t>
            </a:r>
            <a:r>
              <a:rPr lang="nb-NO" dirty="0" err="1" smtClean="0"/>
              <a:t>mill</a:t>
            </a:r>
            <a:endParaRPr lang="nb-NO" dirty="0" smtClean="0"/>
          </a:p>
          <a:p>
            <a:pPr lvl="1"/>
            <a:r>
              <a:rPr lang="nb-NO" dirty="0" smtClean="0"/>
              <a:t>Gaver fra fellesaktiviteter som bruktbutikk, markedsdag, </a:t>
            </a:r>
            <a:r>
              <a:rPr lang="nb-NO" dirty="0" err="1" smtClean="0"/>
              <a:t>osv</a:t>
            </a:r>
            <a:r>
              <a:rPr lang="nb-NO" dirty="0" smtClean="0"/>
              <a:t> utgjør kr 0,6 </a:t>
            </a:r>
            <a:r>
              <a:rPr lang="nb-NO" dirty="0" err="1" smtClean="0"/>
              <a:t>mill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b="1" dirty="0" smtClean="0"/>
              <a:t>Høy grad av frivillig arbeid utgjør en betydelig «ikke tallfestet økonomisk verdi»</a:t>
            </a:r>
          </a:p>
          <a:p>
            <a:pPr marL="661987" lvl="1"/>
            <a:r>
              <a:rPr lang="nb-NO" dirty="0" smtClean="0"/>
              <a:t>Høyt aktivitetsnivå med en god sammensetning av ansatte og frivillige medarbeidere </a:t>
            </a:r>
          </a:p>
          <a:p>
            <a:pPr marL="376237" lvl="1" indent="0">
              <a:buNone/>
            </a:pPr>
            <a:r>
              <a:rPr lang="nb-NO" dirty="0"/>
              <a:t>	</a:t>
            </a:r>
            <a:r>
              <a:rPr lang="nb-NO" dirty="0" smtClean="0"/>
              <a:t>i samarbeid mot felles mål og oppgaver i menighetsarbeidet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646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42123DC7FC7A47A5FA554179F7D542" ma:contentTypeVersion="13" ma:contentTypeDescription="Opprett et nytt dokument." ma:contentTypeScope="" ma:versionID="6254aa543c1e1b0ec4b16d410658389d">
  <xsd:schema xmlns:xsd="http://www.w3.org/2001/XMLSchema" xmlns:xs="http://www.w3.org/2001/XMLSchema" xmlns:p="http://schemas.microsoft.com/office/2006/metadata/properties" xmlns:ns3="cecdfe58-0e55-4483-8f8f-c9bbd4aa06d9" xmlns:ns4="15c0c9b7-055f-4298-9894-e7b11bc10e95" targetNamespace="http://schemas.microsoft.com/office/2006/metadata/properties" ma:root="true" ma:fieldsID="762d4152064eb5d0dabd59375c3826f9" ns3:_="" ns4:_="">
    <xsd:import namespace="cecdfe58-0e55-4483-8f8f-c9bbd4aa06d9"/>
    <xsd:import namespace="15c0c9b7-055f-4298-9894-e7b11bc10e9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cdfe58-0e55-4483-8f8f-c9bbd4aa06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0c9b7-055f-4298-9894-e7b11bc10e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1CC8A2-9534-408D-A2AD-B50746A092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cdfe58-0e55-4483-8f8f-c9bbd4aa06d9"/>
    <ds:schemaRef ds:uri="15c0c9b7-055f-4298-9894-e7b11bc10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67E923-B62B-4070-B819-299E5AC4E64F}">
  <ds:schemaRefs>
    <ds:schemaRef ds:uri="http://purl.org/dc/terms/"/>
    <ds:schemaRef ds:uri="15c0c9b7-055f-4298-9894-e7b11bc10e9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cecdfe58-0e55-4483-8f8f-c9bbd4aa06d9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F8F72BB-E80D-45B7-88A6-C427D16311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201130 Budsjett 2021_Orientering til MR_utkast 1</Template>
  <TotalTime>1715</TotalTime>
  <Words>225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Wingdings</vt:lpstr>
      <vt:lpstr>Office-tema</vt:lpstr>
      <vt:lpstr>Mandal sokn - Driftsregnskap 2021 og 2020</vt:lpstr>
      <vt:lpstr>PowerPoint-presentasjon</vt:lpstr>
      <vt:lpstr>                                       HVA BRUKER VI PENGENE TIL ?</vt:lpstr>
      <vt:lpstr>STATUS FOR Mandal sokn pr 31.12.21 </vt:lpstr>
      <vt:lpstr>Oppsummering  Mandal sokn – økonomi 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Budsjett 2021  Orientering til Menighetsrådet</dc:title>
  <dc:creator>Arild Forsund</dc:creator>
  <cp:lastModifiedBy>Microsoft-konto</cp:lastModifiedBy>
  <cp:revision>90</cp:revision>
  <cp:lastPrinted>2022-03-13T10:45:50Z</cp:lastPrinted>
  <dcterms:created xsi:type="dcterms:W3CDTF">2020-12-03T10:24:41Z</dcterms:created>
  <dcterms:modified xsi:type="dcterms:W3CDTF">2022-03-14T10:14:09Z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0x0101004842123DC7FC7A47A5FA554179F7D542</vt:lpwstr>
  </property>
</Properties>
</file>