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970438-EC7A-4581-A8E9-7ADDA6FA7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9FB4CE1-21A9-4D28-83C4-7401EE4F1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8F00FFB-6421-478A-B1AD-AEF650561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DF6F-6E34-4D9E-AFCF-F672331F9C69}" type="datetimeFigureOut">
              <a:rPr lang="nb-NO" smtClean="0"/>
              <a:t>15.10.2019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6F35EBB-3919-4654-AF0E-4C4E54B39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57F7C37-6168-49CD-949D-C0C379F2E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1788-6B51-4A15-9BB6-6E57F15E03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54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792764-2FF3-4C1C-BD2B-6CD92FB21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FBE3A3E-D703-46E3-9B20-1E48D6CFD1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1C70230-C0D4-4704-BB4D-959A45F89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DF6F-6E34-4D9E-AFCF-F672331F9C69}" type="datetimeFigureOut">
              <a:rPr lang="nb-NO" smtClean="0"/>
              <a:t>15.10.2019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D8E79E-04C8-4893-A634-BB900BB9D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9ED8F21-526D-4E6E-AD8D-9BEB140C5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1788-6B51-4A15-9BB6-6E57F15E03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70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5FCEA599-41C4-45D8-9A13-027DF82EC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4FBD0CE-4C29-4F8A-AE21-DA9DC1300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0D5689-0CAD-4E16-8C55-17156062F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DF6F-6E34-4D9E-AFCF-F672331F9C69}" type="datetimeFigureOut">
              <a:rPr lang="nb-NO" smtClean="0"/>
              <a:t>15.10.2019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3D35D7A-6E90-4D67-A093-EF8DCCC8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0183774-BED3-4DEB-AF35-1E0272497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1788-6B51-4A15-9BB6-6E57F15E03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131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AD533B-F428-4EA5-8F16-0782139A2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34773BF-4BFC-4B0F-AF22-A7ABD41B8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4D208EE-84A0-4990-BA00-706AB1C14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DF6F-6E34-4D9E-AFCF-F672331F9C69}" type="datetimeFigureOut">
              <a:rPr lang="nb-NO" smtClean="0"/>
              <a:t>15.10.2019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278D0B6-D153-4ADC-A4C1-7957F8C17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6DD8BDB-F5F5-4CAA-8536-5E5F6C346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1788-6B51-4A15-9BB6-6E57F15E03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312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A5623E-CB3F-4B5E-9E50-A4C15AA54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C8A7BF6-EEA3-4938-96B1-D4AC2F25A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0DBD93B-1DCA-448A-8C15-631DCC14B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DF6F-6E34-4D9E-AFCF-F672331F9C69}" type="datetimeFigureOut">
              <a:rPr lang="nb-NO" smtClean="0"/>
              <a:t>15.10.2019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31B43B-47C2-4E98-80B3-654C7D382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F8849F4-C326-4BA9-927B-360CEFEB7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1788-6B51-4A15-9BB6-6E57F15E03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8696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4BDD93-0413-4CBD-B51D-DE9A5886B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AC85C51-8B87-4862-90B4-F050DDC9F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CDBBE68-5123-4CA2-93DA-B72B74B5B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F5DD0E4-B800-4580-8FC4-416D879BA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DF6F-6E34-4D9E-AFCF-F672331F9C69}" type="datetimeFigureOut">
              <a:rPr lang="nb-NO" smtClean="0"/>
              <a:t>15.10.2019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2EB4258-ADF4-491F-B527-BDA48C0F2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2008E5F-483B-444C-9E8B-DC0639DCC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1788-6B51-4A15-9BB6-6E57F15E03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263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A434FF-AE4C-4CDB-80F5-5A55A3FE8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35D306D-78BB-4D5D-A584-F20282C3A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420749C-5F27-430E-BACD-46783F792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4EED201-19B3-4E8E-A5C9-00D70DB0D7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4D84D44-8622-44E0-9BC8-1A5187DE1A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291DD32-3611-4B97-A1AD-DD908DE68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DF6F-6E34-4D9E-AFCF-F672331F9C69}" type="datetimeFigureOut">
              <a:rPr lang="nb-NO" smtClean="0"/>
              <a:t>15.10.2019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344B694-D6B9-42E9-853C-41E3D4D64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8EBFEA4-E1A0-4938-85E5-ECDFE14C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1788-6B51-4A15-9BB6-6E57F15E03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4866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635E58-C1B1-4646-B176-E086141D2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AF79720-FBFA-47FD-B4A8-1EF3D76B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DF6F-6E34-4D9E-AFCF-F672331F9C69}" type="datetimeFigureOut">
              <a:rPr lang="nb-NO" smtClean="0"/>
              <a:t>15.10.2019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2ADD7DB-3DD8-44D4-B9EE-9E1B2C3AD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2EC4433-E43D-4384-BD04-E3CFCB9E5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1788-6B51-4A15-9BB6-6E57F15E03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523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5B33048-C432-4B32-8647-E8A37E5E5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DF6F-6E34-4D9E-AFCF-F672331F9C69}" type="datetimeFigureOut">
              <a:rPr lang="nb-NO" smtClean="0"/>
              <a:t>15.10.2019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EAF3485-0E86-4C4F-8BEC-A638F9E78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9D96903-AC64-4B76-864E-1768D328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1788-6B51-4A15-9BB6-6E57F15E03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417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778D7B-6BB6-4C42-A020-8159F7128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DECEFA0-F9F1-4B61-A13C-17F57F069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B4D9BAF-60AA-429F-A48B-37FA1424A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20D2ACA-D209-42A5-8E39-00A20C65D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DF6F-6E34-4D9E-AFCF-F672331F9C69}" type="datetimeFigureOut">
              <a:rPr lang="nb-NO" smtClean="0"/>
              <a:t>15.10.2019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86C2A02-572B-428F-AB2A-CA49041F4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F5868D9-1499-4B3E-ABB9-222A45184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1788-6B51-4A15-9BB6-6E57F15E03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3041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24CED2-0713-40AA-9810-87B35AFDB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0EE59AA-B8BE-4D19-96BD-3C7BC049F8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77435D2-9471-4B6B-8108-A92048F41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8F0ED85-D7D8-4DD1-B17D-79DE684B8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DF6F-6E34-4D9E-AFCF-F672331F9C69}" type="datetimeFigureOut">
              <a:rPr lang="nb-NO" smtClean="0"/>
              <a:t>15.10.2019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B09B967-C373-42EE-BD37-3345CB7A4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0790DCF-7702-41F6-ADD7-E66EED6B9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1788-6B51-4A15-9BB6-6E57F15E03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309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C582645-8806-4593-8B17-CB67DD7D6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A43AC4-1F46-4CD1-9224-08E0F7C7E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801B2CE-0CDD-4B3F-8CE3-641B61F740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0DF6F-6E34-4D9E-AFCF-F672331F9C69}" type="datetimeFigureOut">
              <a:rPr lang="nb-NO" smtClean="0"/>
              <a:t>15.10.2019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B8FA648-3FAF-41AE-944C-176D9AEB91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D1069B2-3C39-4503-9F5B-BF4BCCB78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41788-6B51-4A15-9BB6-6E57F15E03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717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FE1F90-34F5-4C8E-A768-95C0B05D0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br>
              <a:rPr lang="nb-NO"/>
            </a:b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B777929-DF85-42CD-BEA3-4E1AD2D17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" y="0"/>
            <a:ext cx="9494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3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AFD958-AEC5-4B3D-A95D-DD63EF7AC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88912"/>
            <a:ext cx="7535333" cy="1238045"/>
          </a:xfrm>
        </p:spPr>
        <p:txBody>
          <a:bodyPr>
            <a:normAutofit fontScale="90000"/>
          </a:bodyPr>
          <a:lstStyle/>
          <a:p>
            <a:pPr algn="ctr"/>
            <a:r>
              <a:rPr lang="nb-NO" b="1" dirty="0"/>
              <a:t>HANDLINGSPLAN</a:t>
            </a:r>
            <a:br>
              <a:rPr lang="nb-NO" b="1" dirty="0"/>
            </a:br>
            <a:r>
              <a:rPr lang="nb-NO" b="1" dirty="0"/>
              <a:t>For Tranby og Lierskogen menighet</a:t>
            </a:r>
            <a:br>
              <a:rPr lang="nb-NO" dirty="0"/>
            </a:br>
            <a:r>
              <a:rPr lang="nb-NO" b="1" u="sng" dirty="0">
                <a:solidFill>
                  <a:schemeClr val="accent6">
                    <a:lumMod val="50000"/>
                  </a:schemeClr>
                </a:solidFill>
              </a:rPr>
              <a:t>GRØNN MENIGHET</a:t>
            </a:r>
            <a:endParaRPr lang="nb-NO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lassholder for bilde 6">
            <a:extLst>
              <a:ext uri="{FF2B5EF4-FFF2-40B4-BE49-F238E27FC236}">
                <a16:creationId xmlns:a16="http://schemas.microsoft.com/office/drawing/2014/main" id="{326E29DF-D689-458C-B253-9A6F7A51C27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" r="4261"/>
          <a:stretch>
            <a:fillRect/>
          </a:stretch>
        </p:blipFill>
        <p:spPr>
          <a:xfrm>
            <a:off x="364066" y="250825"/>
            <a:ext cx="1567921" cy="1238045"/>
          </a:xfrm>
        </p:spPr>
      </p:pic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AF518D8C-D3EA-4450-AC80-801AE8D2D4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968611"/>
              </p:ext>
            </p:extLst>
          </p:nvPr>
        </p:nvGraphicFramePr>
        <p:xfrm>
          <a:off x="364067" y="1488870"/>
          <a:ext cx="11709400" cy="5381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64891">
                  <a:extLst>
                    <a:ext uri="{9D8B030D-6E8A-4147-A177-3AD203B41FA5}">
                      <a16:colId xmlns:a16="http://schemas.microsoft.com/office/drawing/2014/main" val="4108899784"/>
                    </a:ext>
                  </a:extLst>
                </a:gridCol>
                <a:gridCol w="2474217">
                  <a:extLst>
                    <a:ext uri="{9D8B030D-6E8A-4147-A177-3AD203B41FA5}">
                      <a16:colId xmlns:a16="http://schemas.microsoft.com/office/drawing/2014/main" val="3259887627"/>
                    </a:ext>
                  </a:extLst>
                </a:gridCol>
                <a:gridCol w="2270292">
                  <a:extLst>
                    <a:ext uri="{9D8B030D-6E8A-4147-A177-3AD203B41FA5}">
                      <a16:colId xmlns:a16="http://schemas.microsoft.com/office/drawing/2014/main" val="1614070435"/>
                    </a:ext>
                  </a:extLst>
                </a:gridCol>
              </a:tblGrid>
              <a:tr h="362009">
                <a:tc gridSpan="3">
                  <a:txBody>
                    <a:bodyPr/>
                    <a:lstStyle/>
                    <a:p>
                      <a:pPr marL="457200" lvl="0" indent="-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100000"/>
                        <a:buFont typeface="+mj-lt"/>
                        <a:buAutoNum type="arabicPeriod" startAt="2"/>
                      </a:pPr>
                      <a:r>
                        <a:rPr lang="nb-NO" sz="2400" dirty="0">
                          <a:effectLst/>
                        </a:rPr>
                        <a:t>GUDSTJENESTELIV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306506"/>
                  </a:ext>
                </a:extLst>
              </a:tr>
              <a:tr h="1177371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Vi vil inkludere miljø, forbruk og rettferdsperspektiv i bønner, liturgi, sang- og salmevalg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Gudstjeneste-utvalget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Ved guds-tjenestene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0461563"/>
                  </a:ext>
                </a:extLst>
              </a:tr>
              <a:tr h="1177371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Vi vil utfordre til engasjement i klima- og rettferdsspørsmål gjennom prekener og annen forkynnelse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Gudstjeneste-utvalget + prest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Ved guds-tjenestene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6927343"/>
                  </a:ext>
                </a:extLst>
              </a:tr>
              <a:tr h="1177371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Vi vil feire Skaperverkets dag og andre gudstjenester i undring og takknemlighet over skaperverket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Gudstjeneste-utvalget + prest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Skaper-verkets dag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5203837"/>
                  </a:ext>
                </a:extLst>
              </a:tr>
              <a:tr h="1475007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Vi vil samle inn penger til et grønt prosjekt eller en miljøorganisasjon, f.eks. Kirkens Nødhjelp eller en misjonsorganisasjon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Arbeidsgruppe for offerliste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Minst en gang pr år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3232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220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AFD958-AEC5-4B3D-A95D-DD63EF7AC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88912"/>
            <a:ext cx="7535333" cy="1238045"/>
          </a:xfrm>
        </p:spPr>
        <p:txBody>
          <a:bodyPr>
            <a:normAutofit fontScale="90000"/>
          </a:bodyPr>
          <a:lstStyle/>
          <a:p>
            <a:pPr algn="ctr"/>
            <a:r>
              <a:rPr lang="nb-NO" b="1" dirty="0"/>
              <a:t>HANDLINGSPLAN</a:t>
            </a:r>
            <a:br>
              <a:rPr lang="nb-NO" b="1" dirty="0"/>
            </a:br>
            <a:r>
              <a:rPr lang="nb-NO" b="1" dirty="0"/>
              <a:t>For Tranby og Lierskogen menighet</a:t>
            </a:r>
            <a:br>
              <a:rPr lang="nb-NO" dirty="0"/>
            </a:br>
            <a:r>
              <a:rPr lang="nb-NO" b="1" u="sng" dirty="0">
                <a:solidFill>
                  <a:schemeClr val="accent6">
                    <a:lumMod val="50000"/>
                  </a:schemeClr>
                </a:solidFill>
              </a:rPr>
              <a:t>GRØNN MENIGHET</a:t>
            </a:r>
            <a:endParaRPr lang="nb-NO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lassholder for bilde 6">
            <a:extLst>
              <a:ext uri="{FF2B5EF4-FFF2-40B4-BE49-F238E27FC236}">
                <a16:creationId xmlns:a16="http://schemas.microsoft.com/office/drawing/2014/main" id="{326E29DF-D689-458C-B253-9A6F7A51C27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" r="4261"/>
          <a:stretch>
            <a:fillRect/>
          </a:stretch>
        </p:blipFill>
        <p:spPr>
          <a:xfrm>
            <a:off x="364066" y="250825"/>
            <a:ext cx="1567921" cy="1238045"/>
          </a:xfrm>
        </p:spPr>
      </p:pic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ED4CB679-4BB1-440A-BEE0-7834158E4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193640"/>
              </p:ext>
            </p:extLst>
          </p:nvPr>
        </p:nvGraphicFramePr>
        <p:xfrm>
          <a:off x="364066" y="1488870"/>
          <a:ext cx="11607801" cy="5102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04458">
                  <a:extLst>
                    <a:ext uri="{9D8B030D-6E8A-4147-A177-3AD203B41FA5}">
                      <a16:colId xmlns:a16="http://schemas.microsoft.com/office/drawing/2014/main" val="290948483"/>
                    </a:ext>
                  </a:extLst>
                </a:gridCol>
                <a:gridCol w="2679809">
                  <a:extLst>
                    <a:ext uri="{9D8B030D-6E8A-4147-A177-3AD203B41FA5}">
                      <a16:colId xmlns:a16="http://schemas.microsoft.com/office/drawing/2014/main" val="1072048439"/>
                    </a:ext>
                  </a:extLst>
                </a:gridCol>
                <a:gridCol w="2023534">
                  <a:extLst>
                    <a:ext uri="{9D8B030D-6E8A-4147-A177-3AD203B41FA5}">
                      <a16:colId xmlns:a16="http://schemas.microsoft.com/office/drawing/2014/main" val="80454428"/>
                    </a:ext>
                  </a:extLst>
                </a:gridCol>
              </a:tblGrid>
              <a:tr h="362898">
                <a:tc gridSpan="3">
                  <a:txBody>
                    <a:bodyPr/>
                    <a:lstStyle/>
                    <a:p>
                      <a:pPr marL="457200" lvl="0" indent="-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100000"/>
                        <a:buFont typeface="+mj-lt"/>
                        <a:buAutoNum type="arabicPeriod" startAt="3"/>
                      </a:pPr>
                      <a:r>
                        <a:rPr lang="nb-NO" sz="2400" dirty="0">
                          <a:effectLst/>
                        </a:rPr>
                        <a:t>DIAKONI, UNDERVISNING OG MISJON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268373"/>
                  </a:ext>
                </a:extLst>
              </a:tr>
              <a:tr h="114278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Vi vil arrangere loppemarked, byttemarked eller gi rom for andre kreative tiltak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I samarbeid med Gilde-speiderne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Hvert år i november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0174872"/>
                  </a:ext>
                </a:extLst>
              </a:tr>
              <a:tr h="78193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Vi vil arrangere temakvelder med fokus på miljø, klima, forbruk og rettferd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 err="1">
                          <a:effectLst/>
                        </a:rPr>
                        <a:t>GAMe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Minst en gang pr år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1191388"/>
                  </a:ext>
                </a:extLst>
              </a:tr>
              <a:tr h="881899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Vi vil delta i fasteaksjonen til Kirkens Nødhjelp (KN) og sørge for å ha en KN-kontakt i menigheten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Kateket og MR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Hvert år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3780267"/>
                  </a:ext>
                </a:extLst>
              </a:tr>
              <a:tr h="58353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Vi vil samarbeide om misjonsprosjekter, gjerne med grønn profil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Prest og MR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Hvert år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6657231"/>
                  </a:ext>
                </a:extLst>
              </a:tr>
              <a:tr h="881899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Vern av skaperverket og kamp for rettferdighet er en del av menighetens diakoniplan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Diakoniutvalget og MR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Hvert år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4113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471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AFD958-AEC5-4B3D-A95D-DD63EF7AC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88912"/>
            <a:ext cx="7535333" cy="1238045"/>
          </a:xfrm>
        </p:spPr>
        <p:txBody>
          <a:bodyPr>
            <a:normAutofit fontScale="90000"/>
          </a:bodyPr>
          <a:lstStyle/>
          <a:p>
            <a:pPr algn="ctr"/>
            <a:r>
              <a:rPr lang="nb-NO" b="1" dirty="0"/>
              <a:t>HANDLINGSPLAN</a:t>
            </a:r>
            <a:br>
              <a:rPr lang="nb-NO" b="1" dirty="0"/>
            </a:br>
            <a:r>
              <a:rPr lang="nb-NO" b="1" dirty="0"/>
              <a:t>For Tranby og Lierskogen menighet</a:t>
            </a:r>
            <a:br>
              <a:rPr lang="nb-NO" dirty="0"/>
            </a:br>
            <a:r>
              <a:rPr lang="nb-NO" b="1" u="sng" dirty="0">
                <a:solidFill>
                  <a:schemeClr val="accent6">
                    <a:lumMod val="50000"/>
                  </a:schemeClr>
                </a:solidFill>
              </a:rPr>
              <a:t>GRØNN MENIGHET</a:t>
            </a:r>
            <a:endParaRPr lang="nb-NO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lassholder for bilde 6">
            <a:extLst>
              <a:ext uri="{FF2B5EF4-FFF2-40B4-BE49-F238E27FC236}">
                <a16:creationId xmlns:a16="http://schemas.microsoft.com/office/drawing/2014/main" id="{326E29DF-D689-458C-B253-9A6F7A51C27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" r="4261"/>
          <a:stretch>
            <a:fillRect/>
          </a:stretch>
        </p:blipFill>
        <p:spPr>
          <a:xfrm>
            <a:off x="364066" y="250825"/>
            <a:ext cx="1567921" cy="1238045"/>
          </a:xfrm>
        </p:spPr>
      </p:pic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62B7CEFC-0CD8-4914-ACDC-F638BAC78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879147"/>
              </p:ext>
            </p:extLst>
          </p:nvPr>
        </p:nvGraphicFramePr>
        <p:xfrm>
          <a:off x="364066" y="1488870"/>
          <a:ext cx="11582400" cy="5118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89349">
                  <a:extLst>
                    <a:ext uri="{9D8B030D-6E8A-4147-A177-3AD203B41FA5}">
                      <a16:colId xmlns:a16="http://schemas.microsoft.com/office/drawing/2014/main" val="1728639221"/>
                    </a:ext>
                  </a:extLst>
                </a:gridCol>
                <a:gridCol w="2447383">
                  <a:extLst>
                    <a:ext uri="{9D8B030D-6E8A-4147-A177-3AD203B41FA5}">
                      <a16:colId xmlns:a16="http://schemas.microsoft.com/office/drawing/2014/main" val="3555743158"/>
                    </a:ext>
                  </a:extLst>
                </a:gridCol>
                <a:gridCol w="2245668">
                  <a:extLst>
                    <a:ext uri="{9D8B030D-6E8A-4147-A177-3AD203B41FA5}">
                      <a16:colId xmlns:a16="http://schemas.microsoft.com/office/drawing/2014/main" val="2160103700"/>
                    </a:ext>
                  </a:extLst>
                </a:gridCol>
              </a:tblGrid>
              <a:tr h="1015913">
                <a:tc gridSpan="3">
                  <a:txBody>
                    <a:bodyPr/>
                    <a:lstStyle/>
                    <a:p>
                      <a:pPr marL="457200" lvl="0" indent="-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100000"/>
                        <a:buFont typeface="+mj-lt"/>
                        <a:buAutoNum type="arabicPeriod" startAt="4"/>
                      </a:pPr>
                      <a:r>
                        <a:rPr lang="nb-NO" sz="2400" dirty="0">
                          <a:effectLst/>
                        </a:rPr>
                        <a:t>INFORMASJON OG SAMARBEID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120270"/>
                  </a:ext>
                </a:extLst>
              </a:tr>
              <a:tr h="246882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Vi vil formidle stoff om miljø, klima, forbruk og rettferd i menighetens informasjonskanal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 err="1">
                          <a:effectLst/>
                        </a:rPr>
                        <a:t>GAMe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Fortløpende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6118532"/>
                  </a:ext>
                </a:extLst>
              </a:tr>
              <a:tr h="163356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Vi vil involvere menighetens medlemmer i kirkens engasjement for miljø og rettferd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GAMe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Fortløpende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7632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192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AFD958-AEC5-4B3D-A95D-DD63EF7AC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88912"/>
            <a:ext cx="7535333" cy="1238045"/>
          </a:xfrm>
        </p:spPr>
        <p:txBody>
          <a:bodyPr>
            <a:normAutofit fontScale="90000"/>
          </a:bodyPr>
          <a:lstStyle/>
          <a:p>
            <a:pPr algn="ctr"/>
            <a:r>
              <a:rPr lang="nb-NO" b="1" dirty="0"/>
              <a:t>HANDLINGSPLAN</a:t>
            </a:r>
            <a:br>
              <a:rPr lang="nb-NO" b="1" dirty="0"/>
            </a:br>
            <a:r>
              <a:rPr lang="nb-NO" b="1" dirty="0"/>
              <a:t>For Tranby og Lierskogen menighet</a:t>
            </a:r>
            <a:br>
              <a:rPr lang="nb-NO" dirty="0"/>
            </a:br>
            <a:r>
              <a:rPr lang="nb-NO" b="1" u="sng" dirty="0">
                <a:solidFill>
                  <a:schemeClr val="accent6">
                    <a:lumMod val="50000"/>
                  </a:schemeClr>
                </a:solidFill>
              </a:rPr>
              <a:t>GRØNN MENIGHET</a:t>
            </a:r>
            <a:endParaRPr lang="nb-NO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lassholder for bilde 6">
            <a:extLst>
              <a:ext uri="{FF2B5EF4-FFF2-40B4-BE49-F238E27FC236}">
                <a16:creationId xmlns:a16="http://schemas.microsoft.com/office/drawing/2014/main" id="{326E29DF-D689-458C-B253-9A6F7A51C27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" r="4261"/>
          <a:stretch>
            <a:fillRect/>
          </a:stretch>
        </p:blipFill>
        <p:spPr>
          <a:xfrm>
            <a:off x="364066" y="250825"/>
            <a:ext cx="1567921" cy="1238045"/>
          </a:xfrm>
        </p:spPr>
      </p:pic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34C362F5-A90F-4E3C-91BF-20DA69A34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172441"/>
              </p:ext>
            </p:extLst>
          </p:nvPr>
        </p:nvGraphicFramePr>
        <p:xfrm>
          <a:off x="364066" y="1549398"/>
          <a:ext cx="11396134" cy="5308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78556">
                  <a:extLst>
                    <a:ext uri="{9D8B030D-6E8A-4147-A177-3AD203B41FA5}">
                      <a16:colId xmlns:a16="http://schemas.microsoft.com/office/drawing/2014/main" val="2211774140"/>
                    </a:ext>
                  </a:extLst>
                </a:gridCol>
                <a:gridCol w="2661778">
                  <a:extLst>
                    <a:ext uri="{9D8B030D-6E8A-4147-A177-3AD203B41FA5}">
                      <a16:colId xmlns:a16="http://schemas.microsoft.com/office/drawing/2014/main" val="3546387801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190109103"/>
                    </a:ext>
                  </a:extLst>
                </a:gridCol>
              </a:tblGrid>
              <a:tr h="495177">
                <a:tc gridSpan="3">
                  <a:txBody>
                    <a:bodyPr/>
                    <a:lstStyle/>
                    <a:p>
                      <a:pPr marL="457200" lvl="0" indent="-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100000"/>
                        <a:buFont typeface="+mj-lt"/>
                        <a:buAutoNum type="arabicPeriod" startAt="5"/>
                      </a:pPr>
                      <a:r>
                        <a:rPr lang="nb-NO" sz="2400" dirty="0">
                          <a:effectLst/>
                        </a:rPr>
                        <a:t>INNKJØP, FORBRUK OG AVFALL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564581"/>
                  </a:ext>
                </a:extLst>
              </a:tr>
              <a:tr h="1610479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Vi vil kjøpe så lite som mulig, vurdere bruktkjøp og reparasjon og være kritisk til bruk av engangsprodukter ved bevertning/kirkekaffe.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Alle med innkjøpsansvar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Fort-løpende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2512043"/>
                  </a:ext>
                </a:extLst>
              </a:tr>
              <a:tr h="120335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Vi vil oppfordre de som har innkjøpsansvar til å vurdere å bruke Fairtrade-merkede produkter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Alle med innkjøpsansvar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Fort-løpende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410595"/>
                  </a:ext>
                </a:extLst>
              </a:tr>
              <a:tr h="120335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Vi vil sortere avfall for resirkulering, kompostering og spesialavfall til godkjent mottak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Menighetsrådet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Fort-løpende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5514685"/>
                  </a:ext>
                </a:extLst>
              </a:tr>
              <a:tr h="79623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Vi vil minske vårt papirforbruk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Alle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Fort-løpende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1522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717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AFD958-AEC5-4B3D-A95D-DD63EF7AC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88912"/>
            <a:ext cx="7535333" cy="1238045"/>
          </a:xfrm>
        </p:spPr>
        <p:txBody>
          <a:bodyPr>
            <a:normAutofit fontScale="90000"/>
          </a:bodyPr>
          <a:lstStyle/>
          <a:p>
            <a:pPr algn="ctr"/>
            <a:r>
              <a:rPr lang="nb-NO" b="1" dirty="0"/>
              <a:t>HANDLINGSPLAN</a:t>
            </a:r>
            <a:br>
              <a:rPr lang="nb-NO" b="1" dirty="0"/>
            </a:br>
            <a:r>
              <a:rPr lang="nb-NO" b="1" dirty="0"/>
              <a:t>For Tranby og Lierskogen menighet</a:t>
            </a:r>
            <a:br>
              <a:rPr lang="nb-NO" dirty="0"/>
            </a:br>
            <a:r>
              <a:rPr lang="nb-NO" b="1" u="sng" dirty="0">
                <a:solidFill>
                  <a:schemeClr val="accent6">
                    <a:lumMod val="50000"/>
                  </a:schemeClr>
                </a:solidFill>
              </a:rPr>
              <a:t>GRØNN MENIGHET</a:t>
            </a:r>
            <a:endParaRPr lang="nb-NO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lassholder for bilde 6">
            <a:extLst>
              <a:ext uri="{FF2B5EF4-FFF2-40B4-BE49-F238E27FC236}">
                <a16:creationId xmlns:a16="http://schemas.microsoft.com/office/drawing/2014/main" id="{326E29DF-D689-458C-B253-9A6F7A51C27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" r="4261"/>
          <a:stretch>
            <a:fillRect/>
          </a:stretch>
        </p:blipFill>
        <p:spPr>
          <a:xfrm>
            <a:off x="364066" y="250825"/>
            <a:ext cx="1567921" cy="1238045"/>
          </a:xfrm>
        </p:spPr>
      </p:pic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A8B454C1-3666-4F62-927E-9EA11E76D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410338"/>
              </p:ext>
            </p:extLst>
          </p:nvPr>
        </p:nvGraphicFramePr>
        <p:xfrm>
          <a:off x="364067" y="1488870"/>
          <a:ext cx="11684001" cy="5262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49782">
                  <a:extLst>
                    <a:ext uri="{9D8B030D-6E8A-4147-A177-3AD203B41FA5}">
                      <a16:colId xmlns:a16="http://schemas.microsoft.com/office/drawing/2014/main" val="3996965927"/>
                    </a:ext>
                  </a:extLst>
                </a:gridCol>
                <a:gridCol w="2668351">
                  <a:extLst>
                    <a:ext uri="{9D8B030D-6E8A-4147-A177-3AD203B41FA5}">
                      <a16:colId xmlns:a16="http://schemas.microsoft.com/office/drawing/2014/main" val="2921956392"/>
                    </a:ext>
                  </a:extLst>
                </a:gridCol>
                <a:gridCol w="2065868">
                  <a:extLst>
                    <a:ext uri="{9D8B030D-6E8A-4147-A177-3AD203B41FA5}">
                      <a16:colId xmlns:a16="http://schemas.microsoft.com/office/drawing/2014/main" val="2358464460"/>
                    </a:ext>
                  </a:extLst>
                </a:gridCol>
              </a:tblGrid>
              <a:tr h="339457">
                <a:tc gridSpan="3">
                  <a:txBody>
                    <a:bodyPr/>
                    <a:lstStyle/>
                    <a:p>
                      <a:pPr marL="457200" lvl="0" indent="-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100000"/>
                        <a:buFont typeface="+mj-lt"/>
                        <a:buAutoNum type="arabicPeriod" startAt="6"/>
                      </a:pPr>
                      <a:r>
                        <a:rPr lang="nb-NO" sz="2400" dirty="0">
                          <a:effectLst/>
                        </a:rPr>
                        <a:t>ENERGI, TRANSPORT OG REISE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536049"/>
                  </a:ext>
                </a:extLst>
              </a:tr>
              <a:tr h="90571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Vi samarbeider med fellesrådet om energibruk og </a:t>
                      </a:r>
                      <a:r>
                        <a:rPr lang="nb-NO" sz="2400" dirty="0" err="1">
                          <a:effectLst/>
                        </a:rPr>
                        <a:t>enøk-tiltak</a:t>
                      </a:r>
                      <a:r>
                        <a:rPr lang="nb-NO" sz="2400" dirty="0">
                          <a:effectLst/>
                        </a:rPr>
                        <a:t> i våre kirker og andre bygninger.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Representanter i fellesrådet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Ved anledning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6384853"/>
                  </a:ext>
                </a:extLst>
              </a:tr>
              <a:tr h="84390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Vi bruker sparepærer/led-lys og slokke lys og annet el-utstyr som ikke er i bruk.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Brukerne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Fort-løpende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3199901"/>
                  </a:ext>
                </a:extLst>
              </a:tr>
              <a:tr h="1383119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Vi vil senke temperaturen når det ikke er folk i kirken. Menighetshuset med kontorer har installert jordvarme og dermed minimalt energiforbruk.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Fellesråd/kirketjener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Hus-styret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Fort-løpende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7889047"/>
                  </a:ext>
                </a:extLst>
              </a:tr>
              <a:tr h="82493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Vi har installert jordvarme og varmepumper på menighetshuset inkl. kontorer i 2013/14.</a:t>
                      </a:r>
                      <a:endParaRPr lang="nb-NO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Hus-styret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 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0088302"/>
                  </a:ext>
                </a:extLst>
              </a:tr>
              <a:tr h="54583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Vi vil legge til rette for sykkelparkering ved kirken eller møtelokalet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Menighetsrådet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Innen 2020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7778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620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AFD958-AEC5-4B3D-A95D-DD63EF7AC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88912"/>
            <a:ext cx="7535333" cy="1238045"/>
          </a:xfrm>
        </p:spPr>
        <p:txBody>
          <a:bodyPr>
            <a:normAutofit fontScale="90000"/>
          </a:bodyPr>
          <a:lstStyle/>
          <a:p>
            <a:pPr algn="ctr"/>
            <a:r>
              <a:rPr lang="nb-NO" b="1" dirty="0"/>
              <a:t>HANDLINGSPLAN</a:t>
            </a:r>
            <a:br>
              <a:rPr lang="nb-NO" b="1" dirty="0"/>
            </a:br>
            <a:r>
              <a:rPr lang="nb-NO" b="1" dirty="0"/>
              <a:t>For Tranby og Lierskogen menighet</a:t>
            </a:r>
            <a:br>
              <a:rPr lang="nb-NO" dirty="0"/>
            </a:br>
            <a:r>
              <a:rPr lang="nb-NO" b="1" u="sng" dirty="0">
                <a:solidFill>
                  <a:schemeClr val="accent6">
                    <a:lumMod val="50000"/>
                  </a:schemeClr>
                </a:solidFill>
              </a:rPr>
              <a:t>GRØNN MENIGHET</a:t>
            </a:r>
            <a:endParaRPr lang="nb-NO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lassholder for bilde 6">
            <a:extLst>
              <a:ext uri="{FF2B5EF4-FFF2-40B4-BE49-F238E27FC236}">
                <a16:creationId xmlns:a16="http://schemas.microsoft.com/office/drawing/2014/main" id="{326E29DF-D689-458C-B253-9A6F7A51C27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" r="4261"/>
          <a:stretch>
            <a:fillRect/>
          </a:stretch>
        </p:blipFill>
        <p:spPr>
          <a:xfrm>
            <a:off x="364066" y="250825"/>
            <a:ext cx="1567921" cy="1238045"/>
          </a:xfrm>
        </p:spPr>
      </p:pic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40EAB126-154D-4AFD-A07A-AC3D7E578C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270843"/>
              </p:ext>
            </p:extLst>
          </p:nvPr>
        </p:nvGraphicFramePr>
        <p:xfrm>
          <a:off x="364066" y="1488870"/>
          <a:ext cx="11463867" cy="53013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18843">
                  <a:extLst>
                    <a:ext uri="{9D8B030D-6E8A-4147-A177-3AD203B41FA5}">
                      <a16:colId xmlns:a16="http://schemas.microsoft.com/office/drawing/2014/main" val="1403688610"/>
                    </a:ext>
                  </a:extLst>
                </a:gridCol>
                <a:gridCol w="2422337">
                  <a:extLst>
                    <a:ext uri="{9D8B030D-6E8A-4147-A177-3AD203B41FA5}">
                      <a16:colId xmlns:a16="http://schemas.microsoft.com/office/drawing/2014/main" val="4207103392"/>
                    </a:ext>
                  </a:extLst>
                </a:gridCol>
                <a:gridCol w="2222687">
                  <a:extLst>
                    <a:ext uri="{9D8B030D-6E8A-4147-A177-3AD203B41FA5}">
                      <a16:colId xmlns:a16="http://schemas.microsoft.com/office/drawing/2014/main" val="3176925682"/>
                    </a:ext>
                  </a:extLst>
                </a:gridCol>
              </a:tblGrid>
              <a:tr h="797669"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Egne tiltak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798774"/>
                  </a:ext>
                </a:extLst>
              </a:tr>
              <a:tr h="128263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Delta i søppelplukking etter kirkekaffe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GAMe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Vår 2019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1989332"/>
                  </a:ext>
                </a:extLst>
              </a:tr>
              <a:tr h="128263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Oppfordre til grønn fredag (i stedet for Black Friday)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GAMe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Høst 2019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2143835"/>
                  </a:ext>
                </a:extLst>
              </a:tr>
              <a:tr h="193845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Oppfordre grupper/komiteer knyttet til menigheten til å konkretisere tiltak i tråd med «grønn menighet»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 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 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2521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174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64F421-FCF8-4D05-A6A5-564ABD57E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PROSESSEN I TRANBY OG LIERSKOGEN MENIGHET FRAM TIL Å BLI EN GRØNN MENIGHET</a:t>
            </a:r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ABB653A8-3ED3-4CE1-BC2E-CCBB8BF686D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" r="42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2428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0C1D8D-CADA-463C-84F7-E9AEF19AF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PROSESSEN I TRANBY OG LIERSKOGEN MENIGHET FRAM TIL Å BLI EN GRØNN MENIGHET</a:t>
            </a: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80BB599B-9FDF-45DA-8A84-8FCE296EE2E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" r="4261"/>
          <a:stretch>
            <a:fillRect/>
          </a:stretch>
        </p:blipFill>
        <p:spPr/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1933F28-E2D6-4FEB-A0AF-EDB499BDF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dirty="0"/>
              <a:t>Sak 33/18 (30.05.18) Diakoniutvalget ga innspill til MR om å ta stilling til om vår menighet skal bli en «Grønn menighet». MR opprettet gruppe som skulle avklare hva dette ville bety.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900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0C1D8D-CADA-463C-84F7-E9AEF19AF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PROSESSEN I TRANBY OG LIERSKOGEN MENIGHET FRAM TIL Å BLI EN GRØNN MENIGHET</a:t>
            </a: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80BB599B-9FDF-45DA-8A84-8FCE296EE2E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" r="4261"/>
          <a:stretch>
            <a:fillRect/>
          </a:stretch>
        </p:blipFill>
        <p:spPr/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1933F28-E2D6-4FEB-A0AF-EDB499BDF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dirty="0"/>
              <a:t>Sak 33/18 (30.05.18) Diakoniutvalget ga innspill til MR om å ta stilling til om vår menighet skal bli en «Grønn menighet». MR opprettet gruppe som skulle avklare hva dette ville bety.</a:t>
            </a:r>
          </a:p>
          <a:p>
            <a:r>
              <a:rPr lang="nb-NO" dirty="0"/>
              <a:t>Sak 52/18 (25.09.18) Vedtak om å bli Grønn Menighet.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0491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0C1D8D-CADA-463C-84F7-E9AEF19AF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PROSESSEN I TRANBY OG LIERSKOGEN MENIGHET FRAM TIL Å BLI EN GRØNN MENIGHET</a:t>
            </a: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80BB599B-9FDF-45DA-8A84-8FCE296EE2E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" r="4261"/>
          <a:stretch>
            <a:fillRect/>
          </a:stretch>
        </p:blipFill>
        <p:spPr/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1933F28-E2D6-4FEB-A0AF-EDB499BDF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dirty="0"/>
              <a:t>Sak 33/18 (30.05.18) Diakoniutvalget ga innspill til MR om å ta stilling til om vår menighet skal bli en «Grønn menighet». MR opprettet gruppe som skulle avklare hva dette ville bety.</a:t>
            </a:r>
          </a:p>
          <a:p>
            <a:r>
              <a:rPr lang="nb-NO" dirty="0"/>
              <a:t>Sak 52/18 (25.09.18) Vedtak om å bli Grønn Menighet.</a:t>
            </a:r>
          </a:p>
          <a:p>
            <a:r>
              <a:rPr lang="nb-NO" dirty="0"/>
              <a:t>Sak 66/18 (05.12.18) Handlingsplanen vedtatt.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1687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0C1D8D-CADA-463C-84F7-E9AEF19AF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PROSESSEN I TRANBY OG LIERSKOGEN MENIGHET FRAM TIL Å BLI EN GRØNN MENIGHET</a:t>
            </a: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80BB599B-9FDF-45DA-8A84-8FCE296EE2E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" r="4261"/>
          <a:stretch>
            <a:fillRect/>
          </a:stretch>
        </p:blipFill>
        <p:spPr/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1933F28-E2D6-4FEB-A0AF-EDB499BDF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dirty="0"/>
              <a:t>Sak 33/18 (30.05.18) Diakoniutvalget ga innspill til MR om å ta stilling til om vår menighet skal bli en «Grønn menighet». MR opprettet gruppe som skulle avklare hva dette ville bety.</a:t>
            </a:r>
          </a:p>
          <a:p>
            <a:r>
              <a:rPr lang="nb-NO" dirty="0"/>
              <a:t>Sak 52/18 (25.09.18) Vedtak om å bli Grønn Menighet.</a:t>
            </a:r>
          </a:p>
          <a:p>
            <a:r>
              <a:rPr lang="nb-NO" dirty="0"/>
              <a:t>Sak 66/18 (05.12.18) Handlingsplanen vedtatt.</a:t>
            </a:r>
          </a:p>
          <a:p>
            <a:r>
              <a:rPr lang="nb-NO" dirty="0"/>
              <a:t>Sak 06/19 (05.02.19) </a:t>
            </a:r>
            <a:r>
              <a:rPr lang="nb-NO" dirty="0" err="1"/>
              <a:t>GAMe</a:t>
            </a:r>
            <a:r>
              <a:rPr lang="nb-NO" dirty="0"/>
              <a:t> opprettet.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4023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AFD958-AEC5-4B3D-A95D-DD63EF7AC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88912"/>
            <a:ext cx="7535333" cy="1238045"/>
          </a:xfrm>
        </p:spPr>
        <p:txBody>
          <a:bodyPr>
            <a:normAutofit fontScale="90000"/>
          </a:bodyPr>
          <a:lstStyle/>
          <a:p>
            <a:pPr algn="ctr"/>
            <a:r>
              <a:rPr lang="nb-NO" b="1" dirty="0"/>
              <a:t>HANDLINGSPLAN</a:t>
            </a:r>
            <a:br>
              <a:rPr lang="nb-NO" b="1" dirty="0"/>
            </a:br>
            <a:r>
              <a:rPr lang="nb-NO" b="1" dirty="0"/>
              <a:t>For Tranby og Lierskogen menighet</a:t>
            </a:r>
            <a:br>
              <a:rPr lang="nb-NO" dirty="0"/>
            </a:br>
            <a:r>
              <a:rPr lang="nb-NO" b="1" u="sng" dirty="0">
                <a:solidFill>
                  <a:schemeClr val="accent6">
                    <a:lumMod val="50000"/>
                  </a:schemeClr>
                </a:solidFill>
              </a:rPr>
              <a:t>GRØNN MENIGHET</a:t>
            </a:r>
            <a:endParaRPr lang="nb-NO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lassholder for bilde 6">
            <a:extLst>
              <a:ext uri="{FF2B5EF4-FFF2-40B4-BE49-F238E27FC236}">
                <a16:creationId xmlns:a16="http://schemas.microsoft.com/office/drawing/2014/main" id="{326E29DF-D689-458C-B253-9A6F7A51C27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" r="4261"/>
          <a:stretch>
            <a:fillRect/>
          </a:stretch>
        </p:blipFill>
        <p:spPr>
          <a:xfrm>
            <a:off x="364066" y="250825"/>
            <a:ext cx="1567921" cy="1238045"/>
          </a:xfrm>
        </p:spPr>
      </p:pic>
    </p:spTree>
    <p:extLst>
      <p:ext uri="{BB962C8B-B14F-4D97-AF65-F5344CB8AC3E}">
        <p14:creationId xmlns:p14="http://schemas.microsoft.com/office/powerpoint/2010/main" val="1623650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AFD958-AEC5-4B3D-A95D-DD63EF7AC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88912"/>
            <a:ext cx="7535333" cy="1238045"/>
          </a:xfrm>
        </p:spPr>
        <p:txBody>
          <a:bodyPr>
            <a:normAutofit fontScale="90000"/>
          </a:bodyPr>
          <a:lstStyle/>
          <a:p>
            <a:pPr algn="ctr"/>
            <a:r>
              <a:rPr lang="nb-NO" b="1" dirty="0"/>
              <a:t>HANDLINGSPLAN</a:t>
            </a:r>
            <a:br>
              <a:rPr lang="nb-NO" b="1" dirty="0"/>
            </a:br>
            <a:r>
              <a:rPr lang="nb-NO" b="1" dirty="0"/>
              <a:t>For Tranby og Lierskogen menighet</a:t>
            </a:r>
            <a:br>
              <a:rPr lang="nb-NO" dirty="0"/>
            </a:br>
            <a:r>
              <a:rPr lang="nb-NO" b="1" u="sng" dirty="0">
                <a:solidFill>
                  <a:schemeClr val="accent6">
                    <a:lumMod val="50000"/>
                  </a:schemeClr>
                </a:solidFill>
              </a:rPr>
              <a:t>GRØNN MENIGHET</a:t>
            </a:r>
            <a:endParaRPr lang="nb-NO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lassholder for bilde 6">
            <a:extLst>
              <a:ext uri="{FF2B5EF4-FFF2-40B4-BE49-F238E27FC236}">
                <a16:creationId xmlns:a16="http://schemas.microsoft.com/office/drawing/2014/main" id="{326E29DF-D689-458C-B253-9A6F7A51C27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" r="4261"/>
          <a:stretch>
            <a:fillRect/>
          </a:stretch>
        </p:blipFill>
        <p:spPr>
          <a:xfrm>
            <a:off x="364066" y="250825"/>
            <a:ext cx="1567921" cy="1238045"/>
          </a:xfr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95A68C53-13EE-4457-AEA0-BB87A390A1B6}"/>
              </a:ext>
            </a:extLst>
          </p:cNvPr>
          <p:cNvSpPr/>
          <p:nvPr/>
        </p:nvSpPr>
        <p:spPr>
          <a:xfrm>
            <a:off x="364066" y="1488870"/>
            <a:ext cx="11743267" cy="4740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Generelt:</a:t>
            </a:r>
            <a:r>
              <a:rPr lang="nb-NO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Tranby og Lierskogen menighets visjon «Gi troen en sjanse» sammenfattes i fire verdier: </a:t>
            </a:r>
            <a:r>
              <a:rPr lang="nb-NO" b="1" u="sng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nb-NO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ær -</a:t>
            </a:r>
            <a:r>
              <a:rPr lang="nb-NO" b="1" u="sng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nb-NO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nkluderende - </a:t>
            </a:r>
            <a:r>
              <a:rPr lang="nb-NO" b="1" u="sng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nb-NO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evende – </a:t>
            </a:r>
            <a:r>
              <a:rPr lang="nb-NO" b="1" u="sng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nb-NO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ynlig (NILS). Disse ordene utdypes nærmere slik:</a:t>
            </a:r>
            <a:endParaRPr lang="nb-N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b="1" u="sng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Nær</a:t>
            </a:r>
            <a:r>
              <a:rPr lang="nb-NO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ved å være lyttende, til stede i lokalsamfunnet og vise omsorg i livets ulike situasjoner.</a:t>
            </a:r>
            <a:endParaRPr lang="nb-N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b="1" u="sng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Inkluderende</a:t>
            </a:r>
            <a:r>
              <a:rPr lang="nb-NO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ved å vise raushet, involvere og bygge fellesskap.</a:t>
            </a:r>
            <a:endParaRPr lang="nb-N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b="1" u="sng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Levende</a:t>
            </a:r>
            <a:r>
              <a:rPr lang="nb-NO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ved å reflektere over styrker og utfordringer, være i utvikling og være nyskapende.</a:t>
            </a:r>
            <a:endParaRPr lang="nb-N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b="1" u="sng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Synlig</a:t>
            </a:r>
            <a:r>
              <a:rPr lang="nb-NO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ved å ha en tydelig profil, drive PR, være tilstede på sosiale medier, ha arrangement og aktiviteter for lokalsamfunnet og ta medansvar for skaperverket. (misjon, ressurs)</a:t>
            </a:r>
            <a:endParaRPr lang="nb-N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Denne handlingsplanen er en konkretisering av disse verdiene. Spesielt understrekes: Tiltakene skal vise at vi er til stede i lokalsamfunnet </a:t>
            </a:r>
            <a:r>
              <a:rPr lang="nb-NO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(nær)</a:t>
            </a: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at vi vil involvere og bygge fellesskapet </a:t>
            </a:r>
            <a:r>
              <a:rPr lang="nb-NO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(inkluderende)</a:t>
            </a: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at vi er i utvikling </a:t>
            </a:r>
            <a:r>
              <a:rPr lang="nb-NO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(levende)</a:t>
            </a: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og at vi tar medansvar for skaperverket </a:t>
            </a:r>
            <a:r>
              <a:rPr lang="nb-NO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(synlig)</a:t>
            </a: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7840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AFD958-AEC5-4B3D-A95D-DD63EF7AC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88912"/>
            <a:ext cx="7535333" cy="1238045"/>
          </a:xfrm>
        </p:spPr>
        <p:txBody>
          <a:bodyPr>
            <a:normAutofit fontScale="90000"/>
          </a:bodyPr>
          <a:lstStyle/>
          <a:p>
            <a:pPr algn="ctr"/>
            <a:r>
              <a:rPr lang="nb-NO" b="1" dirty="0"/>
              <a:t>HANDLINGSPLAN</a:t>
            </a:r>
            <a:br>
              <a:rPr lang="nb-NO" b="1" dirty="0"/>
            </a:br>
            <a:r>
              <a:rPr lang="nb-NO" b="1" dirty="0"/>
              <a:t>For Tranby og Lierskogen menighet</a:t>
            </a:r>
            <a:br>
              <a:rPr lang="nb-NO" dirty="0"/>
            </a:br>
            <a:r>
              <a:rPr lang="nb-NO" b="1" u="sng" dirty="0">
                <a:solidFill>
                  <a:schemeClr val="accent6">
                    <a:lumMod val="50000"/>
                  </a:schemeClr>
                </a:solidFill>
              </a:rPr>
              <a:t>GRØNN MENIGHET</a:t>
            </a:r>
            <a:endParaRPr lang="nb-NO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lassholder for bilde 6">
            <a:extLst>
              <a:ext uri="{FF2B5EF4-FFF2-40B4-BE49-F238E27FC236}">
                <a16:creationId xmlns:a16="http://schemas.microsoft.com/office/drawing/2014/main" id="{326E29DF-D689-458C-B253-9A6F7A51C27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" r="4261"/>
          <a:stretch>
            <a:fillRect/>
          </a:stretch>
        </p:blipFill>
        <p:spPr>
          <a:xfrm>
            <a:off x="364066" y="250825"/>
            <a:ext cx="1567921" cy="1238045"/>
          </a:xfrm>
        </p:spPr>
      </p:pic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673694BD-98C3-475A-9D2D-B17E214566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976433"/>
              </p:ext>
            </p:extLst>
          </p:nvPr>
        </p:nvGraphicFramePr>
        <p:xfrm>
          <a:off x="364066" y="1488871"/>
          <a:ext cx="11700934" cy="5180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5225">
                  <a:extLst>
                    <a:ext uri="{9D8B030D-6E8A-4147-A177-3AD203B41FA5}">
                      <a16:colId xmlns:a16="http://schemas.microsoft.com/office/drawing/2014/main" val="2615156513"/>
                    </a:ext>
                  </a:extLst>
                </a:gridCol>
                <a:gridCol w="2807058">
                  <a:extLst>
                    <a:ext uri="{9D8B030D-6E8A-4147-A177-3AD203B41FA5}">
                      <a16:colId xmlns:a16="http://schemas.microsoft.com/office/drawing/2014/main" val="1482422620"/>
                    </a:ext>
                  </a:extLst>
                </a:gridCol>
                <a:gridCol w="2268651">
                  <a:extLst>
                    <a:ext uri="{9D8B030D-6E8A-4147-A177-3AD203B41FA5}">
                      <a16:colId xmlns:a16="http://schemas.microsoft.com/office/drawing/2014/main" val="3521186429"/>
                    </a:ext>
                  </a:extLst>
                </a:gridCol>
              </a:tblGrid>
              <a:tr h="751041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TILTAK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ANSVARLIG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FRIST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530513"/>
                  </a:ext>
                </a:extLst>
              </a:tr>
              <a:tr h="467073">
                <a:tc gridSpan="3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nb-NO" sz="2400" dirty="0">
                          <a:effectLst/>
                        </a:rPr>
                        <a:t>FORANKRING I MENIGHETEN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869917"/>
                  </a:ext>
                </a:extLst>
              </a:tr>
              <a:tr h="122151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Vi vil forankre vårt miljø- og rettferdsengasjement i menighetens planer og årsmeldinger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Menighetsrådet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Før årsmøtet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8474962"/>
                  </a:ext>
                </a:extLst>
              </a:tr>
              <a:tr h="122151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Vi vil etablere en grønn ansvarsgruppe i menigheten (GAMe)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Menighetsrådet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Ved konstituering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3138994"/>
                  </a:ext>
                </a:extLst>
              </a:tr>
              <a:tr h="151907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Vi vil engasjere oss i lokalt og regionalt grønt samarbeid, både i kirken og i samfunnet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 err="1">
                          <a:effectLst/>
                        </a:rPr>
                        <a:t>GAMe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Fortløpende i perioden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369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593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946</Words>
  <Application>Microsoft Office PowerPoint</Application>
  <PresentationFormat>Widescreen</PresentationFormat>
  <Paragraphs>121</Paragraphs>
  <Slides>15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Tw Cen MT</vt:lpstr>
      <vt:lpstr>Office-tema</vt:lpstr>
      <vt:lpstr> </vt:lpstr>
      <vt:lpstr>PROSESSEN I TRANBY OG LIERSKOGEN MENIGHET FRAM TIL Å BLI EN GRØNN MENIGHET</vt:lpstr>
      <vt:lpstr>PROSESSEN I TRANBY OG LIERSKOGEN MENIGHET FRAM TIL Å BLI EN GRØNN MENIGHET</vt:lpstr>
      <vt:lpstr>PROSESSEN I TRANBY OG LIERSKOGEN MENIGHET FRAM TIL Å BLI EN GRØNN MENIGHET</vt:lpstr>
      <vt:lpstr>PROSESSEN I TRANBY OG LIERSKOGEN MENIGHET FRAM TIL Å BLI EN GRØNN MENIGHET</vt:lpstr>
      <vt:lpstr>PROSESSEN I TRANBY OG LIERSKOGEN MENIGHET FRAM TIL Å BLI EN GRØNN MENIGHET</vt:lpstr>
      <vt:lpstr>HANDLINGSPLAN For Tranby og Lierskogen menighet GRØNN MENIGHET</vt:lpstr>
      <vt:lpstr>HANDLINGSPLAN For Tranby og Lierskogen menighet GRØNN MENIGHET</vt:lpstr>
      <vt:lpstr>HANDLINGSPLAN For Tranby og Lierskogen menighet GRØNN MENIGHET</vt:lpstr>
      <vt:lpstr>HANDLINGSPLAN For Tranby og Lierskogen menighet GRØNN MENIGHET</vt:lpstr>
      <vt:lpstr>HANDLINGSPLAN For Tranby og Lierskogen menighet GRØNN MENIGHET</vt:lpstr>
      <vt:lpstr>HANDLINGSPLAN For Tranby og Lierskogen menighet GRØNN MENIGHET</vt:lpstr>
      <vt:lpstr>HANDLINGSPLAN For Tranby og Lierskogen menighet GRØNN MENIGHET</vt:lpstr>
      <vt:lpstr>HANDLINGSPLAN For Tranby og Lierskogen menighet GRØNN MENIGHET</vt:lpstr>
      <vt:lpstr>HANDLINGSPLAN For Tranby og Lierskogen menighet GRØNN MENIGHET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Sigurd</dc:creator>
  <cp:lastModifiedBy>Sigurd</cp:lastModifiedBy>
  <cp:revision>11</cp:revision>
  <dcterms:created xsi:type="dcterms:W3CDTF">2019-10-15T09:43:24Z</dcterms:created>
  <dcterms:modified xsi:type="dcterms:W3CDTF">2019-10-15T10:59:52Z</dcterms:modified>
</cp:coreProperties>
</file>