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4"/>
  </p:sldMasterIdLst>
  <p:notesMasterIdLst>
    <p:notesMasterId r:id="rId21"/>
  </p:notesMasterIdLst>
  <p:sldIdLst>
    <p:sldId id="256" r:id="rId5"/>
    <p:sldId id="257" r:id="rId6"/>
    <p:sldId id="258" r:id="rId7"/>
    <p:sldId id="271" r:id="rId8"/>
    <p:sldId id="272" r:id="rId9"/>
    <p:sldId id="259" r:id="rId10"/>
    <p:sldId id="274" r:id="rId11"/>
    <p:sldId id="260" r:id="rId12"/>
    <p:sldId id="261" r:id="rId13"/>
    <p:sldId id="262" r:id="rId14"/>
    <p:sldId id="269" r:id="rId15"/>
    <p:sldId id="264" r:id="rId16"/>
    <p:sldId id="276" r:id="rId17"/>
    <p:sldId id="265" r:id="rId18"/>
    <p:sldId id="266" r:id="rId19"/>
    <p:sldId id="273" r:id="rId20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47" d="100"/>
          <a:sy n="47" d="100"/>
        </p:scale>
        <p:origin x="104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Helene Jørstad" userId="8357a21e-ce8a-4c7a-8f5b-ce71d85f1723" providerId="ADAL" clId="{91EC9EE7-03F8-4DBA-BBE4-92BE9DDC4E34}"/>
    <pc:docChg chg="custSel modSld">
      <pc:chgData name="Anne Helene Jørstad" userId="8357a21e-ce8a-4c7a-8f5b-ce71d85f1723" providerId="ADAL" clId="{91EC9EE7-03F8-4DBA-BBE4-92BE9DDC4E34}" dt="2025-08-25T11:15:17.261" v="34" actId="20577"/>
      <pc:docMkLst>
        <pc:docMk/>
      </pc:docMkLst>
      <pc:sldChg chg="modSp mod">
        <pc:chgData name="Anne Helene Jørstad" userId="8357a21e-ce8a-4c7a-8f5b-ce71d85f1723" providerId="ADAL" clId="{91EC9EE7-03F8-4DBA-BBE4-92BE9DDC4E34}" dt="2025-08-25T11:15:17.261" v="34" actId="20577"/>
        <pc:sldMkLst>
          <pc:docMk/>
          <pc:sldMk cId="3843292416" sldId="266"/>
        </pc:sldMkLst>
        <pc:spChg chg="mod">
          <ac:chgData name="Anne Helene Jørstad" userId="8357a21e-ce8a-4c7a-8f5b-ce71d85f1723" providerId="ADAL" clId="{91EC9EE7-03F8-4DBA-BBE4-92BE9DDC4E34}" dt="2025-08-25T11:15:17.261" v="34" actId="20577"/>
          <ac:spMkLst>
            <pc:docMk/>
            <pc:sldMk cId="3843292416" sldId="266"/>
            <ac:spMk id="3" creationId="{9255D878-BECF-4D51-9333-F5F181F6617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AFFE4-7535-42D0-96AA-55BBD6D43CC2}" type="datetimeFigureOut">
              <a:rPr lang="nb-NO" smtClean="0"/>
              <a:t>25.08.2025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E2AAF-C139-4937-B097-97DE4B0EDE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9291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E2AAF-C139-4937-B097-97DE4B0EDE44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5635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Jeg setter opp 1 søndag hvor dere skal være med.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E2AAF-C139-4937-B097-97DE4B0EDE44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8469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E2AAF-C139-4937-B097-97DE4B0EDE44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7228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E2AAF-C139-4937-B097-97DE4B0EDE44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6346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Foto viktig fordi jeg er så dårlig til å kjenne igjen ansikter.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E2AAF-C139-4937-B097-97DE4B0EDE44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2575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Spørsmål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E2AAF-C139-4937-B097-97DE4B0EDE44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354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E2AAF-C139-4937-B097-97DE4B0EDE44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130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Mange av oss har allerede jobbet mye med å forberede </a:t>
            </a:r>
            <a:r>
              <a:rPr lang="nb-NO" dirty="0" err="1"/>
              <a:t>konf</a:t>
            </a:r>
            <a:r>
              <a:rPr lang="nb-NO" dirty="0"/>
              <a:t>. undervisningen.  Det er meg dere møter mest. I tillegg de andre prestene i Gran.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E2AAF-C139-4937-B097-97DE4B0EDE4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5194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E2AAF-C139-4937-B097-97DE4B0EDE44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8330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E2AAF-C139-4937-B097-97DE4B0EDE44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5110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E2AAF-C139-4937-B097-97DE4B0EDE44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9978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 skal litt rundt omkring: </a:t>
            </a:r>
            <a:r>
              <a:rPr lang="nb-NO" dirty="0" err="1"/>
              <a:t>Granavollen</a:t>
            </a:r>
            <a:r>
              <a:rPr lang="nb-NO" dirty="0"/>
              <a:t>, Moen, Grymyr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E2AAF-C139-4937-B097-97DE4B0EDE44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6106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Kun en på lørdag hvis vi ikke blir mer enn 11 konfirmanter.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E2AAF-C139-4937-B097-97DE4B0EDE44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8545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Gudstjenestene er en viktig del av </a:t>
            </a:r>
            <a:r>
              <a:rPr lang="nb-NO" dirty="0" err="1"/>
              <a:t>konf.tiden</a:t>
            </a:r>
            <a:r>
              <a:rPr lang="nb-NO" dirty="0"/>
              <a:t>. Her er dere med på det som er kirkens viktigste samling. Kjedelig og uforståelig?</a:t>
            </a:r>
          </a:p>
          <a:p>
            <a:r>
              <a:rPr lang="nb-NO" dirty="0"/>
              <a:t>Bli kjent med. En </a:t>
            </a:r>
            <a:r>
              <a:rPr lang="nb-NO" dirty="0" err="1"/>
              <a:t>gudstj</a:t>
            </a:r>
            <a:r>
              <a:rPr lang="nb-NO" dirty="0"/>
              <a:t> er ikke underholdning, ikke en forestilling. En </a:t>
            </a:r>
            <a:r>
              <a:rPr lang="nb-NO" dirty="0" err="1"/>
              <a:t>gudstj</a:t>
            </a:r>
            <a:r>
              <a:rPr lang="nb-NO" dirty="0"/>
              <a:t> er et møte mellom </a:t>
            </a:r>
            <a:r>
              <a:rPr lang="nb-NO" dirty="0" err="1"/>
              <a:t>mnskr</a:t>
            </a:r>
            <a:r>
              <a:rPr lang="nb-NO" dirty="0"/>
              <a:t> og Gud og mellom </a:t>
            </a:r>
            <a:r>
              <a:rPr lang="nb-NO" dirty="0" err="1"/>
              <a:t>menskr</a:t>
            </a:r>
            <a:r>
              <a:rPr lang="nb-NO" dirty="0"/>
              <a:t>. En god </a:t>
            </a:r>
            <a:r>
              <a:rPr lang="nb-NO" dirty="0" err="1"/>
              <a:t>gudstj</a:t>
            </a:r>
            <a:r>
              <a:rPr lang="nb-NO" dirty="0"/>
              <a:t>. gir hjelp til å leve.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E2AAF-C139-4937-B097-97DE4B0EDE44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0800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9F96-3D23-43D1-880C-ACB778DC470F}" type="datetime1">
              <a:rPr lang="en-US" smtClean="0"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930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2999-87D6-43CC-9302-29B240BFF1BE}" type="datetime1">
              <a:rPr lang="en-US" smtClean="0"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562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D5795-4032-47BF-83DD-B5EF4629BD47}" type="datetime1">
              <a:rPr lang="en-US" smtClean="0"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0636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047E-53AD-4393-B650-4E82589783DC}" type="datetime1">
              <a:rPr lang="en-US" smtClean="0"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50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98F56-56C3-4337-AA09-593C87C9F10D}" type="datetime1">
              <a:rPr lang="en-US" smtClean="0"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3155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0C68-8EE6-4CAB-BBF7-34228DAE15F2}" type="datetime1">
              <a:rPr lang="en-US" smtClean="0"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0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7E75-6248-4F79-8AA8-A678CDFA7486}" type="datetime1">
              <a:rPr lang="en-US" smtClean="0"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71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12AD-8684-4FE0-B746-90A07C7F8027}" type="datetime1">
              <a:rPr lang="en-US" smtClean="0"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84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E7C0-9855-4232-A0C9-323088EEC405}" type="datetime1">
              <a:rPr lang="en-US" smtClean="0"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99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841F-71C4-4E2F-BC36-4E61A8E845E5}" type="datetime1">
              <a:rPr lang="en-US" smtClean="0"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46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40E99-5053-484C-BCCA-490A3CD4C5B0}" type="datetime1">
              <a:rPr lang="en-US" smtClean="0"/>
              <a:t>8/25/2025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54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6ECD8-AC2B-4C94-8D10-D2D9AD5F34E6}" type="datetime1">
              <a:rPr lang="en-US" smtClean="0"/>
              <a:t>8/25/2025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050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D4E3-6C2A-4128-B9CB-AA02D09E055B}" type="datetime1">
              <a:rPr lang="en-US" smtClean="0"/>
              <a:t>8/25/2025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07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C9760-60B7-42DE-BBA3-219971CC7B3D}" type="datetime1">
              <a:rPr lang="en-US" smtClean="0"/>
              <a:t>8/25/2025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275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1C24-90D6-4660-9544-B79B9E59907C}" type="datetime1">
              <a:rPr lang="en-US" smtClean="0"/>
              <a:t>8/25/2025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60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74CF-78DC-461F-90C2-5201ABD69954}" type="datetime1">
              <a:rPr lang="en-US" smtClean="0"/>
              <a:t>8/25/2025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375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7E893-E18A-43EB-8306-8EB3FF55C1AB}" type="datetime1">
              <a:rPr lang="en-US" smtClean="0"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21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hekta.no/blimed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rken.no/gra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15399F-A1A7-4702-B4B5-6C52F31B0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1112" y="1678665"/>
            <a:ext cx="4518992" cy="2372168"/>
          </a:xfrm>
        </p:spPr>
        <p:txBody>
          <a:bodyPr>
            <a:normAutofit/>
          </a:bodyPr>
          <a:lstStyle/>
          <a:p>
            <a:r>
              <a:rPr lang="nb-NO" sz="3600" dirty="0"/>
              <a:t>VELKOMMEN</a:t>
            </a:r>
            <a:br>
              <a:rPr lang="nb-NO" sz="3600" dirty="0"/>
            </a:br>
            <a:r>
              <a:rPr lang="nb-NO" sz="3600" dirty="0"/>
              <a:t>TIL</a:t>
            </a:r>
            <a:br>
              <a:rPr lang="nb-NO" sz="3600" dirty="0"/>
            </a:br>
            <a:r>
              <a:rPr lang="nb-NO" sz="3600" dirty="0"/>
              <a:t>INFORMASJONSMØTE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326FB38-E621-40F6-BE38-171748BAF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2330" y="4306961"/>
            <a:ext cx="5671931" cy="1092567"/>
          </a:xfrm>
        </p:spPr>
        <p:txBody>
          <a:bodyPr>
            <a:noAutofit/>
          </a:bodyPr>
          <a:lstStyle/>
          <a:p>
            <a:pPr algn="l"/>
            <a:r>
              <a:rPr lang="nb-NO" sz="2400" dirty="0"/>
              <a:t>KONFIRMANTTIDEN I ÅL </a:t>
            </a:r>
          </a:p>
          <a:p>
            <a:pPr algn="l"/>
            <a:r>
              <a:rPr lang="nb-NO" sz="2400" dirty="0"/>
              <a:t>SKOLEÅRET 25/26</a:t>
            </a:r>
          </a:p>
        </p:txBody>
      </p:sp>
      <p:pic>
        <p:nvPicPr>
          <p:cNvPr id="6" name="Bilde 5" descr="Et bilde som inneholder Font, Grafikk, typografi, grafisk design&#10;&#10;KI-generert innhold kan være feil.">
            <a:extLst>
              <a:ext uri="{FF2B5EF4-FFF2-40B4-BE49-F238E27FC236}">
                <a16:creationId xmlns:a16="http://schemas.microsoft.com/office/drawing/2014/main" id="{6AD53B39-30A4-A7FA-A483-A4B16E493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644" y="1010596"/>
            <a:ext cx="3461656" cy="5366984"/>
          </a:xfrm>
          <a:prstGeom prst="rect">
            <a:avLst/>
          </a:prstGeom>
        </p:spPr>
      </p:pic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5D0A7AD-8EF2-175E-ADFC-C10B87270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0FD46F6-C1C4-4345-8723-FA3C00372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768" y="-740639"/>
            <a:ext cx="4294850" cy="7304401"/>
          </a:xfrm>
        </p:spPr>
        <p:txBody>
          <a:bodyPr anchor="ctr">
            <a:normAutofit fontScale="90000"/>
          </a:bodyPr>
          <a:lstStyle/>
          <a:p>
            <a:b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 gudstjenester</a:t>
            </a:r>
            <a:b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nb-NO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 viktig del av opplegget</a:t>
            </a:r>
            <a:b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nb-NO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923C8A2-A163-4CB9-ABBA-3670A5E72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617" y="783772"/>
            <a:ext cx="6230383" cy="6655308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nb-NO" sz="2400" dirty="0">
                <a:solidFill>
                  <a:srgbClr val="FFFFFF"/>
                </a:solidFill>
              </a:rPr>
              <a:t>6 FELLES GUDSTJENESTER</a:t>
            </a:r>
          </a:p>
          <a:p>
            <a:r>
              <a:rPr lang="nb-NO" sz="2400" dirty="0">
                <a:solidFill>
                  <a:srgbClr val="FFFFFF"/>
                </a:solidFill>
              </a:rPr>
              <a:t>Presentasjonsgudstjeneste i Ål kirke 14.9 kl. 11</a:t>
            </a:r>
          </a:p>
          <a:p>
            <a:r>
              <a:rPr lang="nb-NO" sz="2400" dirty="0">
                <a:solidFill>
                  <a:srgbClr val="FFFFFF"/>
                </a:solidFill>
              </a:rPr>
              <a:t>Lysmesse i Ål kirke 30.11 kl. 18</a:t>
            </a:r>
          </a:p>
          <a:p>
            <a:r>
              <a:rPr lang="nb-NO" sz="2400" dirty="0">
                <a:solidFill>
                  <a:srgbClr val="FFFFFF"/>
                </a:solidFill>
              </a:rPr>
              <a:t>Gudstjeneste på HEKTA</a:t>
            </a:r>
          </a:p>
          <a:p>
            <a:r>
              <a:rPr lang="nb-NO" sz="2400" dirty="0">
                <a:solidFill>
                  <a:srgbClr val="FFFFFF"/>
                </a:solidFill>
              </a:rPr>
              <a:t>Gudstjeneste med oppgave som ministrant = medhjelper</a:t>
            </a:r>
          </a:p>
          <a:p>
            <a:r>
              <a:rPr lang="nb-NO" sz="2400" dirty="0">
                <a:solidFill>
                  <a:srgbClr val="FFFFFF"/>
                </a:solidFill>
              </a:rPr>
              <a:t>Samtalegudstjeneste (tidligere kalt overhøring) 10.5.kl. 11</a:t>
            </a:r>
          </a:p>
          <a:p>
            <a:r>
              <a:rPr lang="nb-NO" sz="2400" dirty="0">
                <a:solidFill>
                  <a:srgbClr val="FFFFFF"/>
                </a:solidFill>
              </a:rPr>
              <a:t>Konfirmasjonsgudstjenester 30. og 31. 5</a:t>
            </a:r>
          </a:p>
          <a:p>
            <a:endParaRPr lang="nb-NO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b-NO" sz="2400" dirty="0">
                <a:solidFill>
                  <a:srgbClr val="FFFFFF"/>
                </a:solidFill>
              </a:rPr>
              <a:t>2 GUDSTJENESTER </a:t>
            </a:r>
          </a:p>
          <a:p>
            <a:pPr marL="0" indent="0">
              <a:buNone/>
            </a:pPr>
            <a:r>
              <a:rPr lang="nb-NO" sz="2400" dirty="0">
                <a:solidFill>
                  <a:srgbClr val="FFFFFF"/>
                </a:solidFill>
              </a:rPr>
              <a:t>  KONFIRMANTEN SELV MÅ VELGE</a:t>
            </a:r>
            <a:br>
              <a:rPr lang="nb-NO" sz="2400" dirty="0">
                <a:solidFill>
                  <a:srgbClr val="FFFFFF"/>
                </a:solidFill>
              </a:rPr>
            </a:br>
            <a:br>
              <a:rPr lang="nb-NO" sz="2400" dirty="0">
                <a:solidFill>
                  <a:srgbClr val="FFFFFF"/>
                </a:solidFill>
              </a:rPr>
            </a:br>
            <a:endParaRPr lang="nb-NO" sz="2400" dirty="0">
              <a:solidFill>
                <a:srgbClr val="FFFFFF"/>
              </a:solidFill>
            </a:endParaRPr>
          </a:p>
          <a:p>
            <a:endParaRPr lang="nb-NO" dirty="0">
              <a:solidFill>
                <a:srgbClr val="FFFFFF"/>
              </a:solidFill>
            </a:endParaRPr>
          </a:p>
        </p:txBody>
      </p:sp>
      <p:pic>
        <p:nvPicPr>
          <p:cNvPr id="15" name="Bilde 14" descr="Et bilde som inneholder person, innendørs&#10;&#10;Automatisk generert beskrivelse">
            <a:extLst>
              <a:ext uri="{FF2B5EF4-FFF2-40B4-BE49-F238E27FC236}">
                <a16:creationId xmlns:a16="http://schemas.microsoft.com/office/drawing/2014/main" id="{0F4BE82D-52EE-41C7-8F55-82796126C9B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768" y="2714153"/>
            <a:ext cx="3352833" cy="223884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24FEA58-9B01-7C6F-D0A4-AEB3D7773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186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6E70CD-72BF-4304-7408-AAE642C97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356" y="609600"/>
            <a:ext cx="8212646" cy="1320800"/>
          </a:xfrm>
        </p:spPr>
        <p:txBody>
          <a:bodyPr/>
          <a:lstStyle/>
          <a:p>
            <a:r>
              <a:rPr lang="nb-NO" dirty="0"/>
              <a:t>Ministrant, medhjelper i gudstjeneste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45FB37-EAED-E8C6-41EE-C98DB485C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356" y="1462757"/>
            <a:ext cx="7886701" cy="490194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nb-NO" sz="2400" dirty="0">
                <a:solidFill>
                  <a:schemeClr val="tx1"/>
                </a:solidFill>
              </a:rPr>
              <a:t>Mulige oppgaver: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nb-NO" sz="2400" dirty="0">
                <a:solidFill>
                  <a:schemeClr val="tx1"/>
                </a:solidFill>
              </a:rPr>
              <a:t>Tenne lys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nb-NO" sz="2400" dirty="0">
                <a:solidFill>
                  <a:schemeClr val="tx1"/>
                </a:solidFill>
              </a:rPr>
              <a:t>Lese tekst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nb-NO" sz="2400" dirty="0">
                <a:solidFill>
                  <a:schemeClr val="tx1"/>
                </a:solidFill>
              </a:rPr>
              <a:t>Være forsangere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nb-NO" sz="2400" dirty="0">
                <a:solidFill>
                  <a:schemeClr val="tx1"/>
                </a:solidFill>
              </a:rPr>
              <a:t>Dele ut programmer/salmebøker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nb-NO" sz="2400" dirty="0">
                <a:solidFill>
                  <a:schemeClr val="tx1"/>
                </a:solidFill>
              </a:rPr>
              <a:t>Gå i inngangsprosesjon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nb-NO" sz="2400" dirty="0">
                <a:solidFill>
                  <a:schemeClr val="tx1"/>
                </a:solidFill>
              </a:rPr>
              <a:t>Bidra i dåp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nb-NO" sz="2400" dirty="0">
                <a:solidFill>
                  <a:schemeClr val="tx1"/>
                </a:solidFill>
              </a:rPr>
              <a:t>Hjelpe kirketjener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nb-NO" sz="2400" dirty="0">
                <a:solidFill>
                  <a:schemeClr val="tx1"/>
                </a:solidFill>
              </a:rPr>
              <a:t>Hjelpe til med kirkekaffe</a:t>
            </a:r>
          </a:p>
          <a:p>
            <a:pPr algn="l">
              <a:buFont typeface="Wingdings" panose="05000000000000000000" pitchFamily="2" charset="2"/>
              <a:buChar char="Ø"/>
            </a:pPr>
            <a:endParaRPr lang="nb-NO" sz="2000" dirty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endParaRPr lang="nb-NO" dirty="0">
              <a:solidFill>
                <a:schemeClr val="tx1"/>
              </a:solidFill>
            </a:endParaRP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AE5B3BA-F863-5537-FF9D-A8556654E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971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tel 1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HEKTA konfirmantleir på Lillehammer</a:t>
            </a:r>
            <a:endParaRPr dirty="0"/>
          </a:p>
        </p:txBody>
      </p:sp>
      <p:sp>
        <p:nvSpPr>
          <p:cNvPr id="221" name="Plassholder for innhold 2"/>
          <p:cNvSpPr txBox="1">
            <a:spLocks noGrp="1"/>
          </p:cNvSpPr>
          <p:nvPr>
            <p:ph type="body" idx="1"/>
          </p:nvPr>
        </p:nvSpPr>
        <p:spPr>
          <a:xfrm>
            <a:off x="677333" y="1930400"/>
            <a:ext cx="9528024" cy="43303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4894" indent="-294894" defTabSz="393192">
              <a:spcBef>
                <a:spcPts val="800"/>
              </a:spcBef>
              <a:defRPr sz="2064"/>
            </a:pPr>
            <a:r>
              <a:rPr lang="nb-NO" sz="2800" dirty="0"/>
              <a:t>30. januar – 1. februar</a:t>
            </a:r>
          </a:p>
          <a:p>
            <a:pPr marL="294894" indent="-294894" defTabSz="393192">
              <a:spcBef>
                <a:spcPts val="800"/>
              </a:spcBef>
              <a:defRPr sz="2064"/>
            </a:pPr>
            <a:r>
              <a:rPr lang="nb-NO" sz="2800" dirty="0"/>
              <a:t>Buss fra Brandbu ungdomsskole på fredag ettermiddag, tilbake søndag kveld</a:t>
            </a:r>
          </a:p>
          <a:p>
            <a:pPr marL="294894" indent="-294894" defTabSz="393192">
              <a:spcBef>
                <a:spcPts val="800"/>
              </a:spcBef>
              <a:defRPr sz="2064"/>
            </a:pPr>
            <a:r>
              <a:rPr lang="nb-NO" sz="2800" dirty="0"/>
              <a:t>Mange aktiviteter for konfirmantene på leir</a:t>
            </a:r>
          </a:p>
          <a:p>
            <a:pPr marL="294894" indent="-294894" defTabSz="393192">
              <a:spcBef>
                <a:spcPts val="800"/>
              </a:spcBef>
              <a:defRPr sz="2064"/>
            </a:pPr>
            <a:r>
              <a:rPr lang="nb-NO" sz="2800" dirty="0"/>
              <a:t>Mulig å låne utstyr på BUA</a:t>
            </a:r>
          </a:p>
          <a:p>
            <a:pPr marL="294894" indent="-294894" defTabSz="393192">
              <a:spcBef>
                <a:spcPts val="800"/>
              </a:spcBef>
              <a:defRPr sz="2064"/>
            </a:pPr>
            <a:r>
              <a:rPr lang="nb-NO" sz="2800" dirty="0"/>
              <a:t>Vi trenger frivillige voksne! Skriv dere opp på liste. </a:t>
            </a:r>
          </a:p>
          <a:p>
            <a:pPr marL="0" indent="0" defTabSz="393192">
              <a:spcBef>
                <a:spcPts val="800"/>
              </a:spcBef>
              <a:buNone/>
              <a:defRPr sz="2064"/>
            </a:pPr>
            <a:br>
              <a:rPr dirty="0"/>
            </a:br>
            <a:br>
              <a:rPr dirty="0"/>
            </a:br>
            <a:endParaRPr dirty="0"/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86D3E4AF-1F2D-BDC9-8653-88F22A163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A53AEB-A128-FB88-6C23-BD19B557E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Medlemskap i HEKTA lokallag!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5B06BB3-D6B4-43F2-87A5-F12696CD9C2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77334" y="1469567"/>
            <a:ext cx="8596668" cy="4359518"/>
          </a:xfrm>
        </p:spPr>
        <p:txBody>
          <a:bodyPr>
            <a:normAutofit/>
          </a:bodyPr>
          <a:lstStyle/>
          <a:p>
            <a:r>
              <a:rPr lang="nb-NO" sz="2400" dirty="0"/>
              <a:t>Vi får 400 kr i rabatt per konfirmant på leir for alle som er medlemmer i HEKTA! </a:t>
            </a:r>
            <a:br>
              <a:rPr lang="nb-NO" sz="2400" dirty="0"/>
            </a:br>
            <a:r>
              <a:rPr lang="nb-NO" sz="2400" dirty="0"/>
              <a:t>Dette medlemskapet koster </a:t>
            </a:r>
            <a:r>
              <a:rPr lang="nb-NO" sz="2400" b="1" dirty="0"/>
              <a:t>50 kr</a:t>
            </a:r>
            <a:r>
              <a:rPr lang="nb-NO" sz="2400" dirty="0"/>
              <a:t>, og dere må melde inn konfirmanten selv.</a:t>
            </a:r>
            <a:br>
              <a:rPr lang="nb-NO" sz="2400" dirty="0"/>
            </a:br>
            <a:r>
              <a:rPr lang="nb-NO" sz="2400" dirty="0"/>
              <a:t> </a:t>
            </a:r>
          </a:p>
          <a:p>
            <a:r>
              <a:rPr lang="nb-NO" sz="2400" dirty="0"/>
              <a:t>Dere kan melde dere inn her: </a:t>
            </a:r>
            <a:r>
              <a:rPr lang="nb-NO" sz="2400" dirty="0">
                <a:hlinkClick r:id="rId2"/>
              </a:rPr>
              <a:t>www.hekta.no/blimed</a:t>
            </a:r>
            <a:r>
              <a:rPr lang="nb-NO" sz="2400" dirty="0"/>
              <a:t> </a:t>
            </a:r>
          </a:p>
          <a:p>
            <a:r>
              <a:rPr lang="nb-NO" sz="2400" dirty="0"/>
              <a:t>Eller følg denne QR-koden: </a:t>
            </a:r>
          </a:p>
        </p:txBody>
      </p:sp>
      <p:pic>
        <p:nvPicPr>
          <p:cNvPr id="5" name="Bilde 4" descr="Et bilde som inneholder mønster, Grafikk, piksel, design&#10;&#10;KI-generert innhold kan være feil.">
            <a:extLst>
              <a:ext uri="{FF2B5EF4-FFF2-40B4-BE49-F238E27FC236}">
                <a16:creationId xmlns:a16="http://schemas.microsoft.com/office/drawing/2014/main" id="{E1E93F43-923D-4FB4-C1CB-987C5753C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82" y="3967157"/>
            <a:ext cx="2842551" cy="2842551"/>
          </a:xfrm>
          <a:prstGeom prst="rect">
            <a:avLst/>
          </a:prstGeo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BEB53D9-6CBF-B6C3-5E08-FD582DF4E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590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A2AED8-ECA5-4CFB-A5E7-86D11944F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05840"/>
          </a:xfrm>
        </p:spPr>
        <p:txBody>
          <a:bodyPr>
            <a:normAutofit fontScale="90000"/>
          </a:bodyPr>
          <a:lstStyle/>
          <a:p>
            <a:r>
              <a:rPr lang="de-DE" sz="3600" b="1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ORDENSREGLER FOR KONFIRMASJONSTIDEN </a:t>
            </a:r>
            <a:br>
              <a:rPr lang="nb-NO" sz="36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74F3D76-03FC-4D93-878D-F96E28B23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00739"/>
            <a:ext cx="11863009" cy="5657261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nb-NO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Kjøreregler f</a:t>
            </a:r>
            <a:r>
              <a:rPr lang="nb-NO" sz="24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or at konfirmasjonstiden skal bli en fin tid</a:t>
            </a:r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nb-NO" sz="24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Ta med Bibelen</a:t>
            </a:r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nb-NO" sz="24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M</a:t>
            </a:r>
            <a:r>
              <a:rPr lang="da-DK" sz="24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ø</a:t>
            </a:r>
            <a:r>
              <a:rPr lang="nb-NO" sz="24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t presis (helst noen minutter f</a:t>
            </a:r>
            <a:r>
              <a:rPr lang="da-DK" sz="24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ø</a:t>
            </a:r>
            <a:r>
              <a:rPr lang="nb-NO" sz="24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r det begynner)</a:t>
            </a:r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nb-NO" sz="24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Vis god </a:t>
            </a:r>
            <a:r>
              <a:rPr lang="nb-NO" sz="2400" u="none" strike="noStrike" kern="0" spc="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oppf</a:t>
            </a:r>
            <a:r>
              <a:rPr lang="da-DK" sz="24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ø</a:t>
            </a:r>
            <a:r>
              <a:rPr lang="nb-NO" sz="2400" u="none" strike="noStrike" kern="0" spc="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rsel</a:t>
            </a:r>
            <a:r>
              <a:rPr lang="nb-NO" sz="24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. </a:t>
            </a:r>
            <a:r>
              <a:rPr lang="nb-NO" sz="2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I</a:t>
            </a:r>
            <a:r>
              <a:rPr lang="nb-NO" sz="24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kke skap uro for andre </a:t>
            </a:r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nb-NO" sz="2400" u="none" strike="noStrike" kern="0" spc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K</a:t>
            </a:r>
            <a:r>
              <a:rPr lang="nb-NO" sz="24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onfirmasjonsopplegget er obligatorisk.                              </a:t>
            </a:r>
            <a:br>
              <a:rPr lang="nb-NO" sz="24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</a:br>
            <a:r>
              <a:rPr lang="nb-NO" sz="24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Presten </a:t>
            </a:r>
            <a:r>
              <a:rPr lang="nb-NO" sz="2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/ </a:t>
            </a:r>
            <a:r>
              <a:rPr lang="nb-NO" sz="24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kirkekontoret skal ha beskjed </a:t>
            </a:r>
            <a:r>
              <a:rPr lang="nb-NO" sz="2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fra FORESATTE </a:t>
            </a:r>
            <a:r>
              <a:rPr lang="nb-NO" sz="24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på forhånd ved fravær</a:t>
            </a:r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nb-NO" sz="2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Mobilhotell. Mobil deles eventuelt ut til fotografering eller annen bruk</a:t>
            </a:r>
            <a:r>
              <a:rPr lang="nb-NO" sz="24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 </a:t>
            </a:r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nb-NO" sz="24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All bruk av alkohol, tobakk, </a:t>
            </a:r>
            <a:r>
              <a:rPr lang="nb-NO" sz="2400" u="none" strike="noStrike" kern="0" spc="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vape</a:t>
            </a:r>
            <a:r>
              <a:rPr lang="nb-NO" sz="24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, snus og andre rusmidler er forbudt </a:t>
            </a:r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nb-NO" sz="24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Ved brudd på ordensreglene vil foresatte </a:t>
            </a:r>
            <a:r>
              <a:rPr lang="nb-NO" sz="240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bli kontaktet</a:t>
            </a:r>
            <a:endParaRPr lang="nb-NO" sz="24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ea typeface="Arial Unicode MS"/>
              <a:cs typeface="Arial Unicode MS"/>
            </a:endParaRPr>
          </a:p>
          <a:p>
            <a:endParaRPr lang="nb-NO" sz="2400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81F826B-AB21-4BCE-A1AE-F2911F679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147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FD9DB6-EA99-4335-9DE6-199A824A2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Pris, spesielle behov og påmelding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255D878-BECF-4D51-9333-F5F181F66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37253"/>
            <a:ext cx="8991767" cy="52081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sz="2400" dirty="0"/>
              <a:t>PRIS</a:t>
            </a:r>
          </a:p>
          <a:p>
            <a:pPr marL="0" indent="0">
              <a:buNone/>
            </a:pPr>
            <a:r>
              <a:rPr lang="nb-NO" sz="2400" dirty="0"/>
              <a:t>Egenandel 2200 kroner</a:t>
            </a:r>
            <a:br>
              <a:rPr lang="nb-NO" sz="2400" dirty="0"/>
            </a:br>
            <a:r>
              <a:rPr lang="nb-NO" sz="2400" dirty="0"/>
              <a:t>Vi hjelper til hvis dette er vanskelig. Man kan betale i to avdrag.</a:t>
            </a:r>
          </a:p>
          <a:p>
            <a:pPr marL="0" indent="0">
              <a:buNone/>
            </a:pPr>
            <a:r>
              <a:rPr lang="nb-NO" sz="2400" dirty="0"/>
              <a:t>Kontonummer: 2020.22.08488</a:t>
            </a:r>
            <a:br>
              <a:rPr lang="nb-NO" sz="2400" dirty="0"/>
            </a:br>
            <a:r>
              <a:rPr lang="nb-NO" sz="2400" dirty="0"/>
              <a:t>Frist </a:t>
            </a:r>
            <a:r>
              <a:rPr lang="nb-NO" sz="2400"/>
              <a:t>for betaling er 12.9.</a:t>
            </a: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/>
              <a:t>SPESIELLE BEHOV</a:t>
            </a:r>
          </a:p>
          <a:p>
            <a:pPr marL="0" indent="0">
              <a:buNone/>
            </a:pPr>
            <a:r>
              <a:rPr lang="nb-NO" sz="2400" dirty="0"/>
              <a:t>Vi vil gjerne tilrettelegge for alle, også for dem som har særskilte behov.</a:t>
            </a:r>
            <a:br>
              <a:rPr lang="nb-NO" sz="2400" dirty="0"/>
            </a:br>
            <a:r>
              <a:rPr lang="nb-NO" sz="2400" dirty="0"/>
              <a:t>For å lykkes med det, er det viktig at vi får beskjed før oppstart.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/>
              <a:t>PÅMELDING</a:t>
            </a:r>
          </a:p>
          <a:p>
            <a:pPr marL="0" indent="0">
              <a:buNone/>
            </a:pPr>
            <a:r>
              <a:rPr lang="nb-NO" sz="2400" dirty="0"/>
              <a:t>Elektronisk. </a:t>
            </a:r>
            <a:r>
              <a:rPr lang="nb-NO" sz="2400" dirty="0">
                <a:hlinkClick r:id="rId3"/>
              </a:rPr>
              <a:t>https://www.kirken.no/gran</a:t>
            </a:r>
            <a:br>
              <a:rPr lang="nb-NO" sz="2400" dirty="0"/>
            </a:br>
            <a:r>
              <a:rPr lang="nb-NO" sz="2400" dirty="0"/>
              <a:t>Det er ikke nok å betale, du må også melde deg på digitalt.</a:t>
            </a:r>
            <a:br>
              <a:rPr lang="nb-NO" sz="2400" dirty="0"/>
            </a:br>
            <a:r>
              <a:rPr lang="nb-NO" sz="2400" dirty="0"/>
              <a:t>Fyll ut nøye. </a:t>
            </a:r>
            <a:br>
              <a:rPr lang="nb-NO" sz="2400" dirty="0"/>
            </a:br>
            <a:r>
              <a:rPr lang="nb-NO" sz="2400" dirty="0"/>
              <a:t>Telefonnumre og eposter til konfirmant og begge foresatte.</a:t>
            </a:r>
            <a:br>
              <a:rPr lang="nb-NO" sz="2400" dirty="0"/>
            </a:br>
            <a:r>
              <a:rPr lang="nb-NO" sz="2400" dirty="0"/>
              <a:t>Spesielle behov.</a:t>
            </a:r>
            <a:br>
              <a:rPr lang="nb-NO" sz="2400" dirty="0"/>
            </a:br>
            <a:endParaRPr lang="nb-NO" sz="2400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286CDED-EB78-ED57-71BD-73E7ED8A0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292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62699D-9B15-47D0-5B06-1DFB14D7C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Velkommen</a:t>
            </a:r>
            <a:br>
              <a:rPr lang="nb-NO" dirty="0"/>
            </a:br>
            <a:r>
              <a:rPr lang="nb-NO" dirty="0"/>
              <a:t>til et år med nye opplevelser! </a:t>
            </a:r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31442219-9343-7DCF-B94F-E7456C0A6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09424" y="2018171"/>
            <a:ext cx="5175249" cy="3881437"/>
          </a:xfr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22FE9AEF-321F-14D0-67BC-E1223304B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2018171"/>
            <a:ext cx="3555832" cy="4741109"/>
          </a:xfrm>
          <a:prstGeom prst="rect">
            <a:avLst/>
          </a:prstGeom>
        </p:spPr>
      </p:pic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03F43E7F-2B58-CE26-1075-6CDB58EA2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665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>
            <a:extLst>
              <a:ext uri="{FF2B5EF4-FFF2-40B4-BE49-F238E27FC236}">
                <a16:creationId xmlns:a16="http://schemas.microsoft.com/office/drawing/2014/main" id="{435BF7D1-DB49-4E54-A13E-3DB1AEB0E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Dagens saker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sz="2400" dirty="0"/>
              <a:t>Denne</a:t>
            </a:r>
            <a:r>
              <a:rPr lang="nb-NO" dirty="0"/>
              <a:t> </a:t>
            </a:r>
            <a:br>
              <a:rPr lang="nb-NO" dirty="0"/>
            </a:br>
            <a:r>
              <a:rPr lang="nb-NO" sz="2400" dirty="0"/>
              <a:t>presentasjonen legges ut på hjemmesiden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B42D4AE-E1D1-4585-BB42-99ACFFDA8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5152314" cy="5224724"/>
          </a:xfrm>
        </p:spPr>
        <p:txBody>
          <a:bodyPr anchor="ctr">
            <a:normAutofit lnSpcReduction="10000"/>
          </a:bodyPr>
          <a:lstStyle/>
          <a:p>
            <a:r>
              <a:rPr lang="nb-NO" sz="2400" dirty="0"/>
              <a:t>Vi som står for samlingene</a:t>
            </a:r>
          </a:p>
          <a:p>
            <a:r>
              <a:rPr lang="nb-NO" sz="2400" dirty="0"/>
              <a:t>Frivillige foresatte</a:t>
            </a:r>
          </a:p>
          <a:p>
            <a:r>
              <a:rPr lang="nb-NO" sz="2400" dirty="0"/>
              <a:t>Rammene for samlingene</a:t>
            </a:r>
          </a:p>
          <a:p>
            <a:r>
              <a:rPr lang="nb-NO" sz="2400" dirty="0"/>
              <a:t>Gudstjenester</a:t>
            </a:r>
          </a:p>
          <a:p>
            <a:r>
              <a:rPr lang="nb-NO" sz="2400" dirty="0"/>
              <a:t>Viktige datoer</a:t>
            </a:r>
          </a:p>
          <a:p>
            <a:r>
              <a:rPr lang="nb-NO" sz="2400" dirty="0"/>
              <a:t>Superlørdag</a:t>
            </a:r>
          </a:p>
          <a:p>
            <a:r>
              <a:rPr lang="nb-NO" sz="2400" dirty="0"/>
              <a:t>Konfirmanthelg: HEKTA-leir</a:t>
            </a:r>
          </a:p>
          <a:p>
            <a:r>
              <a:rPr lang="nb-NO" sz="2400" dirty="0"/>
              <a:t>Ordensregler</a:t>
            </a:r>
          </a:p>
          <a:p>
            <a:r>
              <a:rPr lang="nb-NO" sz="2400" dirty="0"/>
              <a:t>Pris</a:t>
            </a:r>
          </a:p>
          <a:p>
            <a:r>
              <a:rPr lang="nb-NO" sz="2400" dirty="0"/>
              <a:t>Særskilte behov</a:t>
            </a:r>
          </a:p>
          <a:p>
            <a:r>
              <a:rPr lang="nb-NO" sz="2400" dirty="0"/>
              <a:t>Påmelding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361907E-6322-BFFB-878B-8AFB89E61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67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4114A5-93ED-4E53-A8E7-2C2ED6407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 som står for undervisningen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335711F-EAC4-44F7-8B39-B379FDF31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348" y="1270000"/>
            <a:ext cx="10665317" cy="529682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sz="3200" dirty="0"/>
              <a:t>LÆRERE</a:t>
            </a:r>
          </a:p>
          <a:p>
            <a:r>
              <a:rPr lang="nb-NO" sz="2900" b="1" dirty="0"/>
              <a:t>Anne Jørstad, sokneprest og hovedansvarlig </a:t>
            </a:r>
          </a:p>
          <a:p>
            <a:pPr>
              <a:lnSpc>
                <a:spcPct val="90000"/>
              </a:lnSpc>
              <a:defRPr sz="2200"/>
            </a:pPr>
            <a:r>
              <a:rPr lang="nb-NO" sz="2900" dirty="0"/>
              <a:t>Lene </a:t>
            </a:r>
            <a:r>
              <a:rPr lang="nb-NO" sz="2900" dirty="0" err="1"/>
              <a:t>Bjølverud</a:t>
            </a:r>
            <a:r>
              <a:rPr lang="nb-NO" sz="2900" dirty="0"/>
              <a:t> </a:t>
            </a:r>
            <a:r>
              <a:rPr lang="nb-NO" sz="2900" dirty="0" err="1"/>
              <a:t>Rødningsby</a:t>
            </a:r>
            <a:r>
              <a:rPr lang="nb-NO" sz="2900" dirty="0"/>
              <a:t>, diakon </a:t>
            </a:r>
          </a:p>
          <a:p>
            <a:pPr>
              <a:lnSpc>
                <a:spcPct val="90000"/>
              </a:lnSpc>
              <a:defRPr sz="2200"/>
            </a:pPr>
            <a:r>
              <a:rPr lang="nb-NO" sz="2900" dirty="0"/>
              <a:t>Anne-May Karoline Lervik, diakon </a:t>
            </a:r>
          </a:p>
          <a:p>
            <a:pPr>
              <a:lnSpc>
                <a:spcPct val="90000"/>
              </a:lnSpc>
              <a:defRPr sz="2200"/>
            </a:pPr>
            <a:r>
              <a:rPr lang="nb-NO" sz="2900" dirty="0"/>
              <a:t>Kristine </a:t>
            </a:r>
            <a:r>
              <a:rPr lang="nb-NO" sz="2900" dirty="0" err="1"/>
              <a:t>Legernes</a:t>
            </a:r>
            <a:r>
              <a:rPr lang="nb-NO" sz="2900" dirty="0"/>
              <a:t> Udahl, </a:t>
            </a:r>
            <a:r>
              <a:rPr lang="nb-NO" sz="2900" dirty="0" err="1"/>
              <a:t>trosopplærer</a:t>
            </a:r>
            <a:endParaRPr lang="nb-NO" sz="2900" dirty="0"/>
          </a:p>
          <a:p>
            <a:pPr>
              <a:lnSpc>
                <a:spcPct val="90000"/>
              </a:lnSpc>
              <a:defRPr sz="2200"/>
            </a:pPr>
            <a:r>
              <a:rPr lang="nb-NO" sz="2900" dirty="0"/>
              <a:t>Marte Stenerud Skeie, </a:t>
            </a:r>
            <a:r>
              <a:rPr lang="nb-NO" sz="2900" dirty="0" err="1"/>
              <a:t>trosopplærer</a:t>
            </a:r>
            <a:endParaRPr lang="nb-NO" sz="2900" dirty="0"/>
          </a:p>
          <a:p>
            <a:pPr>
              <a:lnSpc>
                <a:spcPct val="90000"/>
              </a:lnSpc>
              <a:defRPr sz="2400"/>
            </a:pPr>
            <a:endParaRPr lang="nb-NO" sz="1800" dirty="0"/>
          </a:p>
          <a:p>
            <a:pPr marL="0" indent="0">
              <a:lnSpc>
                <a:spcPct val="90000"/>
              </a:lnSpc>
              <a:buSzTx/>
              <a:buFont typeface="Wingdings 3"/>
              <a:buNone/>
              <a:defRPr sz="2200"/>
            </a:pPr>
            <a:r>
              <a:rPr lang="nb-NO" sz="3200" dirty="0"/>
              <a:t>ADMINISTRASJON</a:t>
            </a:r>
            <a:endParaRPr lang="nb-NO" sz="1800" dirty="0"/>
          </a:p>
          <a:p>
            <a:pPr>
              <a:lnSpc>
                <a:spcPct val="90000"/>
              </a:lnSpc>
              <a:defRPr sz="2200"/>
            </a:pPr>
            <a:r>
              <a:rPr lang="nb-NO" sz="2900" dirty="0"/>
              <a:t>Ole-Jacob Dyrnes, kirkeverge</a:t>
            </a:r>
          </a:p>
          <a:p>
            <a:pPr>
              <a:lnSpc>
                <a:spcPct val="90000"/>
              </a:lnSpc>
              <a:defRPr sz="2200"/>
            </a:pPr>
            <a:r>
              <a:rPr lang="nb-NO" sz="2900" b="1" dirty="0"/>
              <a:t>Grete Felberg Solheim, </a:t>
            </a:r>
            <a:r>
              <a:rPr lang="nb-NO" sz="2900" dirty="0"/>
              <a:t>sekretær for Moen/Ål menighet. Påmelding og betaling</a:t>
            </a:r>
          </a:p>
          <a:p>
            <a:pPr>
              <a:lnSpc>
                <a:spcPct val="90000"/>
              </a:lnSpc>
              <a:defRPr sz="2400"/>
            </a:pPr>
            <a:endParaRPr lang="nb-NO" sz="1800" dirty="0"/>
          </a:p>
          <a:p>
            <a:pPr marL="0" indent="0">
              <a:lnSpc>
                <a:spcPct val="90000"/>
              </a:lnSpc>
              <a:buSzTx/>
              <a:buFont typeface="Wingdings 3"/>
              <a:buNone/>
              <a:defRPr sz="2200"/>
            </a:pPr>
            <a:r>
              <a:rPr lang="nb-NO" sz="3200" dirty="0"/>
              <a:t>ANDRE SOM MEDVIRKER</a:t>
            </a:r>
            <a:endParaRPr lang="nb-NO" sz="1800" dirty="0"/>
          </a:p>
          <a:p>
            <a:pPr>
              <a:lnSpc>
                <a:spcPct val="90000"/>
              </a:lnSpc>
              <a:defRPr sz="2200"/>
            </a:pPr>
            <a:r>
              <a:rPr lang="nb-NO" sz="2900" dirty="0"/>
              <a:t>Tonhild Kråkenes, organisten vår</a:t>
            </a:r>
          </a:p>
          <a:p>
            <a:pPr>
              <a:lnSpc>
                <a:spcPct val="90000"/>
              </a:lnSpc>
              <a:defRPr sz="2200"/>
            </a:pPr>
            <a:r>
              <a:rPr lang="nb-NO" sz="2900" dirty="0"/>
              <a:t>Representanter fra menighetsrådet, andre ansatte og antagelig flere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6256C9F-1FA2-CD41-2CD9-E1E02B91E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825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A1CDA6-1332-CCA2-8A18-D5F656BBB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Frivillige foresatte</a:t>
            </a:r>
            <a:br>
              <a:rPr lang="nb-NO" dirty="0"/>
            </a:br>
            <a:r>
              <a:rPr lang="nb-NO" sz="2800" dirty="0"/>
              <a:t>Vi trenger dere til 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BE2464A-3DB3-5966-2DB5-AAF2E9031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606" y="2160589"/>
            <a:ext cx="11234918" cy="3880773"/>
          </a:xfrm>
        </p:spPr>
        <p:txBody>
          <a:bodyPr>
            <a:normAutofit fontScale="92500"/>
          </a:bodyPr>
          <a:lstStyle/>
          <a:p>
            <a:r>
              <a:rPr lang="nb-NO" sz="2400" dirty="0"/>
              <a:t>Være med på Pilegrimsvandring 9. september</a:t>
            </a:r>
          </a:p>
          <a:p>
            <a:r>
              <a:rPr lang="nb-NO" sz="2400" dirty="0"/>
              <a:t>Være til stede i undervisningen. Ordne frukt og vann til pausen.</a:t>
            </a:r>
          </a:p>
          <a:p>
            <a:r>
              <a:rPr lang="nb-NO" sz="2400" dirty="0" err="1"/>
              <a:t>Bake</a:t>
            </a:r>
            <a:r>
              <a:rPr lang="nb-NO" sz="2400" dirty="0"/>
              <a:t> kaker og koke kaffe og blande saft til kirkekaffer og innsamlingsaksjon</a:t>
            </a:r>
          </a:p>
          <a:p>
            <a:r>
              <a:rPr lang="nb-NO" sz="2400" dirty="0"/>
              <a:t>Bidra på Superlørdag 11. oktober </a:t>
            </a:r>
          </a:p>
          <a:p>
            <a:r>
              <a:rPr lang="nb-NO" sz="2400" dirty="0"/>
              <a:t>Delta på konfirmantleiren HEKTA på dagtid og som nattevakt 30. jan/ 1. </a:t>
            </a:r>
            <a:r>
              <a:rPr lang="nb-NO" sz="2400" dirty="0" err="1"/>
              <a:t>febr</a:t>
            </a:r>
            <a:r>
              <a:rPr lang="nb-NO" sz="2400" dirty="0"/>
              <a:t> 2026</a:t>
            </a:r>
          </a:p>
          <a:p>
            <a:r>
              <a:rPr lang="nb-NO" sz="2400" dirty="0"/>
              <a:t>Være sjåfør under innsamlingsaksjonen til Kirkens Nødhjelp april 2026</a:t>
            </a:r>
          </a:p>
          <a:p>
            <a:endParaRPr lang="nb-NO" sz="2400" dirty="0"/>
          </a:p>
          <a:p>
            <a:pPr marL="0" indent="0">
              <a:buNone/>
            </a:pPr>
            <a:r>
              <a:rPr lang="nb-NO" sz="2400" dirty="0"/>
              <a:t>Liste hvor dere kan skrive dere på sendes rundt.</a:t>
            </a:r>
          </a:p>
          <a:p>
            <a:endParaRPr lang="nb-NO" sz="2400" dirty="0"/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5FF424C-B8BE-B526-0A6B-A3A8FE96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918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0EE81C-C4D7-7436-D0CB-4DE63E484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Foresattes deltakelse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4EC741-63ED-1747-7FCC-472A7C89F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10796507" cy="3880773"/>
          </a:xfrm>
        </p:spPr>
        <p:txBody>
          <a:bodyPr>
            <a:normAutofit/>
          </a:bodyPr>
          <a:lstStyle/>
          <a:p>
            <a:r>
              <a:rPr lang="nb-NO" sz="2400" dirty="0"/>
              <a:t>Støtt opp om konfirmasjonstiden. Snakk pent om den.</a:t>
            </a:r>
          </a:p>
          <a:p>
            <a:r>
              <a:rPr lang="nb-NO" sz="2400" dirty="0"/>
              <a:t>Bli gjerne med på Pilegrimsvandringen selv om du ikke har en oppgave</a:t>
            </a:r>
          </a:p>
          <a:p>
            <a:r>
              <a:rPr lang="nb-NO" sz="2400" dirty="0"/>
              <a:t>Bli med på gudstjenestene</a:t>
            </a:r>
          </a:p>
          <a:p>
            <a:endParaRPr lang="nb-NO" sz="2400" dirty="0"/>
          </a:p>
          <a:p>
            <a:r>
              <a:rPr lang="nb-NO" sz="2400" dirty="0"/>
              <a:t>En fin mulighet til å friske opp kjennskapet til kirken og menigheten.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A468AEB-3680-3B6F-21F7-4572CA3E4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81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B57256F-4A95-4CD0-807D-15EC4DCD3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93200"/>
            <a:ext cx="9168170" cy="1320800"/>
          </a:xfrm>
        </p:spPr>
        <p:txBody>
          <a:bodyPr>
            <a:normAutofit/>
          </a:bodyPr>
          <a:lstStyle/>
          <a:p>
            <a:r>
              <a:rPr lang="nb-NO" dirty="0"/>
              <a:t>Hvorfor konfirmant?</a:t>
            </a:r>
            <a:br>
              <a:rPr lang="nb-NO" dirty="0"/>
            </a:br>
            <a:r>
              <a:rPr lang="nb-NO" sz="3200" dirty="0"/>
              <a:t>Hva ønsker kirken gi dere ungdommer? 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BD5439E-43DF-4403-8607-0D49F92B4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168215"/>
            <a:ext cx="11099800" cy="4395872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b-NO" sz="3200" dirty="0"/>
              <a:t>Å bli kjent med kristen tro og liv.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3200" dirty="0"/>
              <a:t>Å gi en smakebit på å leve som kristen.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3200" dirty="0"/>
              <a:t>Å gi livsmestring.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3200" dirty="0"/>
              <a:t>Å oppdage at troen er en hjelp og en veiviser i livet.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3200" dirty="0"/>
              <a:t>Å oppleve seg sett, elsket og inkludert i kirkens fellesskap.</a:t>
            </a:r>
          </a:p>
          <a:p>
            <a:pPr marL="0" indent="0">
              <a:lnSpc>
                <a:spcPct val="90000"/>
              </a:lnSpc>
              <a:buNone/>
            </a:pPr>
            <a:endParaRPr lang="nb-NO" sz="3200" dirty="0"/>
          </a:p>
          <a:p>
            <a:pPr marL="0" indent="0">
              <a:lnSpc>
                <a:spcPct val="90000"/>
              </a:lnSpc>
              <a:buNone/>
            </a:pPr>
            <a:br>
              <a:rPr lang="nb-NO" sz="3200" dirty="0"/>
            </a:br>
            <a:br>
              <a:rPr lang="nb-NO" sz="3200" dirty="0"/>
            </a:br>
            <a:endParaRPr lang="nb-NO" sz="3200" dirty="0"/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2E919D1-962C-D7E3-F587-362B70428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679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DB1A93-C605-6F9F-1F41-875CEE809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7B7F4D4-0F68-3608-F1ED-14E1ED69C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20586"/>
            <a:ext cx="10377109" cy="4827813"/>
          </a:xfrm>
        </p:spPr>
        <p:txBody>
          <a:bodyPr>
            <a:normAutofit lnSpcReduction="10000"/>
          </a:bodyPr>
          <a:lstStyle/>
          <a:p>
            <a:r>
              <a:rPr lang="nb-NO" sz="3000" dirty="0"/>
              <a:t>Variert læring: undervisning, kreative aktiviteter, lek, stillhet og bønn</a:t>
            </a:r>
          </a:p>
          <a:p>
            <a:r>
              <a:rPr lang="nb-NO" sz="3000" dirty="0"/>
              <a:t>Deltakelse i gudstjenester</a:t>
            </a:r>
          </a:p>
          <a:p>
            <a:r>
              <a:rPr lang="nb-NO" sz="3000" dirty="0"/>
              <a:t>Pilegrimsvandring</a:t>
            </a:r>
          </a:p>
          <a:p>
            <a:r>
              <a:rPr lang="nb-NO" sz="3000" dirty="0"/>
              <a:t>Glassfugl</a:t>
            </a:r>
          </a:p>
          <a:p>
            <a:r>
              <a:rPr lang="nb-NO" sz="3000" dirty="0"/>
              <a:t>Superlørdag</a:t>
            </a:r>
          </a:p>
          <a:p>
            <a:r>
              <a:rPr lang="nb-NO" sz="3000" dirty="0"/>
              <a:t>HEKTA. Konfirmanthelg på Lillehammer.</a:t>
            </a:r>
          </a:p>
          <a:p>
            <a:r>
              <a:rPr lang="nb-NO" sz="3000" dirty="0"/>
              <a:t>Innsamlingsaksjon</a:t>
            </a:r>
          </a:p>
          <a:p>
            <a:r>
              <a:rPr lang="nb-NO" sz="3000" dirty="0"/>
              <a:t>Utedag på </a:t>
            </a:r>
            <a:r>
              <a:rPr lang="nb-NO" sz="3000" dirty="0" err="1"/>
              <a:t>Nordtangen</a:t>
            </a:r>
            <a:r>
              <a:rPr lang="nb-NO" sz="3000" dirty="0"/>
              <a:t> speidersted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9B9ACD3-1906-8883-0A21-4C91F11EF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84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5CC940-3D23-4BDA-9F89-C722D634A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1973"/>
            <a:ext cx="8596668" cy="6382211"/>
          </a:xfrm>
        </p:spPr>
        <p:txBody>
          <a:bodyPr/>
          <a:lstStyle/>
          <a:p>
            <a:r>
              <a:rPr lang="nb-NO" dirty="0"/>
              <a:t>Datoer i høst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 </a:t>
            </a:r>
            <a:endParaRPr lang="nb-NO" sz="28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C41FEC-5B33-4BAD-BC70-CF2FCA153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023170"/>
            <a:ext cx="12091609" cy="583483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nb-NO" sz="2400" b="1" dirty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Uke 37: </a:t>
            </a:r>
            <a:r>
              <a:rPr lang="nb-NO" sz="2400" b="1" dirty="0">
                <a:solidFill>
                  <a:srgbClr val="000000"/>
                </a:solidFill>
                <a:ea typeface="Arial Unicode MS"/>
                <a:cs typeface="Arial Unicode MS"/>
              </a:rPr>
              <a:t>Pilegrimsvandring </a:t>
            </a:r>
            <a:r>
              <a:rPr lang="nb-NO" sz="2400" dirty="0">
                <a:solidFill>
                  <a:srgbClr val="000000"/>
                </a:solidFill>
                <a:ea typeface="Arial Unicode MS"/>
                <a:cs typeface="Arial Unicode MS"/>
              </a:rPr>
              <a:t>på </a:t>
            </a:r>
            <a:r>
              <a:rPr lang="nb-NO" sz="2400" b="1" dirty="0" err="1">
                <a:solidFill>
                  <a:srgbClr val="000000"/>
                </a:solidFill>
                <a:ea typeface="Arial Unicode MS"/>
                <a:cs typeface="Arial Unicode MS"/>
              </a:rPr>
              <a:t>Granavollen</a:t>
            </a:r>
            <a:r>
              <a:rPr lang="nb-NO" sz="2400" b="1" dirty="0">
                <a:solidFill>
                  <a:srgbClr val="000000"/>
                </a:solidFill>
                <a:ea typeface="Arial Unicode MS"/>
                <a:cs typeface="Arial Unicode MS"/>
              </a:rPr>
              <a:t>, </a:t>
            </a:r>
            <a:r>
              <a:rPr lang="nb-NO" sz="2400" dirty="0">
                <a:solidFill>
                  <a:srgbClr val="000000"/>
                </a:solidFill>
                <a:ea typeface="Arial Unicode MS"/>
                <a:cs typeface="Arial Unicode MS"/>
              </a:rPr>
              <a:t>tirsdag</a:t>
            </a:r>
            <a:r>
              <a:rPr lang="nb-NO" sz="2400" b="1" dirty="0">
                <a:solidFill>
                  <a:srgbClr val="000000"/>
                </a:solidFill>
                <a:ea typeface="Arial Unicode MS"/>
                <a:cs typeface="Arial Unicode MS"/>
              </a:rPr>
              <a:t> </a:t>
            </a:r>
            <a:r>
              <a:rPr lang="nb-NO" sz="2400" dirty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9. september kl. 16.30</a:t>
            </a:r>
            <a:br>
              <a:rPr lang="nb-NO" sz="2400" dirty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</a:br>
            <a:r>
              <a:rPr lang="nb-NO" sz="2400" dirty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Vi går fra Nikolaikirken til St. Petri. Grilling av pølser.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nb-NO" sz="2400" b="1" dirty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Uke </a:t>
            </a:r>
            <a:r>
              <a:rPr lang="nb-NO" sz="2400" b="1" dirty="0">
                <a:solidFill>
                  <a:srgbClr val="000000"/>
                </a:solidFill>
                <a:ea typeface="Arial Unicode MS"/>
                <a:cs typeface="Arial Unicode MS"/>
              </a:rPr>
              <a:t>37</a:t>
            </a:r>
            <a:r>
              <a:rPr lang="nb-NO" sz="2400" b="1" dirty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: </a:t>
            </a:r>
            <a:r>
              <a:rPr lang="nb-NO" sz="2400" b="1" dirty="0">
                <a:solidFill>
                  <a:srgbClr val="000000"/>
                </a:solidFill>
                <a:ea typeface="Arial Unicode MS"/>
                <a:cs typeface="Arial Unicode MS"/>
              </a:rPr>
              <a:t>Presentasjonsgudstjeneste</a:t>
            </a:r>
            <a:r>
              <a:rPr lang="nb-NO" sz="2400" dirty="0">
                <a:solidFill>
                  <a:srgbClr val="000000"/>
                </a:solidFill>
                <a:ea typeface="Arial Unicode MS"/>
                <a:cs typeface="Arial Unicode MS"/>
              </a:rPr>
              <a:t> </a:t>
            </a:r>
            <a:r>
              <a:rPr lang="nb-NO" sz="2400" b="1" dirty="0">
                <a:solidFill>
                  <a:srgbClr val="000000"/>
                </a:solidFill>
                <a:ea typeface="Arial Unicode MS"/>
                <a:cs typeface="Arial Unicode MS"/>
              </a:rPr>
              <a:t>i Ål kirke, </a:t>
            </a:r>
            <a:r>
              <a:rPr lang="nb-NO" sz="2400" dirty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søndag</a:t>
            </a:r>
            <a:r>
              <a:rPr lang="nb-NO" sz="2400" b="1" dirty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 </a:t>
            </a:r>
            <a:r>
              <a:rPr lang="nb-NO" sz="2400" dirty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14. september kl. 11</a:t>
            </a:r>
            <a:r>
              <a:rPr lang="nb-NO" sz="2400" dirty="0">
                <a:solidFill>
                  <a:srgbClr val="000000"/>
                </a:solidFill>
                <a:ea typeface="Arial Unicode MS"/>
                <a:cs typeface="Arial Unicode MS"/>
              </a:rPr>
              <a:t>.</a:t>
            </a:r>
            <a:endParaRPr lang="nb-NO" sz="2400" dirty="0">
              <a:ln>
                <a:noFill/>
              </a:ln>
              <a:solidFill>
                <a:srgbClr val="000000"/>
              </a:solidFill>
              <a:effectLst/>
              <a:ea typeface="Arial Unicode MS"/>
              <a:cs typeface="Arial Unicode MS"/>
            </a:endParaRPr>
          </a:p>
          <a:p>
            <a:pPr>
              <a:lnSpc>
                <a:spcPct val="90000"/>
              </a:lnSpc>
            </a:pPr>
            <a:r>
              <a:rPr lang="nb-NO" sz="2400" b="1" dirty="0"/>
              <a:t>Uke 41: Superlørdag Grymyr kirke, </a:t>
            </a:r>
            <a:r>
              <a:rPr lang="nb-NO" sz="2400" dirty="0"/>
              <a:t>lørdag 11. oktober kl. 11 til 15. </a:t>
            </a:r>
            <a:br>
              <a:rPr lang="nb-NO" sz="2400" dirty="0"/>
            </a:br>
            <a:r>
              <a:rPr lang="nb-NO" sz="2400" dirty="0"/>
              <a:t>Felles samling for alle konfirmanter i Gran.</a:t>
            </a:r>
          </a:p>
          <a:p>
            <a:pPr>
              <a:lnSpc>
                <a:spcPct val="90000"/>
              </a:lnSpc>
            </a:pPr>
            <a:r>
              <a:rPr lang="nb-NO" sz="2400" b="1" dirty="0"/>
              <a:t>Uke 43</a:t>
            </a:r>
            <a:r>
              <a:rPr lang="nb-NO" sz="2400" dirty="0"/>
              <a:t>: </a:t>
            </a:r>
            <a:r>
              <a:rPr lang="nb-NO" sz="2400" b="1" dirty="0"/>
              <a:t>Glasslåven på </a:t>
            </a:r>
            <a:r>
              <a:rPr lang="nb-NO" sz="2400" b="1" dirty="0" err="1"/>
              <a:t>Granavollen</a:t>
            </a:r>
            <a:r>
              <a:rPr lang="nb-NO" sz="2400" dirty="0"/>
              <a:t>, onsdag 22. oktober kl. 18 – 20.</a:t>
            </a:r>
            <a:br>
              <a:rPr lang="nb-NO" sz="2400" dirty="0"/>
            </a:br>
            <a:r>
              <a:rPr lang="nb-NO" sz="2400" dirty="0"/>
              <a:t>Vi lager glassfugler</a:t>
            </a:r>
          </a:p>
          <a:p>
            <a:pPr>
              <a:lnSpc>
                <a:spcPct val="90000"/>
              </a:lnSpc>
            </a:pPr>
            <a:r>
              <a:rPr lang="nb-NO" sz="2400" b="1" dirty="0"/>
              <a:t>Uke 45</a:t>
            </a:r>
            <a:r>
              <a:rPr lang="nb-NO" sz="2400" dirty="0"/>
              <a:t>: </a:t>
            </a:r>
            <a:r>
              <a:rPr lang="nb-NO" sz="2400" b="1" dirty="0"/>
              <a:t>Jaren Misjonshus, </a:t>
            </a:r>
            <a:r>
              <a:rPr lang="nb-NO" sz="2400" dirty="0"/>
              <a:t>samling,  onsdag 5. november kl. 15.45 – 17.45</a:t>
            </a:r>
            <a:endParaRPr lang="nb-NO" sz="2400" b="1" dirty="0"/>
          </a:p>
          <a:p>
            <a:pPr>
              <a:lnSpc>
                <a:spcPct val="90000"/>
              </a:lnSpc>
            </a:pPr>
            <a:r>
              <a:rPr lang="nb-NO" sz="2400" b="1" dirty="0"/>
              <a:t>Uke 47: Jaren Misjonshus</a:t>
            </a:r>
            <a:r>
              <a:rPr lang="nb-NO" sz="2400" dirty="0"/>
              <a:t>, samling,  onsdag 19. november kl. 15.45 – 17.45</a:t>
            </a:r>
            <a:r>
              <a:rPr lang="nb-NO" sz="2400" b="1" dirty="0"/>
              <a:t> </a:t>
            </a:r>
          </a:p>
          <a:p>
            <a:pPr>
              <a:lnSpc>
                <a:spcPct val="90000"/>
              </a:lnSpc>
            </a:pPr>
            <a:r>
              <a:rPr lang="nb-NO" sz="2400" b="1" dirty="0"/>
              <a:t>Uke 48: Ål kirke, </a:t>
            </a:r>
            <a:r>
              <a:rPr lang="nb-NO" sz="2400" dirty="0"/>
              <a:t>forberede Lysmesse, onsdag 26. november kl. 15 – 17.</a:t>
            </a:r>
          </a:p>
          <a:p>
            <a:pPr>
              <a:lnSpc>
                <a:spcPct val="90000"/>
              </a:lnSpc>
            </a:pPr>
            <a:r>
              <a:rPr lang="nb-NO" sz="2400" b="1" dirty="0"/>
              <a:t>Uke 48: Lysmesse</a:t>
            </a:r>
            <a:r>
              <a:rPr lang="nb-NO" sz="2400" dirty="0"/>
              <a:t> </a:t>
            </a:r>
            <a:r>
              <a:rPr lang="nb-NO" sz="2400" b="1" dirty="0"/>
              <a:t>i Ål kirke, </a:t>
            </a:r>
            <a:r>
              <a:rPr lang="nb-NO" sz="2400" dirty="0"/>
              <a:t>søndag 30. november </a:t>
            </a:r>
            <a:r>
              <a:rPr lang="nb-NO" sz="2400" dirty="0" err="1"/>
              <a:t>kl</a:t>
            </a:r>
            <a:r>
              <a:rPr lang="nb-NO" sz="2400" dirty="0"/>
              <a:t> 18: </a:t>
            </a:r>
            <a:endParaRPr lang="nb-NO" sz="2400" b="1" dirty="0"/>
          </a:p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br>
              <a:rPr lang="nb-NO" sz="2400" b="1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 Unicode MS"/>
              </a:rPr>
            </a:b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46DAD7A-5E3D-DA07-5928-95B42BCA3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665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00569F-8B14-49F1-97F9-1F9423C35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-40338"/>
            <a:ext cx="8596668" cy="1338729"/>
          </a:xfrm>
        </p:spPr>
        <p:txBody>
          <a:bodyPr anchor="ctr">
            <a:normAutofit/>
          </a:bodyPr>
          <a:lstStyle/>
          <a:p>
            <a:r>
              <a:rPr lang="nb-NO" dirty="0"/>
              <a:t>Viktige datoer til våren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5F25AA-CA0A-4020-90FA-B15AA088C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922585"/>
            <a:ext cx="9054495" cy="5277634"/>
          </a:xfrm>
        </p:spPr>
        <p:txBody>
          <a:bodyPr anchor="ctr">
            <a:noAutofit/>
          </a:bodyPr>
          <a:lstStyle/>
          <a:p>
            <a:pPr marL="0" indent="0">
              <a:lnSpc>
                <a:spcPct val="72000"/>
              </a:lnSpc>
              <a:buNone/>
              <a:defRPr sz="2200"/>
            </a:pPr>
            <a:r>
              <a:rPr lang="nb-NO" sz="2400" dirty="0"/>
              <a:t>Vårens samlinger vil det komme mer informasjon om nærmere nyttår. </a:t>
            </a:r>
          </a:p>
          <a:p>
            <a:pPr marL="0" indent="0">
              <a:lnSpc>
                <a:spcPct val="72000"/>
              </a:lnSpc>
              <a:buNone/>
              <a:defRPr sz="2200"/>
            </a:pPr>
            <a:endParaRPr lang="nb-NO" sz="2400" dirty="0"/>
          </a:p>
          <a:p>
            <a:pPr>
              <a:lnSpc>
                <a:spcPct val="72000"/>
              </a:lnSpc>
              <a:buFont typeface="Wingdings" panose="05000000000000000000" pitchFamily="2" charset="2"/>
              <a:buChar char="Ø"/>
              <a:defRPr sz="2200"/>
            </a:pPr>
            <a:r>
              <a:rPr lang="nb-NO" sz="2400" dirty="0"/>
              <a:t>HEKTA-leir på Lillehammer </a:t>
            </a:r>
            <a:br>
              <a:rPr lang="nb-NO" sz="2400" dirty="0"/>
            </a:br>
            <a:r>
              <a:rPr lang="nb-NO" sz="2400" dirty="0"/>
              <a:t>fra fredag 30.jan. til søndag 1. februar </a:t>
            </a:r>
          </a:p>
          <a:p>
            <a:pPr marL="0" indent="0">
              <a:lnSpc>
                <a:spcPct val="72000"/>
              </a:lnSpc>
              <a:buNone/>
              <a:defRPr sz="2200"/>
            </a:pPr>
            <a:r>
              <a:rPr lang="nb-NO" sz="2400" dirty="0"/>
              <a:t>	</a:t>
            </a:r>
          </a:p>
          <a:p>
            <a:pPr>
              <a:lnSpc>
                <a:spcPct val="72000"/>
              </a:lnSpc>
              <a:buFont typeface="Wingdings" panose="05000000000000000000" pitchFamily="2" charset="2"/>
              <a:buChar char="Ø"/>
              <a:defRPr sz="2200"/>
            </a:pPr>
            <a:r>
              <a:rPr lang="nb-NO" sz="2400" dirty="0"/>
              <a:t>Innsamlingsaksjon for Kirkens Nødhjelp er søndag 22. mars. </a:t>
            </a:r>
          </a:p>
          <a:p>
            <a:pPr marL="0" indent="0">
              <a:lnSpc>
                <a:spcPct val="72000"/>
              </a:lnSpc>
              <a:buNone/>
              <a:defRPr sz="2200"/>
            </a:pPr>
            <a:endParaRPr lang="nb-NO" sz="2400" dirty="0"/>
          </a:p>
          <a:p>
            <a:pPr>
              <a:lnSpc>
                <a:spcPct val="72000"/>
              </a:lnSpc>
              <a:buFont typeface="Wingdings" panose="05000000000000000000" pitchFamily="2" charset="2"/>
              <a:buChar char="Ø"/>
              <a:defRPr sz="2200"/>
            </a:pPr>
            <a:r>
              <a:rPr lang="nb-NO" sz="2400" dirty="0"/>
              <a:t>Superlørdag 9. mai på </a:t>
            </a:r>
            <a:r>
              <a:rPr lang="nb-NO" sz="2400" dirty="0" err="1"/>
              <a:t>Nordtangen</a:t>
            </a:r>
            <a:r>
              <a:rPr lang="nb-NO" sz="2400" dirty="0"/>
              <a:t>, kl. 11 – 15?</a:t>
            </a:r>
            <a:br>
              <a:rPr lang="nb-NO" sz="2400" dirty="0"/>
            </a:br>
            <a:r>
              <a:rPr lang="nb-NO" sz="2400" dirty="0"/>
              <a:t>Felles for Moen og Ål. Vi planlegger samtalegudstjenesten, leker og griller.</a:t>
            </a:r>
          </a:p>
          <a:p>
            <a:pPr>
              <a:lnSpc>
                <a:spcPct val="72000"/>
              </a:lnSpc>
              <a:buFont typeface="Wingdings" panose="05000000000000000000" pitchFamily="2" charset="2"/>
              <a:buChar char="Ø"/>
              <a:defRPr sz="2200"/>
            </a:pPr>
            <a:r>
              <a:rPr lang="nb-NO" sz="2400" dirty="0"/>
              <a:t>Samtalegudstjeneste på </a:t>
            </a:r>
            <a:r>
              <a:rPr lang="nb-NO" sz="2400" dirty="0" err="1"/>
              <a:t>Nordtangen</a:t>
            </a:r>
            <a:r>
              <a:rPr lang="nb-NO" sz="2400" dirty="0"/>
              <a:t> søndag 10. mai kl. 11</a:t>
            </a:r>
            <a:br>
              <a:rPr lang="nb-NO" sz="2400" dirty="0"/>
            </a:br>
            <a:r>
              <a:rPr lang="nb-NO" sz="2400" dirty="0"/>
              <a:t>Felles for Moen og Ål konfirmantene</a:t>
            </a:r>
            <a:br>
              <a:rPr lang="nb-NO" sz="2400" dirty="0"/>
            </a:br>
            <a:r>
              <a:rPr lang="nb-NO" sz="2400" dirty="0"/>
              <a:t>Dette er under planlegging. Håper å få det til. </a:t>
            </a:r>
          </a:p>
          <a:p>
            <a:pPr marL="0" indent="0">
              <a:lnSpc>
                <a:spcPct val="72000"/>
              </a:lnSpc>
              <a:buNone/>
              <a:defRPr sz="2200"/>
            </a:pPr>
            <a:r>
              <a:rPr lang="nb-NO" sz="2400" dirty="0"/>
              <a:t> 	</a:t>
            </a:r>
          </a:p>
          <a:p>
            <a:pPr>
              <a:lnSpc>
                <a:spcPct val="72000"/>
              </a:lnSpc>
              <a:buFont typeface="Wingdings" panose="05000000000000000000" pitchFamily="2" charset="2"/>
              <a:buChar char="Ø"/>
              <a:defRPr sz="2200"/>
            </a:pPr>
            <a:r>
              <a:rPr lang="nb-NO" sz="2400" dirty="0"/>
              <a:t>Konfirmasjonsgudstjenestene i Ål kirke </a:t>
            </a:r>
            <a:br>
              <a:rPr lang="nb-NO" sz="2400" dirty="0"/>
            </a:br>
            <a:r>
              <a:rPr lang="nb-NO" sz="2400" dirty="0"/>
              <a:t>er lørdag 30. mai kl. 11 og søndag 31. mai kl. 11</a:t>
            </a:r>
          </a:p>
          <a:p>
            <a:pPr marL="0" indent="0">
              <a:lnSpc>
                <a:spcPct val="90000"/>
              </a:lnSpc>
              <a:buNone/>
            </a:pPr>
            <a:endParaRPr lang="nb-NO" sz="2400" dirty="0"/>
          </a:p>
          <a:p>
            <a:pPr marL="0" indent="0">
              <a:lnSpc>
                <a:spcPct val="90000"/>
              </a:lnSpc>
              <a:buNone/>
            </a:pPr>
            <a:r>
              <a:rPr lang="nb-NO" sz="2400" dirty="0"/>
              <a:t> </a:t>
            </a:r>
          </a:p>
          <a:p>
            <a:pPr>
              <a:lnSpc>
                <a:spcPct val="90000"/>
              </a:lnSpc>
            </a:pPr>
            <a:endParaRPr lang="nb-NO" sz="2400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3001FA5-0A6F-92E3-B76C-58B54B3C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885790"/>
      </p:ext>
    </p:extLst>
  </p:cSld>
  <p:clrMapOvr>
    <a:masterClrMapping/>
  </p:clrMapOvr>
</p:sld>
</file>

<file path=ppt/theme/theme1.xml><?xml version="1.0" encoding="utf-8"?>
<a:theme xmlns:a="http://schemas.openxmlformats.org/drawingml/2006/main" name="Fasett">
  <a:themeElements>
    <a:clrScheme name="Faset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8b21a2f-62f0-4382-b89a-cb833c349261" xsi:nil="true"/>
    <lcf76f155ced4ddcb4097134ff3c332f xmlns="1fd461ad-049b-4c8c-bc2b-23e8797693c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30CD3717A9865408DFB7ADE3AC1EAA0" ma:contentTypeVersion="13" ma:contentTypeDescription="Opprett et nytt dokument." ma:contentTypeScope="" ma:versionID="8c4e1065d99bb7ac6b0c1414ee042d62">
  <xsd:schema xmlns:xsd="http://www.w3.org/2001/XMLSchema" xmlns:xs="http://www.w3.org/2001/XMLSchema" xmlns:p="http://schemas.microsoft.com/office/2006/metadata/properties" xmlns:ns2="1fd461ad-049b-4c8c-bc2b-23e8797693c9" xmlns:ns3="a8b21a2f-62f0-4382-b89a-cb833c349261" targetNamespace="http://schemas.microsoft.com/office/2006/metadata/properties" ma:root="true" ma:fieldsID="d7180da84f349c09c1fde4e48463e1f6" ns2:_="" ns3:_="">
    <xsd:import namespace="1fd461ad-049b-4c8c-bc2b-23e8797693c9"/>
    <xsd:import namespace="a8b21a2f-62f0-4382-b89a-cb833c3492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461ad-049b-4c8c-bc2b-23e8797693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ildemerkelapper" ma:readOnly="false" ma:fieldId="{5cf76f15-5ced-4ddc-b409-7134ff3c332f}" ma:taxonomyMulti="true" ma:sspId="92c3bd9a-26a3-4ee9-bdab-dea0288039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b21a2f-62f0-4382-b89a-cb833c349261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713a068-28ed-4bef-af1f-cab9f8cad329}" ma:internalName="TaxCatchAll" ma:showField="CatchAllData" ma:web="a8b21a2f-62f0-4382-b89a-cb833c3492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39D733-6AF9-4358-A43D-4A95A77850B0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413E4B5-1E4A-41FD-8174-DE7EAD6893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51C0DE-E389-442C-BC35-45A0B60A3453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2448</TotalTime>
  <Words>1229</Words>
  <Application>Microsoft Office PowerPoint</Application>
  <PresentationFormat>Widescreen</PresentationFormat>
  <Paragraphs>176</Paragraphs>
  <Slides>16</Slides>
  <Notes>14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4" baseType="lpstr">
      <vt:lpstr>Arial</vt:lpstr>
      <vt:lpstr>Arial Unicode MS</vt:lpstr>
      <vt:lpstr>Calibri</vt:lpstr>
      <vt:lpstr>Times New Roman</vt:lpstr>
      <vt:lpstr>Trebuchet MS</vt:lpstr>
      <vt:lpstr>Wingdings</vt:lpstr>
      <vt:lpstr>Wingdings 3</vt:lpstr>
      <vt:lpstr>Fasett</vt:lpstr>
      <vt:lpstr>VELKOMMEN TIL INFORMASJONSMØTE</vt:lpstr>
      <vt:lpstr>    Dagens saker   Denne  presentasjonen legges ut på hjemmesiden</vt:lpstr>
      <vt:lpstr>Vi som står for undervisningen</vt:lpstr>
      <vt:lpstr>Frivillige foresatte Vi trenger dere til </vt:lpstr>
      <vt:lpstr>Foresattes deltakelse</vt:lpstr>
      <vt:lpstr>Hvorfor konfirmant? Hva ønsker kirken gi dere ungdommer? </vt:lpstr>
      <vt:lpstr>Hvordan?</vt:lpstr>
      <vt:lpstr>Datoer i høst    </vt:lpstr>
      <vt:lpstr>Viktige datoer til våren</vt:lpstr>
      <vt:lpstr>       8 gudstjenester        en viktig del av opplegget    </vt:lpstr>
      <vt:lpstr>Ministrant, medhjelper i gudstjeneste</vt:lpstr>
      <vt:lpstr>HEKTA konfirmantleir på Lillehammer</vt:lpstr>
      <vt:lpstr>Medlemskap i HEKTA lokallag!</vt:lpstr>
      <vt:lpstr>ORDENSREGLER FOR KONFIRMASJONSTIDEN  </vt:lpstr>
      <vt:lpstr>Pris, spesielle behov og påmelding</vt:lpstr>
      <vt:lpstr>Velkommen til et år med nye opplevelser!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INFORMASJONSMØTE</dc:title>
  <dc:creator>Anne Helene Jørstad</dc:creator>
  <cp:lastModifiedBy>Anne Helene Jørstad</cp:lastModifiedBy>
  <cp:revision>27</cp:revision>
  <cp:lastPrinted>2024-08-28T12:23:15Z</cp:lastPrinted>
  <dcterms:created xsi:type="dcterms:W3CDTF">2021-09-19T19:17:52Z</dcterms:created>
  <dcterms:modified xsi:type="dcterms:W3CDTF">2025-08-25T11:15:18Z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0x010100930CD3717A9865408DFB7ADE3AC1EAA0</vt:lpwstr>
  </property>
</Properties>
</file>