
<file path=[Content_Types].xml><?xml version="1.0" encoding="utf-8"?>
<Types xmlns="http://schemas.openxmlformats.org/package/2006/content-types"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78" r:id="rId3"/>
    <p:sldId id="260" r:id="rId4"/>
    <p:sldId id="267" r:id="rId5"/>
    <p:sldId id="276" r:id="rId6"/>
    <p:sldId id="279" r:id="rId7"/>
    <p:sldId id="272" r:id="rId8"/>
    <p:sldId id="277" r:id="rId9"/>
    <p:sldId id="274" r:id="rId10"/>
  </p:sldIdLst>
  <p:sldSz cx="12192000" cy="6858000"/>
  <p:notesSz cx="6796088" cy="992505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1188" autoAdjust="0"/>
  </p:normalViewPr>
  <p:slideViewPr>
    <p:cSldViewPr snapToGrid="0" snapToObjects="1">
      <p:cViewPr varScale="1">
        <p:scale>
          <a:sx n="64" d="100"/>
          <a:sy n="64" d="100"/>
        </p:scale>
        <p:origin x="5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72" cy="497976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544" y="1"/>
            <a:ext cx="2944972" cy="497976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fld id="{4A1B70C1-5F65-490A-8AFE-8A0F01FFC560}" type="datetimeFigureOut">
              <a:rPr lang="nb-NO" smtClean="0"/>
              <a:t>26.10.2018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1538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5" tIns="45638" rIns="91275" bIns="45638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609" y="4776431"/>
            <a:ext cx="5436870" cy="3907988"/>
          </a:xfrm>
          <a:prstGeom prst="rect">
            <a:avLst/>
          </a:prstGeom>
        </p:spPr>
        <p:txBody>
          <a:bodyPr vert="horz" lIns="91275" tIns="45638" rIns="91275" bIns="45638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4972" cy="497975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544" y="9427076"/>
            <a:ext cx="2944972" cy="497975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fld id="{29257996-88EE-41AD-AF0B-B2503F0859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3845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57996-88EE-41AD-AF0B-B2503F08594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5987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57996-88EE-41AD-AF0B-B2503F08594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7634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57996-88EE-41AD-AF0B-B2503F08594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4607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dirty="0"/>
              <a:t>Tydelige tilbakemeldinger, også når ting går bra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57996-88EE-41AD-AF0B-B2503F08594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490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57996-88EE-41AD-AF0B-B2503F08594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4062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57996-88EE-41AD-AF0B-B2503F08594F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2306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57996-88EE-41AD-AF0B-B2503F08594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4140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57996-88EE-41AD-AF0B-B2503F08594F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2048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754"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57996-88EE-41AD-AF0B-B2503F08594F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151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8032-C9C1-470A-A6E9-0DB38378294B}" type="datetime1">
              <a:rPr lang="nb-NO" smtClean="0"/>
              <a:t>26.10.2018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Jørgen Kristoffer Guntveit Svartvasmo - Bergen 24.10.2018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25810-7578-144F-8D9C-84CE8809FD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014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A39-1336-431D-AC35-D4035BDB6F99}" type="datetime1">
              <a:rPr lang="nb-NO" smtClean="0"/>
              <a:t>26.10.2018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Jørgen Kristoffer Guntveit Svartvasmo - Bergen 24.10.2018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25810-7578-144F-8D9C-84CE8809FD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125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A93D-074A-4B09-AE63-5ED920C1EDF8}" type="datetime1">
              <a:rPr lang="nb-NO" smtClean="0"/>
              <a:t>26.10.2018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Jørgen Kristoffer Guntveit Svartvasmo - Bergen 24.10.2018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25810-7578-144F-8D9C-84CE8809FD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260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3EA3-6EBF-4E2C-9C36-D6DDAE691870}" type="datetime1">
              <a:rPr lang="nb-NO" smtClean="0"/>
              <a:t>26.10.2018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Jørgen Kristoffer Guntveit Svartvasmo - Bergen 24.10.2018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25810-7578-144F-8D9C-84CE8809FD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2950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D35A-295F-4B2B-8CC3-0C44D99C8A76}" type="datetime1">
              <a:rPr lang="nb-NO" smtClean="0"/>
              <a:t>26.10.2018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Jørgen Kristoffer Guntveit Svartvasmo - Bergen 24.10.2018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25810-7578-144F-8D9C-84CE8809FD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7697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42889-8EE4-4685-A174-F10AF0FEA376}" type="datetime1">
              <a:rPr lang="nb-NO" smtClean="0"/>
              <a:t>26.10.2018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Jørgen Kristoffer Guntveit Svartvasmo - Bergen 24.10.2018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25810-7578-144F-8D9C-84CE8809FD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320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A63C-26F4-4962-B953-615710953EB9}" type="datetime1">
              <a:rPr lang="nb-NO" smtClean="0"/>
              <a:t>26.10.2018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Jørgen Kristoffer Guntveit Svartvasmo - Bergen 24.10.2018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25810-7578-144F-8D9C-84CE8809FD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171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9B45-2219-4AED-B685-29D835788353}" type="datetime1">
              <a:rPr lang="nb-NO" smtClean="0"/>
              <a:t>26.10.2018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Jørgen Kristoffer Guntveit Svartvasmo - Bergen 24.10.2018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25810-7578-144F-8D9C-84CE8809FD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818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0818-78A0-403A-9788-8CE20128241F}" type="datetime1">
              <a:rPr lang="nb-NO" smtClean="0"/>
              <a:t>26.10.2018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Jørgen Kristoffer Guntveit Svartvasmo - Bergen 24.10.2018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25810-7578-144F-8D9C-84CE8809FD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7613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628A-8685-47F3-84F0-417DE8AC8396}" type="datetime1">
              <a:rPr lang="nb-NO" smtClean="0"/>
              <a:t>26.10.2018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Jørgen Kristoffer Guntveit Svartvasmo - Bergen 24.10.2018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25810-7578-144F-8D9C-84CE8809FD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789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1ADB-3FAE-4559-AD2E-28E95EFB728C}" type="datetime1">
              <a:rPr lang="nb-NO" smtClean="0"/>
              <a:t>26.10.2018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Jørgen Kristoffer Guntveit Svartvasmo - Bergen 24.10.2018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25810-7578-144F-8D9C-84CE8809FD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78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7000">
              <a:schemeClr val="accent2">
                <a:lumMod val="20000"/>
                <a:lumOff val="80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B17E3-647C-481F-B2FA-EB707A4DF682}" type="datetime1">
              <a:rPr lang="nb-NO" smtClean="0"/>
              <a:t>26.10.2018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Jørgen Kristoffer Guntveit Svartvasmo - Bergen 24.10.2018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25810-7578-144F-8D9C-84CE8809FD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189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59000">
              <a:schemeClr val="accent2">
                <a:lumMod val="20000"/>
                <a:lumOff val="80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4800" b="1" dirty="0" smtClean="0"/>
              <a:t>Erfaringer fra et sammenslått sokn</a:t>
            </a:r>
            <a:endParaRPr lang="nb-NO" sz="48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509962"/>
            <a:ext cx="9144000" cy="2982277"/>
          </a:xfrm>
        </p:spPr>
        <p:txBody>
          <a:bodyPr numCol="2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b="1" dirty="0"/>
              <a:t>En og samme uke kunne inneholde: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b-NO" dirty="0"/>
              <a:t>2000 mennesker på konsert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b-NO" dirty="0"/>
              <a:t>Tidebønn og åpen kirke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b-NO" dirty="0"/>
              <a:t>Værested for vanskeligstilte i Oslo Sentrum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b-NO" dirty="0"/>
              <a:t>Middag for barnefamilier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b-NO" dirty="0"/>
              <a:t>Speidere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nb-NO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b-NO" dirty="0" smtClean="0"/>
              <a:t>Korarbeid </a:t>
            </a:r>
            <a:r>
              <a:rPr lang="nb-NO" dirty="0"/>
              <a:t>og </a:t>
            </a:r>
            <a:r>
              <a:rPr lang="nb-NO" dirty="0" smtClean="0"/>
              <a:t>babysang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b-NO" dirty="0" smtClean="0"/>
              <a:t>Konfirmantarbeid</a:t>
            </a:r>
            <a:endParaRPr lang="nb-NO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b-NO" dirty="0"/>
              <a:t>Gudstjenester med ulikt preg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b-NO" b="1" dirty="0"/>
              <a:t>Kontoret åpent 5 dager</a:t>
            </a:r>
          </a:p>
          <a:p>
            <a:endParaRPr lang="nb-NO" dirty="0"/>
          </a:p>
        </p:txBody>
      </p:sp>
      <p:pic>
        <p:nvPicPr>
          <p:cNvPr id="4" name="Bild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3"/>
          <a:stretch/>
        </p:blipFill>
        <p:spPr bwMode="auto">
          <a:xfrm>
            <a:off x="4723311" y="246516"/>
            <a:ext cx="2745377" cy="2514101"/>
          </a:xfrm>
          <a:prstGeom prst="rect">
            <a:avLst/>
          </a:prstGeom>
          <a:noFill/>
        </p:spPr>
      </p:pic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Jørgen Kristoffer Guntveit Svartvasmo - Bergen 24.10.2018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10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839788" y="457199"/>
            <a:ext cx="2330925" cy="5967351"/>
          </a:xfrm>
        </p:spPr>
        <p:txBody>
          <a:bodyPr>
            <a:normAutofit/>
          </a:bodyPr>
          <a:lstStyle/>
          <a:p>
            <a:r>
              <a:rPr lang="nb-NO" sz="2400" dirty="0" smtClean="0"/>
              <a:t>5 menigheter </a:t>
            </a:r>
            <a:r>
              <a:rPr lang="nb-NO" sz="2400" dirty="0" smtClean="0">
                <a:sym typeface="Wingdings"/>
              </a:rPr>
              <a:t> </a:t>
            </a:r>
            <a:r>
              <a:rPr lang="nb-NO" sz="2400" dirty="0" smtClean="0"/>
              <a:t>1 menighet med 3 (4) kirker</a:t>
            </a:r>
            <a:endParaRPr lang="nb-NO" sz="2400" dirty="0"/>
          </a:p>
        </p:txBody>
      </p:sp>
      <p:pic>
        <p:nvPicPr>
          <p:cNvPr id="16" name="Plassholder for innhold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11443" y="164112"/>
            <a:ext cx="8880557" cy="6693888"/>
          </a:xfrm>
          <a:prstGeom prst="rect">
            <a:avLst/>
          </a:prstGeom>
        </p:spPr>
      </p:pic>
      <p:sp>
        <p:nvSpPr>
          <p:cNvPr id="25" name="Pil ned 24"/>
          <p:cNvSpPr/>
          <p:nvPr/>
        </p:nvSpPr>
        <p:spPr>
          <a:xfrm>
            <a:off x="8755380" y="4240530"/>
            <a:ext cx="160020" cy="2857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Pil ned 28"/>
          <p:cNvSpPr/>
          <p:nvPr/>
        </p:nvSpPr>
        <p:spPr>
          <a:xfrm>
            <a:off x="8848725" y="944880"/>
            <a:ext cx="133350" cy="2857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Pil ned 29"/>
          <p:cNvSpPr/>
          <p:nvPr/>
        </p:nvSpPr>
        <p:spPr>
          <a:xfrm>
            <a:off x="9144000" y="5455918"/>
            <a:ext cx="133350" cy="28575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Pil ned 30"/>
          <p:cNvSpPr/>
          <p:nvPr/>
        </p:nvSpPr>
        <p:spPr>
          <a:xfrm>
            <a:off x="8084820" y="2518410"/>
            <a:ext cx="133350" cy="28575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Pil ned 31"/>
          <p:cNvSpPr/>
          <p:nvPr/>
        </p:nvSpPr>
        <p:spPr>
          <a:xfrm>
            <a:off x="9010650" y="2735580"/>
            <a:ext cx="133350" cy="2857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Friform 25"/>
          <p:cNvSpPr/>
          <p:nvPr/>
        </p:nvSpPr>
        <p:spPr>
          <a:xfrm>
            <a:off x="6341423" y="447539"/>
            <a:ext cx="3990109" cy="6428274"/>
          </a:xfrm>
          <a:custGeom>
            <a:avLst/>
            <a:gdLst>
              <a:gd name="connsiteX0" fmla="*/ 3051959 w 3990109"/>
              <a:gd name="connsiteY0" fmla="*/ 276856 h 6428274"/>
              <a:gd name="connsiteX1" fmla="*/ 3051959 w 3990109"/>
              <a:gd name="connsiteY1" fmla="*/ 276856 h 6428274"/>
              <a:gd name="connsiteX2" fmla="*/ 2956956 w 3990109"/>
              <a:gd name="connsiteY2" fmla="*/ 241230 h 6428274"/>
              <a:gd name="connsiteX3" fmla="*/ 2850078 w 3990109"/>
              <a:gd name="connsiteY3" fmla="*/ 193729 h 6428274"/>
              <a:gd name="connsiteX4" fmla="*/ 2529445 w 3990109"/>
              <a:gd name="connsiteY4" fmla="*/ 181853 h 6428274"/>
              <a:gd name="connsiteX5" fmla="*/ 2458193 w 3990109"/>
              <a:gd name="connsiteY5" fmla="*/ 158103 h 6428274"/>
              <a:gd name="connsiteX6" fmla="*/ 2208811 w 3990109"/>
              <a:gd name="connsiteY6" fmla="*/ 134352 h 6428274"/>
              <a:gd name="connsiteX7" fmla="*/ 2137559 w 3990109"/>
              <a:gd name="connsiteY7" fmla="*/ 98726 h 6428274"/>
              <a:gd name="connsiteX8" fmla="*/ 2066307 w 3990109"/>
              <a:gd name="connsiteY8" fmla="*/ 74975 h 6428274"/>
              <a:gd name="connsiteX9" fmla="*/ 1971304 w 3990109"/>
              <a:gd name="connsiteY9" fmla="*/ 51225 h 6428274"/>
              <a:gd name="connsiteX10" fmla="*/ 1757548 w 3990109"/>
              <a:gd name="connsiteY10" fmla="*/ 15599 h 6428274"/>
              <a:gd name="connsiteX11" fmla="*/ 1876302 w 3990109"/>
              <a:gd name="connsiteY11" fmla="*/ 1832523 h 6428274"/>
              <a:gd name="connsiteX12" fmla="*/ 47502 w 3990109"/>
              <a:gd name="connsiteY12" fmla="*/ 4183838 h 6428274"/>
              <a:gd name="connsiteX13" fmla="*/ 0 w 3990109"/>
              <a:gd name="connsiteY13" fmla="*/ 4563848 h 6428274"/>
              <a:gd name="connsiteX14" fmla="*/ 1080655 w 3990109"/>
              <a:gd name="connsiteY14" fmla="*/ 4575723 h 6428274"/>
              <a:gd name="connsiteX15" fmla="*/ 1021278 w 3990109"/>
              <a:gd name="connsiteY15" fmla="*/ 5573251 h 6428274"/>
              <a:gd name="connsiteX16" fmla="*/ 973777 w 3990109"/>
              <a:gd name="connsiteY16" fmla="*/ 6428274 h 6428274"/>
              <a:gd name="connsiteX17" fmla="*/ 3716977 w 3990109"/>
              <a:gd name="connsiteY17" fmla="*/ 6428274 h 6428274"/>
              <a:gd name="connsiteX18" fmla="*/ 3990109 w 3990109"/>
              <a:gd name="connsiteY18" fmla="*/ 5490123 h 6428274"/>
              <a:gd name="connsiteX19" fmla="*/ 3515096 w 3990109"/>
              <a:gd name="connsiteY19" fmla="*/ 5311993 h 6428274"/>
              <a:gd name="connsiteX20" fmla="*/ 3051959 w 3990109"/>
              <a:gd name="connsiteY20" fmla="*/ 276856 h 642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90109" h="6428274">
                <a:moveTo>
                  <a:pt x="3051959" y="276856"/>
                </a:moveTo>
                <a:lnTo>
                  <a:pt x="3051959" y="276856"/>
                </a:lnTo>
                <a:cubicBezTo>
                  <a:pt x="3020291" y="264981"/>
                  <a:pt x="2987746" y="255225"/>
                  <a:pt x="2956956" y="241230"/>
                </a:cubicBezTo>
                <a:cubicBezTo>
                  <a:pt x="2906119" y="218122"/>
                  <a:pt x="2925013" y="196505"/>
                  <a:pt x="2850078" y="193729"/>
                </a:cubicBezTo>
                <a:lnTo>
                  <a:pt x="2529445" y="181853"/>
                </a:lnTo>
                <a:cubicBezTo>
                  <a:pt x="2505694" y="173936"/>
                  <a:pt x="2483165" y="159887"/>
                  <a:pt x="2458193" y="158103"/>
                </a:cubicBezTo>
                <a:cubicBezTo>
                  <a:pt x="2264019" y="144233"/>
                  <a:pt x="2346939" y="154084"/>
                  <a:pt x="2208811" y="134352"/>
                </a:cubicBezTo>
                <a:cubicBezTo>
                  <a:pt x="2078894" y="91048"/>
                  <a:pt x="2275671" y="160110"/>
                  <a:pt x="2137559" y="98726"/>
                </a:cubicBezTo>
                <a:cubicBezTo>
                  <a:pt x="2114681" y="88558"/>
                  <a:pt x="2090058" y="82892"/>
                  <a:pt x="2066307" y="74975"/>
                </a:cubicBezTo>
                <a:cubicBezTo>
                  <a:pt x="2011536" y="56718"/>
                  <a:pt x="2042949" y="65554"/>
                  <a:pt x="1971304" y="51225"/>
                </a:cubicBezTo>
                <a:cubicBezTo>
                  <a:pt x="1912423" y="-37100"/>
                  <a:pt x="1961826" y="15599"/>
                  <a:pt x="1757548" y="15599"/>
                </a:cubicBezTo>
                <a:lnTo>
                  <a:pt x="1876302" y="1832523"/>
                </a:lnTo>
                <a:lnTo>
                  <a:pt x="47502" y="4183838"/>
                </a:lnTo>
                <a:lnTo>
                  <a:pt x="0" y="4563848"/>
                </a:lnTo>
                <a:lnTo>
                  <a:pt x="1080655" y="4575723"/>
                </a:lnTo>
                <a:lnTo>
                  <a:pt x="1021278" y="5573251"/>
                </a:lnTo>
                <a:lnTo>
                  <a:pt x="973777" y="6428274"/>
                </a:lnTo>
                <a:lnTo>
                  <a:pt x="3716977" y="6428274"/>
                </a:lnTo>
                <a:lnTo>
                  <a:pt x="3990109" y="5490123"/>
                </a:lnTo>
                <a:lnTo>
                  <a:pt x="3515096" y="5311993"/>
                </a:lnTo>
                <a:lnTo>
                  <a:pt x="3051959" y="276856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  <a:effectLst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kstSylinder 1"/>
          <p:cNvSpPr txBox="1"/>
          <p:nvPr/>
        </p:nvSpPr>
        <p:spPr>
          <a:xfrm>
            <a:off x="6980974" y="2291953"/>
            <a:ext cx="885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Markus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8113320" y="575548"/>
            <a:ext cx="1310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Lovisenberg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9556741" y="2434828"/>
            <a:ext cx="1272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Gamle Aker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7623405" y="4424566"/>
            <a:ext cx="1971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Trefoldighetskirken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7623405" y="5353286"/>
            <a:ext cx="1552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0070C0"/>
                </a:solidFill>
              </a:rPr>
              <a:t>Oslo Domkirke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Jørgen Kristoffer Guntveit Svartvasmo - Bergen 24.10.2018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078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 smtClean="0"/>
              <a:t>Erfaringer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nb-NO" b="1" dirty="0"/>
              <a:t>Menigheten får et nytt </a:t>
            </a:r>
            <a:r>
              <a:rPr lang="nb-NO" b="1" dirty="0" smtClean="0"/>
              <a:t>navn – Sentrum og St. Hanshaugen menighet</a:t>
            </a:r>
            <a:endParaRPr lang="nb-NO" b="1" dirty="0"/>
          </a:p>
          <a:p>
            <a:pPr>
              <a:spcAft>
                <a:spcPts val="1800"/>
              </a:spcAft>
            </a:pPr>
            <a:r>
              <a:rPr lang="nb-NO" b="1" dirty="0"/>
              <a:t>Behovet for ressurser i en omstillingsfase</a:t>
            </a:r>
          </a:p>
          <a:p>
            <a:pPr>
              <a:spcAft>
                <a:spcPts val="1800"/>
              </a:spcAft>
            </a:pPr>
            <a:r>
              <a:rPr lang="nb-NO" b="1" dirty="0"/>
              <a:t>Ikke bind ressursene – ha tillit til den nye enheten!</a:t>
            </a:r>
          </a:p>
          <a:p>
            <a:pPr>
              <a:spcAft>
                <a:spcPts val="1800"/>
              </a:spcAft>
            </a:pPr>
            <a:r>
              <a:rPr lang="nb-NO" b="1" dirty="0"/>
              <a:t>Robust enhet – fra flere små til en stor personalgruppe</a:t>
            </a:r>
          </a:p>
          <a:p>
            <a:pPr>
              <a:spcAft>
                <a:spcPts val="1800"/>
              </a:spcAft>
            </a:pPr>
            <a:r>
              <a:rPr lang="nb-NO" b="1" dirty="0"/>
              <a:t>Strategiarbeidet som viktig faktor i omorganiseringen</a:t>
            </a:r>
          </a:p>
          <a:p>
            <a:endParaRPr lang="nb-NO" b="1" dirty="0" smtClean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Jørgen Kristoffer Guntveit Svartvasmo - Bergen 24.10.2018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733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 smtClean="0"/>
              <a:t>Konkrete ledertiltak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Definere:</a:t>
            </a:r>
          </a:p>
          <a:p>
            <a:pPr lvl="1"/>
            <a:r>
              <a:rPr lang="nb-NO" dirty="0" smtClean="0"/>
              <a:t>Hvem har hovedansvar for hva?</a:t>
            </a:r>
          </a:p>
          <a:p>
            <a:pPr lvl="1"/>
            <a:r>
              <a:rPr lang="nb-NO" dirty="0" smtClean="0"/>
              <a:t>Hvem bidrar i ulike aktiviteter og hvem gjør hva?</a:t>
            </a:r>
          </a:p>
          <a:p>
            <a:pPr lvl="1"/>
            <a:r>
              <a:rPr lang="nb-NO" dirty="0" smtClean="0"/>
              <a:t>Hvem rapporterer, og til hvilken leder og hvilket utvalg rapporteres det?</a:t>
            </a:r>
          </a:p>
          <a:p>
            <a:pPr lvl="1"/>
            <a:endParaRPr lang="nb-NO" dirty="0" smtClean="0"/>
          </a:p>
          <a:p>
            <a:r>
              <a:rPr lang="nb-NO" b="1" dirty="0" smtClean="0"/>
              <a:t>Forebygge misforståelser gjennom klar og tydelig struktur</a:t>
            </a:r>
          </a:p>
          <a:p>
            <a:pPr lvl="1"/>
            <a:r>
              <a:rPr lang="nb-NO" dirty="0" smtClean="0"/>
              <a:t>Tydelig oppgavefordeling</a:t>
            </a:r>
          </a:p>
          <a:p>
            <a:pPr lvl="1"/>
            <a:r>
              <a:rPr lang="nb-NO" dirty="0" smtClean="0"/>
              <a:t>Tydelige fullmakter og oversiktlige beslutningsprosesser</a:t>
            </a:r>
          </a:p>
          <a:p>
            <a:pPr lvl="1"/>
            <a:r>
              <a:rPr lang="nb-NO" dirty="0" smtClean="0"/>
              <a:t>Rolleavklaring, og sikre god rolleforståelse hos de ansatte og folkevalgte</a:t>
            </a:r>
          </a:p>
          <a:p>
            <a:pPr lvl="1"/>
            <a:r>
              <a:rPr lang="nb-NO" dirty="0" smtClean="0"/>
              <a:t>Tydelige tilbakemeldinger – </a:t>
            </a:r>
            <a:r>
              <a:rPr lang="nb-NO" b="1" dirty="0" smtClean="0"/>
              <a:t>også når ting går bra!</a:t>
            </a:r>
          </a:p>
          <a:p>
            <a:pPr lvl="1"/>
            <a:endParaRPr lang="nb-NO" dirty="0" smtClean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Jørgen Kristoffer Guntveit Svartvasmo - Bergen 24.10.2018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242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nb-NO" b="1" dirty="0" smtClean="0"/>
              <a:t>Erfaringer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b-NO" b="1" dirty="0"/>
              <a:t>Menigheten får et nytt </a:t>
            </a:r>
            <a:r>
              <a:rPr lang="nb-NO" b="1" dirty="0" smtClean="0"/>
              <a:t>navn – Sentrum og St. Hanshaugen</a:t>
            </a:r>
            <a:endParaRPr lang="nb-NO" b="1" dirty="0"/>
          </a:p>
          <a:p>
            <a:pPr>
              <a:spcAft>
                <a:spcPts val="600"/>
              </a:spcAft>
            </a:pPr>
            <a:r>
              <a:rPr lang="nb-NO" b="1" dirty="0" smtClean="0"/>
              <a:t>Behovet </a:t>
            </a:r>
            <a:r>
              <a:rPr lang="nb-NO" b="1" dirty="0"/>
              <a:t>for ressurser i en omstillingsfase</a:t>
            </a:r>
          </a:p>
          <a:p>
            <a:pPr>
              <a:spcAft>
                <a:spcPts val="600"/>
              </a:spcAft>
            </a:pPr>
            <a:r>
              <a:rPr lang="nb-NO" b="1" dirty="0" smtClean="0"/>
              <a:t>Ikke </a:t>
            </a:r>
            <a:r>
              <a:rPr lang="nb-NO" b="1" dirty="0"/>
              <a:t>bind ressursene – ha tillit til den nye enheten!</a:t>
            </a:r>
          </a:p>
          <a:p>
            <a:pPr>
              <a:spcAft>
                <a:spcPts val="600"/>
              </a:spcAft>
            </a:pPr>
            <a:r>
              <a:rPr lang="nb-NO" b="1" dirty="0" smtClean="0"/>
              <a:t>Robust </a:t>
            </a:r>
            <a:r>
              <a:rPr lang="nb-NO" b="1" dirty="0"/>
              <a:t>enhet – fra flere små til en stor personalgruppe</a:t>
            </a:r>
          </a:p>
          <a:p>
            <a:pPr>
              <a:spcAft>
                <a:spcPts val="600"/>
              </a:spcAft>
            </a:pPr>
            <a:r>
              <a:rPr lang="nb-NO" b="1" dirty="0" smtClean="0"/>
              <a:t>Strategiarbeidet </a:t>
            </a:r>
            <a:r>
              <a:rPr lang="nb-NO" b="1" dirty="0"/>
              <a:t>som viktig faktor i omorganiseringen</a:t>
            </a:r>
          </a:p>
          <a:p>
            <a:pPr>
              <a:spcAft>
                <a:spcPts val="600"/>
              </a:spcAft>
            </a:pPr>
            <a:r>
              <a:rPr lang="nb-NO" b="1" dirty="0" smtClean="0"/>
              <a:t>Bevissthet rundt menighetsrådets rolle – ikke bli et </a:t>
            </a:r>
            <a:r>
              <a:rPr lang="nb-NO" b="1" dirty="0" smtClean="0"/>
              <a:t>minifellesråd</a:t>
            </a:r>
            <a:endParaRPr lang="nb-NO" b="1" dirty="0" smtClean="0"/>
          </a:p>
          <a:p>
            <a:endParaRPr lang="nb-NO" b="1" dirty="0" smtClean="0"/>
          </a:p>
          <a:p>
            <a:endParaRPr lang="nb-NO" b="1" dirty="0" smtClean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Jørgen Kristoffer Guntveit Svartvasmo - Bergen 24.10.2018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377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nb-NO" b="1" dirty="0" smtClean="0"/>
              <a:t>Stordriftsfordelen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/>
              <a:t>Frivillige:</a:t>
            </a:r>
          </a:p>
          <a:p>
            <a:r>
              <a:rPr lang="nb-NO" dirty="0"/>
              <a:t>Det blir færre råd og utvalg </a:t>
            </a:r>
            <a:r>
              <a:rPr lang="nb-NO" dirty="0" smtClean="0">
                <a:sym typeface="Wingdings" panose="05000000000000000000" pitchFamily="2" charset="2"/>
              </a:rPr>
              <a:t> </a:t>
            </a:r>
            <a:r>
              <a:rPr lang="nb-NO" dirty="0" smtClean="0"/>
              <a:t>mindre rekrutteringsbehov 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Personal</a:t>
            </a:r>
            <a:r>
              <a:rPr lang="nb-NO" dirty="0"/>
              <a:t>:</a:t>
            </a:r>
          </a:p>
          <a:p>
            <a:r>
              <a:rPr lang="nb-NO" dirty="0" smtClean="0"/>
              <a:t>Samlet kompetanse og ressurser</a:t>
            </a:r>
            <a:endParaRPr lang="nb-NO" dirty="0"/>
          </a:p>
          <a:p>
            <a:pPr lvl="1"/>
            <a:r>
              <a:rPr lang="nb-NO" b="1" dirty="0" smtClean="0"/>
              <a:t>Styrke enkeltarrangementer </a:t>
            </a:r>
            <a:r>
              <a:rPr lang="nb-NO" dirty="0" smtClean="0"/>
              <a:t>(Kr. Himmelfart på Akershus festning eller </a:t>
            </a:r>
            <a:r>
              <a:rPr lang="nb-NO" dirty="0" err="1" smtClean="0"/>
              <a:t>Halloween</a:t>
            </a:r>
            <a:r>
              <a:rPr lang="nb-NO" dirty="0" smtClean="0"/>
              <a:t> i kirkekrypten)</a:t>
            </a:r>
            <a:endParaRPr lang="nb-NO" dirty="0"/>
          </a:p>
          <a:p>
            <a:pPr lvl="1"/>
            <a:r>
              <a:rPr lang="nb-NO" b="1" dirty="0" smtClean="0"/>
              <a:t>Sikre </a:t>
            </a:r>
            <a:r>
              <a:rPr lang="nb-NO" b="1" dirty="0"/>
              <a:t>kompetanse og rutiner på fellestiltak</a:t>
            </a:r>
            <a:r>
              <a:rPr lang="nb-NO" dirty="0"/>
              <a:t> (Åpen kirke i flere kirker)</a:t>
            </a:r>
          </a:p>
          <a:p>
            <a:pPr lvl="1"/>
            <a:r>
              <a:rPr lang="nb-NO" b="1" dirty="0"/>
              <a:t>Lokale turnusordninger</a:t>
            </a:r>
            <a:r>
              <a:rPr lang="nb-NO" dirty="0"/>
              <a:t> (arbeid, ferie og frihelger ordnes lokalt)</a:t>
            </a:r>
          </a:p>
          <a:p>
            <a:pPr lvl="1"/>
            <a:r>
              <a:rPr lang="nb-NO" b="1" dirty="0"/>
              <a:t>Satse på nye felt</a:t>
            </a:r>
            <a:r>
              <a:rPr lang="nb-NO" dirty="0"/>
              <a:t> </a:t>
            </a:r>
            <a:r>
              <a:rPr lang="nb-NO" dirty="0" smtClean="0"/>
              <a:t>(Ansettelse av kommunikasjonskonsulent</a:t>
            </a:r>
            <a:r>
              <a:rPr lang="nb-NO" dirty="0"/>
              <a:t>)</a:t>
            </a:r>
          </a:p>
          <a:p>
            <a:pPr marL="0" indent="0">
              <a:buNone/>
            </a:pPr>
            <a:r>
              <a:rPr lang="nb-NO" dirty="0"/>
              <a:t>Forvaltning:</a:t>
            </a:r>
          </a:p>
          <a:p>
            <a:r>
              <a:rPr lang="nb-NO" dirty="0" smtClean="0"/>
              <a:t>Sikre kompetanse på </a:t>
            </a:r>
            <a:r>
              <a:rPr lang="nb-NO" dirty="0"/>
              <a:t>fagfelt </a:t>
            </a:r>
            <a:r>
              <a:rPr lang="nb-NO" dirty="0" smtClean="0"/>
              <a:t>av et </a:t>
            </a:r>
            <a:r>
              <a:rPr lang="nb-NO" dirty="0"/>
              <a:t>visst </a:t>
            </a:r>
            <a:r>
              <a:rPr lang="nb-NO" dirty="0" smtClean="0"/>
              <a:t>omfang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(eiendomsforvaltning </a:t>
            </a:r>
            <a:r>
              <a:rPr lang="nb-NO" dirty="0"/>
              <a:t>– egne rammeavtaler med arkitektkontor for utvikling, </a:t>
            </a:r>
            <a:r>
              <a:rPr lang="nb-NO" dirty="0" smtClean="0"/>
              <a:t>	søknadsprosesser </a:t>
            </a:r>
            <a:r>
              <a:rPr lang="nb-NO" dirty="0"/>
              <a:t>og oppsyn med </a:t>
            </a:r>
            <a:r>
              <a:rPr lang="nb-NO" dirty="0" smtClean="0"/>
              <a:t>oppussing av eiendommer)</a:t>
            </a:r>
            <a:endParaRPr lang="nb-NO" dirty="0"/>
          </a:p>
          <a:p>
            <a:r>
              <a:rPr lang="nb-NO" dirty="0" smtClean="0"/>
              <a:t>Færre menighetsråd </a:t>
            </a:r>
            <a:r>
              <a:rPr lang="nb-NO" dirty="0"/>
              <a:t>noe mindre </a:t>
            </a:r>
            <a:r>
              <a:rPr lang="nb-NO" dirty="0" smtClean="0"/>
              <a:t>saksbehandling</a:t>
            </a:r>
          </a:p>
          <a:p>
            <a:pPr marL="0" indent="0">
              <a:buNone/>
            </a:pPr>
            <a:endParaRPr lang="nb-NO" dirty="0"/>
          </a:p>
          <a:p>
            <a:endParaRPr lang="nb-NO" b="1" dirty="0" smtClean="0"/>
          </a:p>
          <a:p>
            <a:endParaRPr lang="nb-NO" b="1" dirty="0" smtClean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Jørgen Kristoffer Guntveit Svartvasmo - Bergen 24.10.2018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292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 smtClean="0"/>
              <a:t>Sammenslåing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Klare effekter</a:t>
            </a:r>
          </a:p>
          <a:p>
            <a:pPr lvl="1"/>
            <a:r>
              <a:rPr lang="nb-NO" dirty="0" smtClean="0"/>
              <a:t>Effektivisering og mindre byråkrati </a:t>
            </a:r>
          </a:p>
          <a:p>
            <a:pPr lvl="1"/>
            <a:r>
              <a:rPr lang="nb-NO" dirty="0" smtClean="0"/>
              <a:t>Flere og større stillinger i den nye enheten</a:t>
            </a:r>
          </a:p>
          <a:p>
            <a:pPr lvl="1"/>
            <a:r>
              <a:rPr lang="nb-NO" dirty="0" smtClean="0"/>
              <a:t>Økonomisk handlingsrom</a:t>
            </a:r>
          </a:p>
          <a:p>
            <a:pPr lvl="1"/>
            <a:r>
              <a:rPr lang="nb-NO" smtClean="0"/>
              <a:t>Stordriftsfordeler</a:t>
            </a:r>
            <a:endParaRPr lang="nb-NO" dirty="0" smtClean="0"/>
          </a:p>
          <a:p>
            <a:r>
              <a:rPr lang="nb-NO" b="1" dirty="0" smtClean="0"/>
              <a:t>Viktige faktorer</a:t>
            </a:r>
          </a:p>
          <a:p>
            <a:pPr lvl="1"/>
            <a:r>
              <a:rPr lang="nb-NO" dirty="0" smtClean="0"/>
              <a:t>Kompetent rådgivning i prosessen</a:t>
            </a:r>
          </a:p>
          <a:p>
            <a:pPr lvl="1"/>
            <a:r>
              <a:rPr lang="nb-NO" dirty="0" smtClean="0"/>
              <a:t>Fokus på struktur</a:t>
            </a:r>
          </a:p>
          <a:p>
            <a:pPr lvl="1"/>
            <a:r>
              <a:rPr lang="nb-NO" dirty="0" smtClean="0"/>
              <a:t>Ressurser til omstrukturering, strategi og stabsbyggende tiltak</a:t>
            </a:r>
          </a:p>
          <a:p>
            <a:r>
              <a:rPr lang="nb-NO" b="1" dirty="0" smtClean="0"/>
              <a:t>Dyktige og tøffe tillitsvalgte og ledere som tør å omfordele ressurser</a:t>
            </a:r>
          </a:p>
          <a:p>
            <a:endParaRPr lang="nb-NO" b="1" dirty="0"/>
          </a:p>
          <a:p>
            <a:pPr lvl="1"/>
            <a:endParaRPr lang="nb-NO" b="1" dirty="0" smtClean="0"/>
          </a:p>
          <a:p>
            <a:endParaRPr lang="nb-NO" b="1" dirty="0" smtClean="0"/>
          </a:p>
          <a:p>
            <a:pPr lvl="1"/>
            <a:endParaRPr lang="nb-NO" dirty="0" smtClean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Jørgen Kristoffer Guntveit Svartvasmo - Bergen 24.10.2018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4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839788" y="457199"/>
            <a:ext cx="2330925" cy="5967351"/>
          </a:xfrm>
        </p:spPr>
        <p:txBody>
          <a:bodyPr>
            <a:normAutofit/>
          </a:bodyPr>
          <a:lstStyle/>
          <a:p>
            <a:r>
              <a:rPr lang="nb-NO" sz="2400" dirty="0" smtClean="0"/>
              <a:t>5 menigheter </a:t>
            </a:r>
            <a:r>
              <a:rPr lang="nb-NO" sz="2400" dirty="0" smtClean="0">
                <a:sym typeface="Wingdings"/>
              </a:rPr>
              <a:t> </a:t>
            </a:r>
            <a:r>
              <a:rPr lang="nb-NO" sz="2400" dirty="0" smtClean="0"/>
              <a:t>1 menighet med 3 (4) kirker</a:t>
            </a:r>
            <a:endParaRPr lang="nb-NO" sz="2400" dirty="0"/>
          </a:p>
        </p:txBody>
      </p:sp>
      <p:pic>
        <p:nvPicPr>
          <p:cNvPr id="16" name="Plassholder for innhold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11443" y="164112"/>
            <a:ext cx="8880557" cy="6693888"/>
          </a:xfrm>
          <a:prstGeom prst="rect">
            <a:avLst/>
          </a:prstGeom>
        </p:spPr>
      </p:pic>
      <p:sp>
        <p:nvSpPr>
          <p:cNvPr id="25" name="Pil ned 24"/>
          <p:cNvSpPr/>
          <p:nvPr/>
        </p:nvSpPr>
        <p:spPr>
          <a:xfrm>
            <a:off x="8755380" y="4240530"/>
            <a:ext cx="160020" cy="2857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Pil ned 28"/>
          <p:cNvSpPr/>
          <p:nvPr/>
        </p:nvSpPr>
        <p:spPr>
          <a:xfrm>
            <a:off x="8848725" y="944880"/>
            <a:ext cx="133350" cy="2857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Pil ned 29"/>
          <p:cNvSpPr/>
          <p:nvPr/>
        </p:nvSpPr>
        <p:spPr>
          <a:xfrm>
            <a:off x="9144000" y="5455918"/>
            <a:ext cx="133350" cy="28575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Pil ned 30"/>
          <p:cNvSpPr/>
          <p:nvPr/>
        </p:nvSpPr>
        <p:spPr>
          <a:xfrm>
            <a:off x="8084820" y="2518410"/>
            <a:ext cx="133350" cy="28575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Pil ned 31"/>
          <p:cNvSpPr/>
          <p:nvPr/>
        </p:nvSpPr>
        <p:spPr>
          <a:xfrm>
            <a:off x="9010650" y="2735580"/>
            <a:ext cx="133350" cy="2857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Friform 25"/>
          <p:cNvSpPr/>
          <p:nvPr/>
        </p:nvSpPr>
        <p:spPr>
          <a:xfrm>
            <a:off x="6341423" y="447539"/>
            <a:ext cx="3990109" cy="6428274"/>
          </a:xfrm>
          <a:custGeom>
            <a:avLst/>
            <a:gdLst>
              <a:gd name="connsiteX0" fmla="*/ 3051959 w 3990109"/>
              <a:gd name="connsiteY0" fmla="*/ 276856 h 6428274"/>
              <a:gd name="connsiteX1" fmla="*/ 3051959 w 3990109"/>
              <a:gd name="connsiteY1" fmla="*/ 276856 h 6428274"/>
              <a:gd name="connsiteX2" fmla="*/ 2956956 w 3990109"/>
              <a:gd name="connsiteY2" fmla="*/ 241230 h 6428274"/>
              <a:gd name="connsiteX3" fmla="*/ 2850078 w 3990109"/>
              <a:gd name="connsiteY3" fmla="*/ 193729 h 6428274"/>
              <a:gd name="connsiteX4" fmla="*/ 2529445 w 3990109"/>
              <a:gd name="connsiteY4" fmla="*/ 181853 h 6428274"/>
              <a:gd name="connsiteX5" fmla="*/ 2458193 w 3990109"/>
              <a:gd name="connsiteY5" fmla="*/ 158103 h 6428274"/>
              <a:gd name="connsiteX6" fmla="*/ 2208811 w 3990109"/>
              <a:gd name="connsiteY6" fmla="*/ 134352 h 6428274"/>
              <a:gd name="connsiteX7" fmla="*/ 2137559 w 3990109"/>
              <a:gd name="connsiteY7" fmla="*/ 98726 h 6428274"/>
              <a:gd name="connsiteX8" fmla="*/ 2066307 w 3990109"/>
              <a:gd name="connsiteY8" fmla="*/ 74975 h 6428274"/>
              <a:gd name="connsiteX9" fmla="*/ 1971304 w 3990109"/>
              <a:gd name="connsiteY9" fmla="*/ 51225 h 6428274"/>
              <a:gd name="connsiteX10" fmla="*/ 1757548 w 3990109"/>
              <a:gd name="connsiteY10" fmla="*/ 15599 h 6428274"/>
              <a:gd name="connsiteX11" fmla="*/ 1876302 w 3990109"/>
              <a:gd name="connsiteY11" fmla="*/ 1832523 h 6428274"/>
              <a:gd name="connsiteX12" fmla="*/ 47502 w 3990109"/>
              <a:gd name="connsiteY12" fmla="*/ 4183838 h 6428274"/>
              <a:gd name="connsiteX13" fmla="*/ 0 w 3990109"/>
              <a:gd name="connsiteY13" fmla="*/ 4563848 h 6428274"/>
              <a:gd name="connsiteX14" fmla="*/ 1080655 w 3990109"/>
              <a:gd name="connsiteY14" fmla="*/ 4575723 h 6428274"/>
              <a:gd name="connsiteX15" fmla="*/ 1021278 w 3990109"/>
              <a:gd name="connsiteY15" fmla="*/ 5573251 h 6428274"/>
              <a:gd name="connsiteX16" fmla="*/ 973777 w 3990109"/>
              <a:gd name="connsiteY16" fmla="*/ 6428274 h 6428274"/>
              <a:gd name="connsiteX17" fmla="*/ 3716977 w 3990109"/>
              <a:gd name="connsiteY17" fmla="*/ 6428274 h 6428274"/>
              <a:gd name="connsiteX18" fmla="*/ 3990109 w 3990109"/>
              <a:gd name="connsiteY18" fmla="*/ 5490123 h 6428274"/>
              <a:gd name="connsiteX19" fmla="*/ 3515096 w 3990109"/>
              <a:gd name="connsiteY19" fmla="*/ 5311993 h 6428274"/>
              <a:gd name="connsiteX20" fmla="*/ 3051959 w 3990109"/>
              <a:gd name="connsiteY20" fmla="*/ 276856 h 642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90109" h="6428274">
                <a:moveTo>
                  <a:pt x="3051959" y="276856"/>
                </a:moveTo>
                <a:lnTo>
                  <a:pt x="3051959" y="276856"/>
                </a:lnTo>
                <a:cubicBezTo>
                  <a:pt x="3020291" y="264981"/>
                  <a:pt x="2987746" y="255225"/>
                  <a:pt x="2956956" y="241230"/>
                </a:cubicBezTo>
                <a:cubicBezTo>
                  <a:pt x="2906119" y="218122"/>
                  <a:pt x="2925013" y="196505"/>
                  <a:pt x="2850078" y="193729"/>
                </a:cubicBezTo>
                <a:lnTo>
                  <a:pt x="2529445" y="181853"/>
                </a:lnTo>
                <a:cubicBezTo>
                  <a:pt x="2505694" y="173936"/>
                  <a:pt x="2483165" y="159887"/>
                  <a:pt x="2458193" y="158103"/>
                </a:cubicBezTo>
                <a:cubicBezTo>
                  <a:pt x="2264019" y="144233"/>
                  <a:pt x="2346939" y="154084"/>
                  <a:pt x="2208811" y="134352"/>
                </a:cubicBezTo>
                <a:cubicBezTo>
                  <a:pt x="2078894" y="91048"/>
                  <a:pt x="2275671" y="160110"/>
                  <a:pt x="2137559" y="98726"/>
                </a:cubicBezTo>
                <a:cubicBezTo>
                  <a:pt x="2114681" y="88558"/>
                  <a:pt x="2090058" y="82892"/>
                  <a:pt x="2066307" y="74975"/>
                </a:cubicBezTo>
                <a:cubicBezTo>
                  <a:pt x="2011536" y="56718"/>
                  <a:pt x="2042949" y="65554"/>
                  <a:pt x="1971304" y="51225"/>
                </a:cubicBezTo>
                <a:cubicBezTo>
                  <a:pt x="1912423" y="-37100"/>
                  <a:pt x="1961826" y="15599"/>
                  <a:pt x="1757548" y="15599"/>
                </a:cubicBezTo>
                <a:lnTo>
                  <a:pt x="1876302" y="1832523"/>
                </a:lnTo>
                <a:lnTo>
                  <a:pt x="47502" y="4183838"/>
                </a:lnTo>
                <a:lnTo>
                  <a:pt x="0" y="4563848"/>
                </a:lnTo>
                <a:lnTo>
                  <a:pt x="1080655" y="4575723"/>
                </a:lnTo>
                <a:lnTo>
                  <a:pt x="1021278" y="5573251"/>
                </a:lnTo>
                <a:lnTo>
                  <a:pt x="973777" y="6428274"/>
                </a:lnTo>
                <a:lnTo>
                  <a:pt x="3716977" y="6428274"/>
                </a:lnTo>
                <a:lnTo>
                  <a:pt x="3990109" y="5490123"/>
                </a:lnTo>
                <a:lnTo>
                  <a:pt x="3515096" y="5311993"/>
                </a:lnTo>
                <a:lnTo>
                  <a:pt x="3051959" y="276856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  <a:effectLst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kstSylinder 1"/>
          <p:cNvSpPr txBox="1"/>
          <p:nvPr/>
        </p:nvSpPr>
        <p:spPr>
          <a:xfrm>
            <a:off x="6980974" y="2291953"/>
            <a:ext cx="885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Markus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8113320" y="575548"/>
            <a:ext cx="1310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Lovisenberg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9556741" y="2434828"/>
            <a:ext cx="1272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Gamle Aker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7623405" y="4424566"/>
            <a:ext cx="1971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Trefoldighetskirken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7623405" y="5353286"/>
            <a:ext cx="1552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0070C0"/>
                </a:solidFill>
              </a:rPr>
              <a:t>Oslo Domkirke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Jørgen Kristoffer Guntveit Svartvasmo - Bergen 24.10.2018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88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bg1"/>
            </a:gs>
            <a:gs pos="61000">
              <a:schemeClr val="accent2">
                <a:lumMod val="20000"/>
                <a:lumOff val="80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4800" b="1" dirty="0" smtClean="0"/>
              <a:t>Erfaringer fra et sammenslått sokn</a:t>
            </a:r>
            <a:endParaRPr lang="nb-NO" sz="48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Sentrum og St. Hanshaugen sokn</a:t>
            </a:r>
            <a:endParaRPr lang="nb-NO" dirty="0"/>
          </a:p>
        </p:txBody>
      </p:sp>
      <p:pic>
        <p:nvPicPr>
          <p:cNvPr id="4" name="Bild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3"/>
          <a:stretch/>
        </p:blipFill>
        <p:spPr bwMode="auto">
          <a:xfrm>
            <a:off x="4723311" y="246516"/>
            <a:ext cx="2745377" cy="2514101"/>
          </a:xfrm>
          <a:prstGeom prst="rect">
            <a:avLst/>
          </a:prstGeom>
          <a:noFill/>
        </p:spPr>
      </p:pic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Jørgen Kristoffer Guntveit Svartvasmo - Bergen 24.10.2018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549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</TotalTime>
  <Words>457</Words>
  <Application>Microsoft Office PowerPoint</Application>
  <PresentationFormat>Widescreen</PresentationFormat>
  <Paragraphs>98</Paragraphs>
  <Slides>9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Erfaringer fra et sammenslått sokn</vt:lpstr>
      <vt:lpstr>5 menigheter  1 menighet med 3 (4) kirker</vt:lpstr>
      <vt:lpstr>Erfaringer</vt:lpstr>
      <vt:lpstr>Konkrete ledertiltak</vt:lpstr>
      <vt:lpstr>Erfaringer</vt:lpstr>
      <vt:lpstr>Stordriftsfordelen</vt:lpstr>
      <vt:lpstr>Sammenslåing</vt:lpstr>
      <vt:lpstr>5 menigheter  1 menighet med 3 (4) kirker</vt:lpstr>
      <vt:lpstr>Erfaringer fra et sammenslått sokn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Celine Guntveit</dc:creator>
  <cp:lastModifiedBy>Jørgen Kristoffer Guntveit Svartvasmo</cp:lastModifiedBy>
  <cp:revision>39</cp:revision>
  <cp:lastPrinted>2018-10-23T11:49:44Z</cp:lastPrinted>
  <dcterms:created xsi:type="dcterms:W3CDTF">2018-10-21T22:56:59Z</dcterms:created>
  <dcterms:modified xsi:type="dcterms:W3CDTF">2018-10-26T08:26:51Z</dcterms:modified>
</cp:coreProperties>
</file>