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86"/>
  </p:notesMasterIdLst>
  <p:handoutMasterIdLst>
    <p:handoutMasterId r:id="rId87"/>
  </p:handoutMasterIdLst>
  <p:sldIdLst>
    <p:sldId id="256" r:id="rId5"/>
    <p:sldId id="448" r:id="rId6"/>
    <p:sldId id="407" r:id="rId7"/>
    <p:sldId id="330" r:id="rId8"/>
    <p:sldId id="422" r:id="rId9"/>
    <p:sldId id="392" r:id="rId10"/>
    <p:sldId id="326" r:id="rId11"/>
    <p:sldId id="294" r:id="rId12"/>
    <p:sldId id="431" r:id="rId13"/>
    <p:sldId id="339" r:id="rId14"/>
    <p:sldId id="340" r:id="rId15"/>
    <p:sldId id="341" r:id="rId16"/>
    <p:sldId id="394" r:id="rId17"/>
    <p:sldId id="324" r:id="rId18"/>
    <p:sldId id="325" r:id="rId19"/>
    <p:sldId id="336" r:id="rId20"/>
    <p:sldId id="337" r:id="rId21"/>
    <p:sldId id="418" r:id="rId22"/>
    <p:sldId id="426" r:id="rId23"/>
    <p:sldId id="433" r:id="rId24"/>
    <p:sldId id="438" r:id="rId25"/>
    <p:sldId id="434" r:id="rId26"/>
    <p:sldId id="435" r:id="rId27"/>
    <p:sldId id="436" r:id="rId28"/>
    <p:sldId id="342" r:id="rId29"/>
    <p:sldId id="424" r:id="rId30"/>
    <p:sldId id="420" r:id="rId31"/>
    <p:sldId id="419" r:id="rId32"/>
    <p:sldId id="411" r:id="rId33"/>
    <p:sldId id="412" r:id="rId34"/>
    <p:sldId id="413" r:id="rId35"/>
    <p:sldId id="415" r:id="rId36"/>
    <p:sldId id="416" r:id="rId37"/>
    <p:sldId id="417" r:id="rId38"/>
    <p:sldId id="344" r:id="rId39"/>
    <p:sldId id="347" r:id="rId40"/>
    <p:sldId id="393" r:id="rId41"/>
    <p:sldId id="346" r:id="rId42"/>
    <p:sldId id="349" r:id="rId43"/>
    <p:sldId id="430" r:id="rId44"/>
    <p:sldId id="350" r:id="rId45"/>
    <p:sldId id="351" r:id="rId46"/>
    <p:sldId id="352" r:id="rId47"/>
    <p:sldId id="403" r:id="rId48"/>
    <p:sldId id="409" r:id="rId49"/>
    <p:sldId id="410" r:id="rId50"/>
    <p:sldId id="423" r:id="rId51"/>
    <p:sldId id="439" r:id="rId52"/>
    <p:sldId id="408" r:id="rId53"/>
    <p:sldId id="360" r:id="rId54"/>
    <p:sldId id="402" r:id="rId55"/>
    <p:sldId id="404" r:id="rId56"/>
    <p:sldId id="400" r:id="rId57"/>
    <p:sldId id="399" r:id="rId58"/>
    <p:sldId id="368" r:id="rId59"/>
    <p:sldId id="369" r:id="rId60"/>
    <p:sldId id="371" r:id="rId61"/>
    <p:sldId id="373" r:id="rId62"/>
    <p:sldId id="374" r:id="rId63"/>
    <p:sldId id="375" r:id="rId64"/>
    <p:sldId id="372" r:id="rId65"/>
    <p:sldId id="440" r:id="rId66"/>
    <p:sldId id="376" r:id="rId67"/>
    <p:sldId id="377" r:id="rId68"/>
    <p:sldId id="441" r:id="rId69"/>
    <p:sldId id="442" r:id="rId70"/>
    <p:sldId id="443" r:id="rId71"/>
    <p:sldId id="444" r:id="rId72"/>
    <p:sldId id="445" r:id="rId73"/>
    <p:sldId id="447" r:id="rId74"/>
    <p:sldId id="378" r:id="rId75"/>
    <p:sldId id="446" r:id="rId76"/>
    <p:sldId id="379" r:id="rId77"/>
    <p:sldId id="380" r:id="rId78"/>
    <p:sldId id="381" r:id="rId79"/>
    <p:sldId id="382" r:id="rId80"/>
    <p:sldId id="383" r:id="rId81"/>
    <p:sldId id="384" r:id="rId82"/>
    <p:sldId id="387" r:id="rId83"/>
    <p:sldId id="432" r:id="rId84"/>
    <p:sldId id="385" r:id="rId8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
          <p15:clr>
            <a:srgbClr val="A4A3A4"/>
          </p15:clr>
        </p15:guide>
        <p15:guide id="2" pos="559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eppa, Havard" initials="KH"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DD7"/>
    <a:srgbClr val="C0C1BF"/>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0230" autoAdjust="0"/>
  </p:normalViewPr>
  <p:slideViewPr>
    <p:cSldViewPr snapToGrid="0" snapToObjects="1" showGuides="1">
      <p:cViewPr varScale="1">
        <p:scale>
          <a:sx n="106" d="100"/>
          <a:sy n="106" d="100"/>
        </p:scale>
        <p:origin x="1386" y="90"/>
      </p:cViewPr>
      <p:guideLst>
        <p:guide orient="horz" pos="151"/>
        <p:guide pos="5599"/>
      </p:guideLst>
    </p:cSldViewPr>
  </p:slideViewPr>
  <p:notesTextViewPr>
    <p:cViewPr>
      <p:scale>
        <a:sx n="75" d="100"/>
        <a:sy n="75" d="100"/>
      </p:scale>
      <p:origin x="0" y="0"/>
    </p:cViewPr>
  </p:notesTextViewPr>
  <p:notesViewPr>
    <p:cSldViewPr snapToGrid="0" snapToObjects="1">
      <p:cViewPr varScale="1">
        <p:scale>
          <a:sx n="66" d="100"/>
          <a:sy n="66" d="100"/>
        </p:scale>
        <p:origin x="-271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34A69CC-8F04-4CCE-9223-C9785BAA7602}" type="datetimeFigureOut">
              <a:rPr lang="nb-NO" smtClean="0"/>
              <a:t>12.02.2019</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71E1A36-AFF4-40E7-825F-B2399CDC49B2}" type="slidenum">
              <a:rPr lang="nb-NO" smtClean="0"/>
              <a:t>‹#›</a:t>
            </a:fld>
            <a:endParaRPr lang="nb-NO"/>
          </a:p>
        </p:txBody>
      </p:sp>
    </p:spTree>
    <p:extLst>
      <p:ext uri="{BB962C8B-B14F-4D97-AF65-F5344CB8AC3E}">
        <p14:creationId xmlns:p14="http://schemas.microsoft.com/office/powerpoint/2010/main" val="2876405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A73D1D-D329-47EB-A88E-8188DB2B0D3C}" type="datetimeFigureOut">
              <a:rPr lang="nb-NO" smtClean="0"/>
              <a:t>12.02.2019</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1E8E60-8AC7-4238-96F4-A424AB2EAE15}" type="slidenum">
              <a:rPr lang="nb-NO" smtClean="0"/>
              <a:t>‹#›</a:t>
            </a:fld>
            <a:endParaRPr lang="nb-NO"/>
          </a:p>
        </p:txBody>
      </p:sp>
    </p:spTree>
    <p:extLst>
      <p:ext uri="{BB962C8B-B14F-4D97-AF65-F5344CB8AC3E}">
        <p14:creationId xmlns:p14="http://schemas.microsoft.com/office/powerpoint/2010/main" val="410274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1</a:t>
            </a:fld>
            <a:endParaRPr lang="nb-NO"/>
          </a:p>
        </p:txBody>
      </p:sp>
    </p:spTree>
    <p:extLst>
      <p:ext uri="{BB962C8B-B14F-4D97-AF65-F5344CB8AC3E}">
        <p14:creationId xmlns:p14="http://schemas.microsoft.com/office/powerpoint/2010/main" val="27685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22</a:t>
            </a:fld>
            <a:endParaRPr lang="nb-NO"/>
          </a:p>
        </p:txBody>
      </p:sp>
    </p:spTree>
    <p:extLst>
      <p:ext uri="{BB962C8B-B14F-4D97-AF65-F5344CB8AC3E}">
        <p14:creationId xmlns:p14="http://schemas.microsoft.com/office/powerpoint/2010/main" val="1519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a:defRPr b="1"/>
            </a:pPr>
            <a:r>
              <a:rPr dirty="0"/>
              <a:t>A. </a:t>
            </a:r>
            <a:r>
              <a:rPr dirty="0" err="1"/>
              <a:t>En</a:t>
            </a:r>
            <a:r>
              <a:rPr dirty="0"/>
              <a:t> </a:t>
            </a:r>
            <a:r>
              <a:rPr dirty="0" err="1"/>
              <a:t>søknad</a:t>
            </a:r>
            <a:r>
              <a:rPr dirty="0"/>
              <a:t> om </a:t>
            </a:r>
            <a:r>
              <a:rPr dirty="0" err="1"/>
              <a:t>felles</a:t>
            </a:r>
            <a:r>
              <a:rPr dirty="0"/>
              <a:t> </a:t>
            </a:r>
            <a:r>
              <a:rPr dirty="0" err="1"/>
              <a:t>menighetsråd</a:t>
            </a:r>
            <a:r>
              <a:rPr dirty="0"/>
              <a:t> for </a:t>
            </a:r>
            <a:r>
              <a:rPr dirty="0" err="1"/>
              <a:t>flere</a:t>
            </a:r>
            <a:r>
              <a:rPr dirty="0"/>
              <a:t> </a:t>
            </a:r>
            <a:r>
              <a:rPr dirty="0" err="1"/>
              <a:t>sokn</a:t>
            </a:r>
            <a:r>
              <a:rPr dirty="0"/>
              <a:t> </a:t>
            </a:r>
            <a:r>
              <a:rPr dirty="0" err="1"/>
              <a:t>innenfor</a:t>
            </a:r>
            <a:r>
              <a:rPr dirty="0"/>
              <a:t> </a:t>
            </a:r>
            <a:r>
              <a:rPr dirty="0" err="1"/>
              <a:t>samme</a:t>
            </a:r>
            <a:endParaRPr dirty="0"/>
          </a:p>
          <a:p>
            <a:pPr>
              <a:defRPr b="1"/>
            </a:pPr>
            <a:r>
              <a:rPr dirty="0" err="1"/>
              <a:t>kommune</a:t>
            </a:r>
            <a:r>
              <a:rPr dirty="0"/>
              <a:t> </a:t>
            </a:r>
            <a:r>
              <a:rPr dirty="0" err="1"/>
              <a:t>skal</a:t>
            </a:r>
            <a:r>
              <a:rPr dirty="0"/>
              <a:t> </a:t>
            </a:r>
            <a:r>
              <a:rPr dirty="0" err="1"/>
              <a:t>inneholde</a:t>
            </a:r>
            <a:r>
              <a:rPr dirty="0"/>
              <a:t>:</a:t>
            </a:r>
          </a:p>
          <a:p>
            <a:r>
              <a:rPr dirty="0"/>
              <a:t>1. </a:t>
            </a:r>
            <a:r>
              <a:rPr dirty="0" err="1"/>
              <a:t>Beskrivelse</a:t>
            </a:r>
            <a:r>
              <a:rPr dirty="0"/>
              <a:t> </a:t>
            </a:r>
            <a:r>
              <a:rPr dirty="0" err="1"/>
              <a:t>av</a:t>
            </a:r>
            <a:r>
              <a:rPr dirty="0"/>
              <a:t> </a:t>
            </a:r>
            <a:r>
              <a:rPr dirty="0" err="1"/>
              <a:t>forutgående</a:t>
            </a:r>
            <a:r>
              <a:rPr dirty="0"/>
              <a:t> </a:t>
            </a:r>
            <a:r>
              <a:rPr dirty="0" err="1"/>
              <a:t>prosess</a:t>
            </a:r>
            <a:r>
              <a:rPr dirty="0"/>
              <a:t> </a:t>
            </a:r>
            <a:r>
              <a:rPr dirty="0" err="1"/>
              <a:t>og</a:t>
            </a:r>
            <a:r>
              <a:rPr dirty="0"/>
              <a:t> </a:t>
            </a:r>
            <a:r>
              <a:rPr dirty="0" err="1"/>
              <a:t>formålet</a:t>
            </a:r>
            <a:r>
              <a:rPr dirty="0"/>
              <a:t> med </a:t>
            </a:r>
            <a:r>
              <a:rPr dirty="0" err="1"/>
              <a:t>forsøket</a:t>
            </a:r>
            <a:r>
              <a:rPr dirty="0"/>
              <a:t>.</a:t>
            </a:r>
          </a:p>
          <a:p>
            <a:r>
              <a:rPr dirty="0"/>
              <a:t>2. </a:t>
            </a:r>
            <a:r>
              <a:rPr dirty="0" err="1"/>
              <a:t>Vedtak</a:t>
            </a:r>
            <a:r>
              <a:rPr dirty="0"/>
              <a:t> i </a:t>
            </a:r>
            <a:r>
              <a:rPr dirty="0" err="1"/>
              <a:t>menighetsråd</a:t>
            </a:r>
            <a:r>
              <a:rPr dirty="0"/>
              <a:t> om å </a:t>
            </a:r>
            <a:r>
              <a:rPr dirty="0" err="1"/>
              <a:t>søke</a:t>
            </a:r>
            <a:r>
              <a:rPr dirty="0"/>
              <a:t> om </a:t>
            </a:r>
            <a:r>
              <a:rPr dirty="0" err="1"/>
              <a:t>forsøk</a:t>
            </a:r>
            <a:r>
              <a:rPr dirty="0"/>
              <a:t>.</a:t>
            </a:r>
          </a:p>
          <a:p>
            <a:r>
              <a:rPr dirty="0"/>
              <a:t>3. </a:t>
            </a:r>
            <a:r>
              <a:rPr dirty="0" err="1"/>
              <a:t>Uttalelse</a:t>
            </a:r>
            <a:r>
              <a:rPr dirty="0"/>
              <a:t> </a:t>
            </a:r>
            <a:r>
              <a:rPr dirty="0" err="1"/>
              <a:t>fra</a:t>
            </a:r>
            <a:r>
              <a:rPr dirty="0"/>
              <a:t> </a:t>
            </a:r>
            <a:r>
              <a:rPr dirty="0" err="1"/>
              <a:t>menighetsmøtet</a:t>
            </a:r>
            <a:r>
              <a:rPr dirty="0"/>
              <a:t>.</a:t>
            </a:r>
          </a:p>
          <a:p>
            <a:r>
              <a:rPr dirty="0"/>
              <a:t>4. </a:t>
            </a:r>
            <a:r>
              <a:rPr dirty="0" err="1"/>
              <a:t>Uttalelse</a:t>
            </a:r>
            <a:r>
              <a:rPr dirty="0"/>
              <a:t> </a:t>
            </a:r>
            <a:r>
              <a:rPr dirty="0" err="1"/>
              <a:t>fra</a:t>
            </a:r>
            <a:r>
              <a:rPr dirty="0"/>
              <a:t> </a:t>
            </a:r>
            <a:r>
              <a:rPr dirty="0" err="1"/>
              <a:t>prosten</a:t>
            </a:r>
            <a:r>
              <a:rPr dirty="0"/>
              <a:t> </a:t>
            </a:r>
            <a:r>
              <a:rPr dirty="0" err="1"/>
              <a:t>hvor</a:t>
            </a:r>
            <a:r>
              <a:rPr dirty="0"/>
              <a:t> </a:t>
            </a:r>
            <a:r>
              <a:rPr dirty="0" err="1"/>
              <a:t>synspunkter</a:t>
            </a:r>
            <a:r>
              <a:rPr dirty="0"/>
              <a:t> </a:t>
            </a:r>
            <a:r>
              <a:rPr dirty="0" err="1"/>
              <a:t>fra</a:t>
            </a:r>
            <a:r>
              <a:rPr dirty="0"/>
              <a:t> </a:t>
            </a:r>
            <a:r>
              <a:rPr dirty="0" err="1"/>
              <a:t>prestene</a:t>
            </a:r>
            <a:r>
              <a:rPr dirty="0"/>
              <a:t> </a:t>
            </a:r>
            <a:r>
              <a:rPr dirty="0" err="1"/>
              <a:t>fremgår</a:t>
            </a:r>
            <a:r>
              <a:rPr dirty="0"/>
              <a:t>.</a:t>
            </a:r>
          </a:p>
          <a:p>
            <a:r>
              <a:rPr dirty="0"/>
              <a:t>5. </a:t>
            </a:r>
            <a:r>
              <a:rPr dirty="0" err="1"/>
              <a:t>Informasjon</a:t>
            </a:r>
            <a:r>
              <a:rPr dirty="0"/>
              <a:t> om </a:t>
            </a:r>
            <a:r>
              <a:rPr dirty="0" err="1"/>
              <a:t>representasjon</a:t>
            </a:r>
            <a:r>
              <a:rPr dirty="0"/>
              <a:t> </a:t>
            </a:r>
            <a:r>
              <a:rPr dirty="0" err="1"/>
              <a:t>fra</a:t>
            </a:r>
            <a:r>
              <a:rPr dirty="0"/>
              <a:t> de </a:t>
            </a:r>
            <a:r>
              <a:rPr dirty="0" err="1"/>
              <a:t>ulike</a:t>
            </a:r>
            <a:r>
              <a:rPr dirty="0"/>
              <a:t> </a:t>
            </a:r>
            <a:r>
              <a:rPr dirty="0" err="1"/>
              <a:t>menighetsrådene</a:t>
            </a:r>
            <a:r>
              <a:rPr dirty="0"/>
              <a:t>.</a:t>
            </a:r>
          </a:p>
          <a:p>
            <a:r>
              <a:rPr dirty="0"/>
              <a:t>6. </a:t>
            </a:r>
            <a:r>
              <a:rPr dirty="0" err="1"/>
              <a:t>Hva</a:t>
            </a:r>
            <a:r>
              <a:rPr dirty="0"/>
              <a:t> </a:t>
            </a:r>
            <a:r>
              <a:rPr dirty="0" err="1"/>
              <a:t>som</a:t>
            </a:r>
            <a:r>
              <a:rPr dirty="0"/>
              <a:t> </a:t>
            </a:r>
            <a:r>
              <a:rPr dirty="0" err="1"/>
              <a:t>er</a:t>
            </a:r>
            <a:r>
              <a:rPr dirty="0"/>
              <a:t> </a:t>
            </a:r>
            <a:r>
              <a:rPr dirty="0" err="1"/>
              <a:t>tenkt</a:t>
            </a:r>
            <a:r>
              <a:rPr dirty="0"/>
              <a:t> </a:t>
            </a:r>
            <a:r>
              <a:rPr dirty="0" err="1"/>
              <a:t>som</a:t>
            </a:r>
            <a:r>
              <a:rPr dirty="0"/>
              <a:t> </a:t>
            </a:r>
            <a:r>
              <a:rPr dirty="0" err="1"/>
              <a:t>navn</a:t>
            </a:r>
            <a:r>
              <a:rPr dirty="0"/>
              <a:t> </a:t>
            </a:r>
            <a:r>
              <a:rPr dirty="0" err="1"/>
              <a:t>på</a:t>
            </a:r>
            <a:r>
              <a:rPr dirty="0"/>
              <a:t> </a:t>
            </a:r>
            <a:r>
              <a:rPr dirty="0" err="1"/>
              <a:t>det</a:t>
            </a:r>
            <a:r>
              <a:rPr dirty="0"/>
              <a:t> </a:t>
            </a:r>
            <a:r>
              <a:rPr dirty="0" err="1"/>
              <a:t>nye</a:t>
            </a:r>
            <a:r>
              <a:rPr dirty="0"/>
              <a:t> </a:t>
            </a:r>
            <a:r>
              <a:rPr dirty="0" err="1"/>
              <a:t>rådet</a:t>
            </a:r>
            <a:endParaRPr dirty="0"/>
          </a:p>
          <a:p>
            <a:r>
              <a:rPr dirty="0"/>
              <a:t>7. </a:t>
            </a:r>
            <a:r>
              <a:rPr dirty="0" err="1"/>
              <a:t>Dersom</a:t>
            </a:r>
            <a:r>
              <a:rPr dirty="0"/>
              <a:t> </a:t>
            </a:r>
            <a:r>
              <a:rPr dirty="0" err="1"/>
              <a:t>forsøket</a:t>
            </a:r>
            <a:r>
              <a:rPr dirty="0"/>
              <a:t> </a:t>
            </a:r>
            <a:r>
              <a:rPr dirty="0" err="1"/>
              <a:t>gjelder</a:t>
            </a:r>
            <a:r>
              <a:rPr dirty="0"/>
              <a:t> </a:t>
            </a:r>
            <a:r>
              <a:rPr dirty="0" err="1"/>
              <a:t>alle</a:t>
            </a:r>
            <a:r>
              <a:rPr dirty="0"/>
              <a:t> </a:t>
            </a:r>
            <a:r>
              <a:rPr dirty="0" err="1"/>
              <a:t>soknene</a:t>
            </a:r>
            <a:r>
              <a:rPr dirty="0"/>
              <a:t> i </a:t>
            </a:r>
            <a:r>
              <a:rPr dirty="0" err="1"/>
              <a:t>en</a:t>
            </a:r>
            <a:r>
              <a:rPr dirty="0"/>
              <a:t> </a:t>
            </a:r>
            <a:r>
              <a:rPr dirty="0" err="1"/>
              <a:t>kommune</a:t>
            </a:r>
            <a:r>
              <a:rPr dirty="0"/>
              <a:t>, </a:t>
            </a:r>
            <a:r>
              <a:rPr dirty="0" err="1"/>
              <a:t>må</a:t>
            </a:r>
            <a:r>
              <a:rPr dirty="0"/>
              <a:t> </a:t>
            </a:r>
            <a:r>
              <a:rPr dirty="0" err="1"/>
              <a:t>det</a:t>
            </a:r>
            <a:r>
              <a:rPr dirty="0"/>
              <a:t> </a:t>
            </a:r>
            <a:r>
              <a:rPr dirty="0" err="1"/>
              <a:t>også</a:t>
            </a:r>
            <a:r>
              <a:rPr dirty="0"/>
              <a:t> </a:t>
            </a:r>
            <a:r>
              <a:rPr dirty="0" err="1"/>
              <a:t>sies</a:t>
            </a:r>
            <a:r>
              <a:rPr dirty="0"/>
              <a:t> </a:t>
            </a:r>
            <a:r>
              <a:rPr dirty="0" err="1"/>
              <a:t>noe</a:t>
            </a:r>
            <a:r>
              <a:rPr dirty="0"/>
              <a:t> om </a:t>
            </a:r>
            <a:r>
              <a:rPr dirty="0" err="1"/>
              <a:t>hvordan</a:t>
            </a:r>
            <a:r>
              <a:rPr dirty="0"/>
              <a:t> </a:t>
            </a:r>
            <a:r>
              <a:rPr dirty="0" err="1"/>
              <a:t>fellesrådsfunksjonene</a:t>
            </a:r>
            <a:r>
              <a:rPr dirty="0"/>
              <a:t> </a:t>
            </a:r>
            <a:r>
              <a:rPr dirty="0" err="1"/>
              <a:t>er</a:t>
            </a:r>
            <a:r>
              <a:rPr dirty="0"/>
              <a:t> </a:t>
            </a:r>
            <a:r>
              <a:rPr dirty="0" err="1"/>
              <a:t>tenkt</a:t>
            </a:r>
            <a:r>
              <a:rPr dirty="0"/>
              <a:t> </a:t>
            </a:r>
            <a:r>
              <a:rPr dirty="0" err="1"/>
              <a:t>ivaretatt</a:t>
            </a:r>
            <a:r>
              <a:rPr dirty="0"/>
              <a:t> i </a:t>
            </a:r>
            <a:r>
              <a:rPr dirty="0" err="1"/>
              <a:t>forsøksperioden</a:t>
            </a:r>
            <a:r>
              <a:rPr dirty="0"/>
              <a:t> (de </a:t>
            </a:r>
            <a:r>
              <a:rPr dirty="0" err="1"/>
              <a:t>aller</a:t>
            </a:r>
            <a:r>
              <a:rPr dirty="0"/>
              <a:t> </a:t>
            </a:r>
            <a:r>
              <a:rPr dirty="0" err="1"/>
              <a:t>fleste</a:t>
            </a:r>
            <a:r>
              <a:rPr dirty="0"/>
              <a:t> i </a:t>
            </a:r>
            <a:r>
              <a:rPr dirty="0" err="1"/>
              <a:t>denne</a:t>
            </a:r>
            <a:r>
              <a:rPr dirty="0"/>
              <a:t> </a:t>
            </a:r>
            <a:r>
              <a:rPr dirty="0" err="1"/>
              <a:t>situasjonen</a:t>
            </a:r>
            <a:r>
              <a:rPr dirty="0"/>
              <a:t> </a:t>
            </a:r>
            <a:r>
              <a:rPr dirty="0" err="1"/>
              <a:t>velger</a:t>
            </a:r>
            <a:r>
              <a:rPr dirty="0"/>
              <a:t> å la </a:t>
            </a:r>
            <a:r>
              <a:rPr dirty="0" err="1"/>
              <a:t>det</a:t>
            </a:r>
            <a:r>
              <a:rPr dirty="0"/>
              <a:t> </a:t>
            </a:r>
            <a:r>
              <a:rPr dirty="0" err="1"/>
              <a:t>felles</a:t>
            </a:r>
            <a:r>
              <a:rPr dirty="0"/>
              <a:t> </a:t>
            </a:r>
            <a:r>
              <a:rPr dirty="0" err="1"/>
              <a:t>menighetsrådet</a:t>
            </a:r>
            <a:r>
              <a:rPr dirty="0"/>
              <a:t> </a:t>
            </a:r>
            <a:r>
              <a:rPr dirty="0" err="1"/>
              <a:t>også</a:t>
            </a:r>
            <a:r>
              <a:rPr dirty="0"/>
              <a:t> ha </a:t>
            </a:r>
            <a:r>
              <a:rPr dirty="0" err="1"/>
              <a:t>fellesrådsoppgavene</a:t>
            </a:r>
            <a:r>
              <a:rPr dirty="0"/>
              <a:t>, men </a:t>
            </a:r>
            <a:r>
              <a:rPr dirty="0" err="1"/>
              <a:t>det</a:t>
            </a:r>
            <a:r>
              <a:rPr dirty="0"/>
              <a:t> </a:t>
            </a:r>
            <a:r>
              <a:rPr dirty="0" err="1"/>
              <a:t>har</a:t>
            </a:r>
            <a:r>
              <a:rPr dirty="0"/>
              <a:t> </a:t>
            </a:r>
            <a:r>
              <a:rPr dirty="0" err="1"/>
              <a:t>forekommet</a:t>
            </a:r>
            <a:r>
              <a:rPr dirty="0"/>
              <a:t> </a:t>
            </a:r>
            <a:r>
              <a:rPr dirty="0" err="1"/>
              <a:t>forsøk</a:t>
            </a:r>
            <a:r>
              <a:rPr dirty="0"/>
              <a:t> der men </a:t>
            </a:r>
            <a:r>
              <a:rPr dirty="0" err="1"/>
              <a:t>har</a:t>
            </a:r>
            <a:r>
              <a:rPr dirty="0"/>
              <a:t> </a:t>
            </a:r>
            <a:r>
              <a:rPr dirty="0" err="1"/>
              <a:t>fortsatt</a:t>
            </a:r>
            <a:r>
              <a:rPr dirty="0"/>
              <a:t> med et </a:t>
            </a:r>
            <a:r>
              <a:rPr dirty="0" err="1"/>
              <a:t>ordinært</a:t>
            </a:r>
            <a:r>
              <a:rPr dirty="0"/>
              <a:t> </a:t>
            </a:r>
            <a:r>
              <a:rPr dirty="0" err="1"/>
              <a:t>fellesråd</a:t>
            </a:r>
            <a:r>
              <a:rPr dirty="0"/>
              <a:t> i </a:t>
            </a:r>
            <a:r>
              <a:rPr dirty="0" err="1"/>
              <a:t>tillegg</a:t>
            </a:r>
            <a:r>
              <a:rPr dirty="0"/>
              <a:t> </a:t>
            </a:r>
            <a:r>
              <a:rPr dirty="0" err="1"/>
              <a:t>til</a:t>
            </a:r>
            <a:r>
              <a:rPr dirty="0"/>
              <a:t> et </a:t>
            </a:r>
            <a:r>
              <a:rPr dirty="0" err="1"/>
              <a:t>større</a:t>
            </a:r>
            <a:r>
              <a:rPr dirty="0"/>
              <a:t> </a:t>
            </a:r>
            <a:r>
              <a:rPr dirty="0" err="1"/>
              <a:t>felles</a:t>
            </a:r>
            <a:r>
              <a:rPr dirty="0"/>
              <a:t> </a:t>
            </a:r>
            <a:r>
              <a:rPr dirty="0" err="1"/>
              <a:t>menighetsråd</a:t>
            </a:r>
            <a:r>
              <a:rPr dirty="0"/>
              <a:t>).</a:t>
            </a:r>
          </a:p>
          <a:p>
            <a:endParaRPr dirty="0"/>
          </a:p>
          <a:p>
            <a:r>
              <a:rPr dirty="0" err="1"/>
              <a:t>Det</a:t>
            </a:r>
            <a:r>
              <a:rPr dirty="0"/>
              <a:t> </a:t>
            </a:r>
            <a:r>
              <a:rPr dirty="0" err="1"/>
              <a:t>må</a:t>
            </a:r>
            <a:r>
              <a:rPr dirty="0"/>
              <a:t> </a:t>
            </a:r>
            <a:r>
              <a:rPr dirty="0" err="1"/>
              <a:t>foreligge</a:t>
            </a:r>
            <a:r>
              <a:rPr dirty="0"/>
              <a:t> </a:t>
            </a:r>
            <a:r>
              <a:rPr dirty="0" err="1"/>
              <a:t>en</a:t>
            </a:r>
            <a:r>
              <a:rPr dirty="0"/>
              <a:t> </a:t>
            </a:r>
            <a:r>
              <a:rPr dirty="0" err="1"/>
              <a:t>beskrivelse</a:t>
            </a:r>
            <a:r>
              <a:rPr dirty="0"/>
              <a:t> </a:t>
            </a:r>
            <a:r>
              <a:rPr dirty="0" err="1"/>
              <a:t>av</a:t>
            </a:r>
            <a:r>
              <a:rPr dirty="0"/>
              <a:t> </a:t>
            </a:r>
            <a:r>
              <a:rPr dirty="0" err="1"/>
              <a:t>hvordan</a:t>
            </a:r>
            <a:r>
              <a:rPr dirty="0"/>
              <a:t> </a:t>
            </a:r>
            <a:r>
              <a:rPr dirty="0" err="1"/>
              <a:t>økonomiske</a:t>
            </a:r>
            <a:r>
              <a:rPr dirty="0"/>
              <a:t> </a:t>
            </a:r>
            <a:r>
              <a:rPr dirty="0" err="1"/>
              <a:t>forhold</a:t>
            </a:r>
            <a:r>
              <a:rPr dirty="0"/>
              <a:t> </a:t>
            </a:r>
            <a:r>
              <a:rPr dirty="0" err="1"/>
              <a:t>og</a:t>
            </a:r>
            <a:r>
              <a:rPr dirty="0"/>
              <a:t> </a:t>
            </a:r>
            <a:r>
              <a:rPr dirty="0" err="1"/>
              <a:t>regnskapsføring</a:t>
            </a:r>
            <a:endParaRPr dirty="0"/>
          </a:p>
          <a:p>
            <a:r>
              <a:rPr dirty="0" err="1"/>
              <a:t>skal</a:t>
            </a:r>
            <a:r>
              <a:rPr dirty="0"/>
              <a:t> </a:t>
            </a:r>
            <a:r>
              <a:rPr dirty="0" err="1"/>
              <a:t>være</a:t>
            </a:r>
            <a:r>
              <a:rPr dirty="0"/>
              <a:t> </a:t>
            </a:r>
            <a:r>
              <a:rPr dirty="0" err="1"/>
              <a:t>mellom</a:t>
            </a:r>
            <a:r>
              <a:rPr dirty="0"/>
              <a:t> </a:t>
            </a:r>
            <a:r>
              <a:rPr dirty="0" err="1"/>
              <a:t>partene</a:t>
            </a:r>
            <a:r>
              <a:rPr dirty="0"/>
              <a:t> i </a:t>
            </a:r>
            <a:r>
              <a:rPr dirty="0" err="1"/>
              <a:t>forsøksperioden</a:t>
            </a:r>
            <a:r>
              <a:rPr dirty="0"/>
              <a:t>, </a:t>
            </a:r>
            <a:r>
              <a:rPr dirty="0" err="1"/>
              <a:t>og</a:t>
            </a:r>
            <a:r>
              <a:rPr dirty="0"/>
              <a:t> </a:t>
            </a:r>
            <a:r>
              <a:rPr dirty="0" err="1"/>
              <a:t>hvordan</a:t>
            </a:r>
            <a:r>
              <a:rPr dirty="0"/>
              <a:t> </a:t>
            </a:r>
            <a:r>
              <a:rPr dirty="0" err="1"/>
              <a:t>dette</a:t>
            </a:r>
            <a:r>
              <a:rPr dirty="0"/>
              <a:t> </a:t>
            </a:r>
            <a:r>
              <a:rPr dirty="0" err="1"/>
              <a:t>er</a:t>
            </a:r>
            <a:r>
              <a:rPr dirty="0"/>
              <a:t> </a:t>
            </a:r>
            <a:r>
              <a:rPr dirty="0" err="1"/>
              <a:t>tenkt</a:t>
            </a:r>
            <a:r>
              <a:rPr dirty="0"/>
              <a:t> </a:t>
            </a:r>
            <a:r>
              <a:rPr dirty="0" err="1"/>
              <a:t>etter</a:t>
            </a:r>
            <a:r>
              <a:rPr dirty="0"/>
              <a:t> </a:t>
            </a:r>
            <a:r>
              <a:rPr dirty="0" err="1"/>
              <a:t>forsøkets</a:t>
            </a:r>
            <a:endParaRPr dirty="0"/>
          </a:p>
          <a:p>
            <a:r>
              <a:rPr dirty="0" err="1"/>
              <a:t>avslutning</a:t>
            </a:r>
            <a:r>
              <a:rPr dirty="0"/>
              <a:t>.</a:t>
            </a:r>
          </a:p>
          <a:p>
            <a:pPr>
              <a:defRPr b="1"/>
            </a:pPr>
            <a:r>
              <a:rPr dirty="0" err="1"/>
              <a:t>Søknadsprosedyre</a:t>
            </a:r>
            <a:r>
              <a:rPr dirty="0"/>
              <a:t>:</a:t>
            </a:r>
          </a:p>
          <a:p>
            <a:r>
              <a:rPr dirty="0" err="1"/>
              <a:t>Søknad</a:t>
            </a:r>
            <a:r>
              <a:rPr dirty="0"/>
              <a:t> om </a:t>
            </a:r>
            <a:r>
              <a:rPr dirty="0" err="1"/>
              <a:t>dispensasjon</a:t>
            </a:r>
            <a:r>
              <a:rPr dirty="0"/>
              <a:t> </a:t>
            </a:r>
            <a:r>
              <a:rPr dirty="0" err="1"/>
              <a:t>fra</a:t>
            </a:r>
            <a:r>
              <a:rPr dirty="0"/>
              <a:t> </a:t>
            </a:r>
            <a:r>
              <a:rPr dirty="0" err="1"/>
              <a:t>kirkeloven</a:t>
            </a:r>
            <a:r>
              <a:rPr dirty="0"/>
              <a:t> § 5 </a:t>
            </a:r>
            <a:r>
              <a:rPr dirty="0" err="1"/>
              <a:t>sendes</a:t>
            </a:r>
            <a:r>
              <a:rPr dirty="0"/>
              <a:t> </a:t>
            </a:r>
            <a:r>
              <a:rPr dirty="0" err="1"/>
              <a:t>til</a:t>
            </a:r>
            <a:r>
              <a:rPr dirty="0"/>
              <a:t> </a:t>
            </a:r>
            <a:r>
              <a:rPr dirty="0" err="1"/>
              <a:t>Kirkerådet</a:t>
            </a:r>
            <a:r>
              <a:rPr dirty="0"/>
              <a:t>, </a:t>
            </a:r>
            <a:r>
              <a:rPr dirty="0" err="1"/>
              <a:t>som</a:t>
            </a:r>
            <a:r>
              <a:rPr dirty="0"/>
              <a:t> </a:t>
            </a:r>
            <a:r>
              <a:rPr dirty="0" err="1"/>
              <a:t>avgir</a:t>
            </a:r>
            <a:r>
              <a:rPr dirty="0"/>
              <a:t> </a:t>
            </a:r>
            <a:r>
              <a:rPr dirty="0" err="1"/>
              <a:t>uttalelse</a:t>
            </a:r>
            <a:r>
              <a:rPr dirty="0"/>
              <a:t> i</a:t>
            </a:r>
          </a:p>
          <a:p>
            <a:r>
              <a:rPr dirty="0" err="1"/>
              <a:t>saken</a:t>
            </a:r>
            <a:r>
              <a:rPr dirty="0"/>
              <a:t>. </a:t>
            </a:r>
          </a:p>
          <a:p>
            <a:pPr>
              <a:defRPr b="1"/>
            </a:pPr>
            <a:r>
              <a:rPr dirty="0" err="1"/>
              <a:t>Forlengelse</a:t>
            </a:r>
            <a:r>
              <a:rPr b="0" dirty="0"/>
              <a:t>:</a:t>
            </a:r>
          </a:p>
          <a:p>
            <a:r>
              <a:rPr dirty="0" err="1"/>
              <a:t>Søknad</a:t>
            </a:r>
            <a:r>
              <a:rPr dirty="0"/>
              <a:t> om </a:t>
            </a:r>
            <a:r>
              <a:rPr dirty="0" err="1"/>
              <a:t>en</a:t>
            </a:r>
            <a:r>
              <a:rPr dirty="0"/>
              <a:t> </a:t>
            </a:r>
            <a:r>
              <a:rPr dirty="0" err="1"/>
              <a:t>eventuell</a:t>
            </a:r>
            <a:r>
              <a:rPr dirty="0"/>
              <a:t> </a:t>
            </a:r>
            <a:r>
              <a:rPr dirty="0" err="1"/>
              <a:t>forlengelse</a:t>
            </a:r>
            <a:r>
              <a:rPr dirty="0"/>
              <a:t> </a:t>
            </a:r>
            <a:r>
              <a:rPr dirty="0" err="1"/>
              <a:t>av</a:t>
            </a:r>
            <a:r>
              <a:rPr dirty="0"/>
              <a:t> </a:t>
            </a:r>
            <a:r>
              <a:rPr dirty="0" err="1"/>
              <a:t>forsøket</a:t>
            </a:r>
            <a:r>
              <a:rPr dirty="0"/>
              <a:t> </a:t>
            </a:r>
            <a:r>
              <a:rPr dirty="0" err="1"/>
              <a:t>avgjøres</a:t>
            </a:r>
            <a:r>
              <a:rPr dirty="0"/>
              <a:t> </a:t>
            </a:r>
            <a:r>
              <a:rPr dirty="0" err="1"/>
              <a:t>av</a:t>
            </a:r>
            <a:r>
              <a:rPr dirty="0"/>
              <a:t> </a:t>
            </a:r>
            <a:r>
              <a:rPr dirty="0" err="1"/>
              <a:t>Kirkerådet</a:t>
            </a:r>
            <a:r>
              <a:rPr dirty="0"/>
              <a:t>.</a:t>
            </a:r>
          </a:p>
        </p:txBody>
      </p:sp>
    </p:spTree>
    <p:extLst>
      <p:ext uri="{BB962C8B-B14F-4D97-AF65-F5344CB8AC3E}">
        <p14:creationId xmlns:p14="http://schemas.microsoft.com/office/powerpoint/2010/main" val="6407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r>
              <a:t>Intervju med soknerådsleiar </a:t>
            </a:r>
          </a:p>
          <a:p>
            <a:endParaRPr/>
          </a:p>
          <a:p>
            <a:r>
              <a:t>Før summegrupper</a:t>
            </a:r>
          </a:p>
          <a:p>
            <a:endParaRPr/>
          </a:p>
          <a:p>
            <a:pPr>
              <a:spcBef>
                <a:spcPts val="0"/>
              </a:spcBef>
            </a:pPr>
            <a:r>
              <a:t>Korleis kan vi gjere det interessant å sitje i soknerådet?</a:t>
            </a:r>
          </a:p>
          <a:p>
            <a:pPr>
              <a:spcBef>
                <a:spcPts val="0"/>
              </a:spcBef>
            </a:pPr>
            <a:r>
              <a:t>Kva var det som gjorde at du sa ja då du vart vald inn?</a:t>
            </a:r>
          </a:p>
          <a:p>
            <a:pPr>
              <a:spcBef>
                <a:spcPts val="0"/>
              </a:spcBef>
            </a:pPr>
            <a:r>
              <a:t>Har vi noko erfaring med korleis det er lurt å utfordra folk til å stilla som kandidatar?</a:t>
            </a:r>
          </a:p>
          <a:p>
            <a:pPr>
              <a:spcBef>
                <a:spcPts val="0"/>
              </a:spcBef>
            </a:pPr>
            <a:r>
              <a:t>Har vi nokre satsingsområde eller oppgåver som det kan vera interessant for å andre å engasjera seg i?</a:t>
            </a:r>
          </a:p>
        </p:txBody>
      </p:sp>
    </p:spTree>
    <p:extLst>
      <p:ext uri="{BB962C8B-B14F-4D97-AF65-F5344CB8AC3E}">
        <p14:creationId xmlns:p14="http://schemas.microsoft.com/office/powerpoint/2010/main" val="368863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r>
              <a:t>Slå opp kyrkjevalet.no og trykksak.kirken</a:t>
            </a:r>
          </a:p>
          <a:p>
            <a:endParaRPr/>
          </a:p>
          <a:p>
            <a:r>
              <a:t>Trykksak.kirken.no</a:t>
            </a:r>
          </a:p>
          <a:p>
            <a:r>
              <a:t>Brukernavn: dnk24</a:t>
            </a:r>
          </a:p>
          <a:p>
            <a:r>
              <a:t>Passord: kirken48</a:t>
            </a:r>
          </a:p>
        </p:txBody>
      </p:sp>
    </p:spTree>
    <p:extLst>
      <p:ext uri="{BB962C8B-B14F-4D97-AF65-F5344CB8AC3E}">
        <p14:creationId xmlns:p14="http://schemas.microsoft.com/office/powerpoint/2010/main" val="116507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Send rundt sjekklister til alle</a:t>
            </a:r>
          </a:p>
        </p:txBody>
      </p:sp>
    </p:spTree>
    <p:extLst>
      <p:ext uri="{BB962C8B-B14F-4D97-AF65-F5344CB8AC3E}">
        <p14:creationId xmlns:p14="http://schemas.microsoft.com/office/powerpoint/2010/main" val="272902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37</a:t>
            </a:fld>
            <a:endParaRPr lang="nb-NO"/>
          </a:p>
        </p:txBody>
      </p:sp>
    </p:spTree>
    <p:extLst>
      <p:ext uri="{BB962C8B-B14F-4D97-AF65-F5344CB8AC3E}">
        <p14:creationId xmlns:p14="http://schemas.microsoft.com/office/powerpoint/2010/main" val="108717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a:spcBef>
                <a:spcPts val="0"/>
              </a:spcBef>
            </a:pPr>
            <a:r>
              <a:rPr dirty="0" err="1"/>
              <a:t>Det</a:t>
            </a:r>
            <a:r>
              <a:rPr dirty="0"/>
              <a:t> </a:t>
            </a:r>
            <a:r>
              <a:rPr dirty="0" err="1"/>
              <a:t>er</a:t>
            </a:r>
            <a:r>
              <a:rPr dirty="0"/>
              <a:t> </a:t>
            </a:r>
            <a:r>
              <a:rPr dirty="0" err="1"/>
              <a:t>sendt</a:t>
            </a:r>
            <a:r>
              <a:rPr dirty="0"/>
              <a:t> </a:t>
            </a:r>
            <a:r>
              <a:rPr dirty="0" err="1"/>
              <a:t>ut</a:t>
            </a:r>
            <a:r>
              <a:rPr dirty="0"/>
              <a:t> </a:t>
            </a:r>
            <a:r>
              <a:rPr dirty="0" err="1"/>
              <a:t>brev</a:t>
            </a:r>
            <a:r>
              <a:rPr dirty="0"/>
              <a:t> </a:t>
            </a:r>
            <a:r>
              <a:rPr dirty="0" err="1"/>
              <a:t>til</a:t>
            </a:r>
            <a:r>
              <a:rPr dirty="0"/>
              <a:t> </a:t>
            </a:r>
            <a:r>
              <a:rPr dirty="0" err="1"/>
              <a:t>sokneråda</a:t>
            </a:r>
            <a:r>
              <a:rPr dirty="0"/>
              <a:t> med </a:t>
            </a:r>
            <a:r>
              <a:rPr dirty="0" err="1"/>
              <a:t>oppfordring</a:t>
            </a:r>
            <a:r>
              <a:rPr dirty="0"/>
              <a:t> om å </a:t>
            </a:r>
            <a:r>
              <a:rPr dirty="0" err="1"/>
              <a:t>foreslå</a:t>
            </a:r>
            <a:r>
              <a:rPr dirty="0"/>
              <a:t> </a:t>
            </a:r>
            <a:r>
              <a:rPr dirty="0" err="1"/>
              <a:t>kandidatar</a:t>
            </a:r>
            <a:r>
              <a:rPr dirty="0"/>
              <a:t> </a:t>
            </a:r>
            <a:r>
              <a:rPr dirty="0" err="1"/>
              <a:t>til</a:t>
            </a:r>
            <a:r>
              <a:rPr dirty="0"/>
              <a:t> </a:t>
            </a:r>
            <a:r>
              <a:rPr dirty="0" err="1"/>
              <a:t>nominasjonskomiteen</a:t>
            </a:r>
            <a:r>
              <a:rPr dirty="0"/>
              <a:t> </a:t>
            </a:r>
            <a:r>
              <a:rPr dirty="0" err="1"/>
              <a:t>si</a:t>
            </a:r>
            <a:r>
              <a:rPr dirty="0"/>
              <a:t> </a:t>
            </a:r>
            <a:r>
              <a:rPr dirty="0" err="1"/>
              <a:t>liste</a:t>
            </a:r>
            <a:r>
              <a:rPr dirty="0"/>
              <a:t>.  De </a:t>
            </a:r>
            <a:r>
              <a:rPr dirty="0" err="1"/>
              <a:t>kan</a:t>
            </a:r>
            <a:r>
              <a:rPr dirty="0"/>
              <a:t> </a:t>
            </a:r>
            <a:r>
              <a:rPr dirty="0" err="1"/>
              <a:t>også</a:t>
            </a:r>
            <a:r>
              <a:rPr dirty="0"/>
              <a:t> ha </a:t>
            </a:r>
            <a:r>
              <a:rPr dirty="0" err="1"/>
              <a:t>fått</a:t>
            </a:r>
            <a:r>
              <a:rPr dirty="0"/>
              <a:t> </a:t>
            </a:r>
            <a:r>
              <a:rPr dirty="0" err="1"/>
              <a:t>brev</a:t>
            </a:r>
            <a:r>
              <a:rPr dirty="0"/>
              <a:t> </a:t>
            </a:r>
            <a:r>
              <a:rPr dirty="0" err="1"/>
              <a:t>frå</a:t>
            </a:r>
            <a:r>
              <a:rPr dirty="0"/>
              <a:t> </a:t>
            </a:r>
            <a:r>
              <a:rPr dirty="0" err="1"/>
              <a:t>andre</a:t>
            </a:r>
            <a:r>
              <a:rPr dirty="0"/>
              <a:t> </a:t>
            </a:r>
            <a:r>
              <a:rPr dirty="0" err="1"/>
              <a:t>lister</a:t>
            </a:r>
            <a:r>
              <a:rPr dirty="0"/>
              <a:t> om </a:t>
            </a:r>
            <a:r>
              <a:rPr dirty="0" err="1"/>
              <a:t>det</a:t>
            </a:r>
            <a:r>
              <a:rPr dirty="0"/>
              <a:t> same. </a:t>
            </a:r>
          </a:p>
          <a:p>
            <a:pPr>
              <a:spcBef>
                <a:spcPts val="0"/>
              </a:spcBef>
            </a:pPr>
            <a:endParaRPr dirty="0"/>
          </a:p>
          <a:p>
            <a:pPr>
              <a:spcBef>
                <a:spcPts val="0"/>
              </a:spcBef>
            </a:pPr>
            <a:r>
              <a:rPr dirty="0" err="1"/>
              <a:t>Fordi</a:t>
            </a:r>
            <a:r>
              <a:rPr dirty="0"/>
              <a:t> de </a:t>
            </a:r>
            <a:r>
              <a:rPr dirty="0" err="1"/>
              <a:t>skal</a:t>
            </a:r>
            <a:r>
              <a:rPr dirty="0"/>
              <a:t> </a:t>
            </a:r>
            <a:r>
              <a:rPr dirty="0" err="1"/>
              <a:t>vera</a:t>
            </a:r>
            <a:r>
              <a:rPr dirty="0"/>
              <a:t> med i </a:t>
            </a:r>
            <a:r>
              <a:rPr dirty="0" err="1"/>
              <a:t>prosessen</a:t>
            </a:r>
            <a:r>
              <a:rPr dirty="0"/>
              <a:t> for å </a:t>
            </a:r>
            <a:r>
              <a:rPr dirty="0" err="1"/>
              <a:t>laga</a:t>
            </a:r>
            <a:r>
              <a:rPr dirty="0"/>
              <a:t> </a:t>
            </a:r>
            <a:r>
              <a:rPr dirty="0" err="1"/>
              <a:t>ei</a:t>
            </a:r>
            <a:r>
              <a:rPr dirty="0"/>
              <a:t> </a:t>
            </a:r>
            <a:r>
              <a:rPr dirty="0" err="1"/>
              <a:t>valliste</a:t>
            </a:r>
            <a:r>
              <a:rPr dirty="0"/>
              <a:t> </a:t>
            </a:r>
          </a:p>
          <a:p>
            <a:pPr>
              <a:spcBef>
                <a:spcPts val="0"/>
              </a:spcBef>
            </a:pPr>
            <a:endParaRPr dirty="0"/>
          </a:p>
          <a:p>
            <a:pPr>
              <a:spcBef>
                <a:spcPts val="0"/>
              </a:spcBef>
            </a:pPr>
            <a:r>
              <a:rPr dirty="0" err="1"/>
              <a:t>Kva</a:t>
            </a:r>
            <a:r>
              <a:rPr dirty="0"/>
              <a:t> </a:t>
            </a:r>
            <a:r>
              <a:rPr dirty="0" err="1"/>
              <a:t>gjer</a:t>
            </a:r>
            <a:r>
              <a:rPr dirty="0"/>
              <a:t> </a:t>
            </a:r>
            <a:r>
              <a:rPr lang="nb-NO" dirty="0" smtClean="0"/>
              <a:t>bispedømme</a:t>
            </a:r>
            <a:r>
              <a:rPr dirty="0" err="1" smtClean="0"/>
              <a:t>rådet</a:t>
            </a:r>
            <a:r>
              <a:rPr dirty="0"/>
              <a:t>?</a:t>
            </a:r>
          </a:p>
          <a:p>
            <a:pPr>
              <a:spcBef>
                <a:spcPts val="0"/>
              </a:spcBef>
            </a:pPr>
            <a:r>
              <a:rPr dirty="0" err="1"/>
              <a:t>Kva</a:t>
            </a:r>
            <a:r>
              <a:rPr dirty="0"/>
              <a:t> </a:t>
            </a:r>
            <a:r>
              <a:rPr dirty="0" err="1"/>
              <a:t>krevst</a:t>
            </a:r>
            <a:r>
              <a:rPr dirty="0"/>
              <a:t> </a:t>
            </a:r>
            <a:r>
              <a:rPr dirty="0" err="1"/>
              <a:t>av</a:t>
            </a:r>
            <a:r>
              <a:rPr dirty="0"/>
              <a:t> </a:t>
            </a:r>
            <a:r>
              <a:rPr dirty="0" err="1"/>
              <a:t>ein</a:t>
            </a:r>
            <a:r>
              <a:rPr dirty="0"/>
              <a:t> </a:t>
            </a:r>
            <a:r>
              <a:rPr dirty="0" err="1"/>
              <a:t>kandidat</a:t>
            </a:r>
            <a:r>
              <a:rPr dirty="0"/>
              <a:t>?</a:t>
            </a:r>
          </a:p>
        </p:txBody>
      </p:sp>
    </p:spTree>
    <p:extLst>
      <p:ext uri="{BB962C8B-B14F-4D97-AF65-F5344CB8AC3E}">
        <p14:creationId xmlns:p14="http://schemas.microsoft.com/office/powerpoint/2010/main" val="207329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rPr dirty="0" err="1"/>
              <a:t>Kandidatane</a:t>
            </a:r>
            <a:r>
              <a:rPr dirty="0"/>
              <a:t> </a:t>
            </a:r>
            <a:r>
              <a:rPr dirty="0" err="1"/>
              <a:t>til</a:t>
            </a:r>
            <a:r>
              <a:rPr dirty="0"/>
              <a:t> </a:t>
            </a:r>
            <a:r>
              <a:rPr lang="nb-NO" dirty="0" smtClean="0"/>
              <a:t>bispedømme</a:t>
            </a:r>
            <a:r>
              <a:rPr dirty="0" err="1" smtClean="0"/>
              <a:t>rådet</a:t>
            </a:r>
            <a:r>
              <a:rPr dirty="0" smtClean="0"/>
              <a:t> </a:t>
            </a:r>
            <a:r>
              <a:rPr dirty="0" err="1"/>
              <a:t>skal</a:t>
            </a:r>
            <a:r>
              <a:rPr dirty="0"/>
              <a:t> </a:t>
            </a:r>
            <a:r>
              <a:rPr dirty="0" err="1"/>
              <a:t>styra</a:t>
            </a:r>
            <a:r>
              <a:rPr dirty="0"/>
              <a:t>:</a:t>
            </a:r>
          </a:p>
          <a:p>
            <a:r>
              <a:rPr dirty="0" err="1"/>
              <a:t>Kyrkje</a:t>
            </a:r>
            <a:r>
              <a:rPr dirty="0"/>
              <a:t> i </a:t>
            </a:r>
            <a:r>
              <a:rPr dirty="0" err="1"/>
              <a:t>stadig</a:t>
            </a:r>
            <a:r>
              <a:rPr dirty="0"/>
              <a:t> </a:t>
            </a:r>
            <a:r>
              <a:rPr dirty="0" err="1"/>
              <a:t>omstillling</a:t>
            </a:r>
            <a:r>
              <a:rPr dirty="0"/>
              <a:t>	</a:t>
            </a:r>
          </a:p>
          <a:p>
            <a:r>
              <a:rPr dirty="0" err="1"/>
              <a:t>Kyrkje</a:t>
            </a:r>
            <a:r>
              <a:rPr dirty="0"/>
              <a:t> i </a:t>
            </a:r>
            <a:r>
              <a:rPr dirty="0" err="1"/>
              <a:t>vår</a:t>
            </a:r>
            <a:r>
              <a:rPr dirty="0"/>
              <a:t> </a:t>
            </a:r>
            <a:r>
              <a:rPr dirty="0" err="1"/>
              <a:t>tid</a:t>
            </a:r>
            <a:r>
              <a:rPr dirty="0"/>
              <a:t>, </a:t>
            </a:r>
            <a:r>
              <a:rPr dirty="0" err="1"/>
              <a:t>ei</a:t>
            </a:r>
            <a:r>
              <a:rPr dirty="0"/>
              <a:t> </a:t>
            </a:r>
            <a:r>
              <a:rPr dirty="0" err="1"/>
              <a:t>ny</a:t>
            </a:r>
            <a:r>
              <a:rPr dirty="0"/>
              <a:t> </a:t>
            </a:r>
            <a:r>
              <a:rPr dirty="0" err="1"/>
              <a:t>tid</a:t>
            </a:r>
            <a:r>
              <a:rPr dirty="0"/>
              <a:t>	</a:t>
            </a:r>
          </a:p>
          <a:p>
            <a:r>
              <a:rPr dirty="0" err="1"/>
              <a:t>Kommunegrenser</a:t>
            </a:r>
            <a:r>
              <a:rPr dirty="0"/>
              <a:t>	</a:t>
            </a:r>
          </a:p>
          <a:p>
            <a:r>
              <a:rPr dirty="0" err="1"/>
              <a:t>Endring</a:t>
            </a:r>
            <a:r>
              <a:rPr dirty="0"/>
              <a:t> </a:t>
            </a:r>
            <a:r>
              <a:rPr dirty="0" err="1"/>
              <a:t>av</a:t>
            </a:r>
            <a:r>
              <a:rPr dirty="0"/>
              <a:t> </a:t>
            </a:r>
            <a:r>
              <a:rPr dirty="0" err="1"/>
              <a:t>soknegrenser</a:t>
            </a:r>
            <a:endParaRPr dirty="0"/>
          </a:p>
        </p:txBody>
      </p:sp>
    </p:spTree>
    <p:extLst>
      <p:ext uri="{BB962C8B-B14F-4D97-AF65-F5344CB8AC3E}">
        <p14:creationId xmlns:p14="http://schemas.microsoft.com/office/powerpoint/2010/main" val="318876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dirty="0"/>
              <a:t>Vi </a:t>
            </a:r>
            <a:r>
              <a:rPr dirty="0" err="1"/>
              <a:t>har</a:t>
            </a:r>
            <a:r>
              <a:rPr dirty="0"/>
              <a:t> </a:t>
            </a:r>
            <a:r>
              <a:rPr dirty="0" err="1"/>
              <a:t>bede</a:t>
            </a:r>
            <a:r>
              <a:rPr dirty="0"/>
              <a:t> </a:t>
            </a:r>
            <a:r>
              <a:rPr dirty="0" err="1"/>
              <a:t>leiar</a:t>
            </a:r>
            <a:r>
              <a:rPr dirty="0"/>
              <a:t> </a:t>
            </a:r>
            <a:r>
              <a:rPr dirty="0" err="1"/>
              <a:t>og</a:t>
            </a:r>
            <a:r>
              <a:rPr dirty="0"/>
              <a:t> </a:t>
            </a:r>
            <a:r>
              <a:rPr dirty="0" err="1"/>
              <a:t>nestleiar</a:t>
            </a:r>
            <a:r>
              <a:rPr dirty="0"/>
              <a:t> i </a:t>
            </a:r>
            <a:r>
              <a:rPr lang="nb-NO" dirty="0" smtClean="0"/>
              <a:t>bispedømme</a:t>
            </a:r>
            <a:r>
              <a:rPr dirty="0" err="1" smtClean="0"/>
              <a:t>rådet</a:t>
            </a:r>
            <a:r>
              <a:rPr dirty="0"/>
              <a:t>, </a:t>
            </a:r>
            <a:r>
              <a:rPr dirty="0" err="1"/>
              <a:t>saman</a:t>
            </a:r>
            <a:r>
              <a:rPr dirty="0"/>
              <a:t> med </a:t>
            </a:r>
            <a:r>
              <a:rPr dirty="0" err="1"/>
              <a:t>administrasjonen</a:t>
            </a:r>
            <a:r>
              <a:rPr dirty="0"/>
              <a:t>, om å </a:t>
            </a:r>
            <a:r>
              <a:rPr dirty="0" err="1"/>
              <a:t>gje</a:t>
            </a:r>
            <a:r>
              <a:rPr dirty="0"/>
              <a:t> </a:t>
            </a:r>
            <a:r>
              <a:rPr dirty="0" err="1"/>
              <a:t>oss</a:t>
            </a:r>
            <a:r>
              <a:rPr dirty="0"/>
              <a:t> </a:t>
            </a:r>
            <a:r>
              <a:rPr dirty="0" err="1"/>
              <a:t>nokre</a:t>
            </a:r>
            <a:r>
              <a:rPr dirty="0"/>
              <a:t> </a:t>
            </a:r>
            <a:r>
              <a:rPr dirty="0" err="1"/>
              <a:t>stikkord</a:t>
            </a:r>
            <a:r>
              <a:rPr dirty="0"/>
              <a:t> </a:t>
            </a:r>
            <a:r>
              <a:rPr dirty="0" err="1"/>
              <a:t>på</a:t>
            </a:r>
            <a:r>
              <a:rPr dirty="0"/>
              <a:t> </a:t>
            </a:r>
            <a:r>
              <a:rPr dirty="0" err="1"/>
              <a:t>kva</a:t>
            </a:r>
            <a:r>
              <a:rPr dirty="0"/>
              <a:t> </a:t>
            </a:r>
            <a:r>
              <a:rPr dirty="0" err="1"/>
              <a:t>som</a:t>
            </a:r>
            <a:r>
              <a:rPr dirty="0"/>
              <a:t> </a:t>
            </a:r>
            <a:r>
              <a:rPr dirty="0" err="1"/>
              <a:t>er</a:t>
            </a:r>
            <a:r>
              <a:rPr dirty="0"/>
              <a:t> </a:t>
            </a:r>
            <a:r>
              <a:rPr dirty="0" err="1"/>
              <a:t>ein</a:t>
            </a:r>
            <a:r>
              <a:rPr dirty="0"/>
              <a:t> god </a:t>
            </a:r>
            <a:r>
              <a:rPr dirty="0" err="1"/>
              <a:t>kandidat</a:t>
            </a:r>
            <a:r>
              <a:rPr dirty="0"/>
              <a:t> </a:t>
            </a:r>
            <a:r>
              <a:rPr dirty="0" err="1"/>
              <a:t>til</a:t>
            </a:r>
            <a:r>
              <a:rPr dirty="0"/>
              <a:t> </a:t>
            </a:r>
            <a:r>
              <a:rPr lang="nb-NO" dirty="0" smtClean="0"/>
              <a:t>bispedømme</a:t>
            </a:r>
            <a:r>
              <a:rPr dirty="0" err="1" smtClean="0"/>
              <a:t>rådet</a:t>
            </a:r>
            <a:r>
              <a:rPr dirty="0"/>
              <a:t>.</a:t>
            </a:r>
          </a:p>
          <a:p>
            <a:r>
              <a:rPr dirty="0"/>
              <a:t/>
            </a:r>
            <a:br>
              <a:rPr dirty="0"/>
            </a:br>
            <a:r>
              <a:rPr dirty="0" err="1"/>
              <a:t>Jeg</a:t>
            </a:r>
            <a:r>
              <a:rPr dirty="0"/>
              <a:t> </a:t>
            </a:r>
            <a:r>
              <a:rPr dirty="0" err="1"/>
              <a:t>spør</a:t>
            </a:r>
            <a:r>
              <a:rPr dirty="0"/>
              <a:t> </a:t>
            </a:r>
            <a:r>
              <a:rPr dirty="0" err="1"/>
              <a:t>etter</a:t>
            </a:r>
            <a:r>
              <a:rPr dirty="0"/>
              <a:t> folk </a:t>
            </a:r>
            <a:r>
              <a:rPr dirty="0" err="1"/>
              <a:t>som</a:t>
            </a:r>
            <a:r>
              <a:rPr dirty="0"/>
              <a:t> </a:t>
            </a:r>
            <a:r>
              <a:rPr dirty="0" err="1"/>
              <a:t>vil</a:t>
            </a:r>
            <a:r>
              <a:rPr dirty="0"/>
              <a:t> </a:t>
            </a:r>
            <a:r>
              <a:rPr dirty="0" err="1"/>
              <a:t>være</a:t>
            </a:r>
            <a:r>
              <a:rPr dirty="0"/>
              <a:t> med å </a:t>
            </a:r>
            <a:r>
              <a:rPr dirty="0" err="1"/>
              <a:t>forme</a:t>
            </a:r>
            <a:r>
              <a:rPr dirty="0"/>
              <a:t> den </a:t>
            </a:r>
            <a:r>
              <a:rPr dirty="0" err="1"/>
              <a:t>demokratiske</a:t>
            </a:r>
            <a:r>
              <a:rPr dirty="0"/>
              <a:t> </a:t>
            </a:r>
            <a:r>
              <a:rPr dirty="0" err="1"/>
              <a:t>folkekirken</a:t>
            </a:r>
            <a:r>
              <a:rPr dirty="0"/>
              <a:t>. </a:t>
            </a:r>
            <a:r>
              <a:rPr dirty="0" err="1"/>
              <a:t>Neste</a:t>
            </a:r>
            <a:r>
              <a:rPr dirty="0"/>
              <a:t> </a:t>
            </a:r>
            <a:r>
              <a:rPr dirty="0" err="1"/>
              <a:t>periode</a:t>
            </a:r>
            <a:r>
              <a:rPr dirty="0"/>
              <a:t> </a:t>
            </a:r>
            <a:r>
              <a:rPr dirty="0" err="1"/>
              <a:t>eg</a:t>
            </a:r>
            <a:r>
              <a:rPr dirty="0"/>
              <a:t> </a:t>
            </a:r>
            <a:r>
              <a:rPr dirty="0" err="1"/>
              <a:t>veldig</a:t>
            </a:r>
            <a:r>
              <a:rPr dirty="0"/>
              <a:t> </a:t>
            </a:r>
            <a:r>
              <a:rPr dirty="0" err="1"/>
              <a:t>viktig</a:t>
            </a:r>
            <a:r>
              <a:rPr dirty="0"/>
              <a:t> </a:t>
            </a:r>
            <a:r>
              <a:rPr dirty="0" err="1"/>
              <a:t>og</a:t>
            </a:r>
            <a:r>
              <a:rPr dirty="0"/>
              <a:t> </a:t>
            </a:r>
            <a:r>
              <a:rPr dirty="0" err="1"/>
              <a:t>muligheten</a:t>
            </a:r>
            <a:r>
              <a:rPr dirty="0"/>
              <a:t> </a:t>
            </a:r>
            <a:r>
              <a:rPr dirty="0" err="1"/>
              <a:t>er</a:t>
            </a:r>
            <a:r>
              <a:rPr dirty="0"/>
              <a:t> </a:t>
            </a:r>
            <a:r>
              <a:rPr dirty="0" err="1"/>
              <a:t>nå</a:t>
            </a:r>
            <a:r>
              <a:rPr dirty="0"/>
              <a:t>.</a:t>
            </a:r>
            <a:br>
              <a:rPr dirty="0"/>
            </a:br>
            <a:r>
              <a:rPr dirty="0"/>
              <a:t/>
            </a:r>
            <a:br>
              <a:rPr dirty="0"/>
            </a:br>
            <a:r>
              <a:rPr dirty="0" err="1"/>
              <a:t>Jeg</a:t>
            </a:r>
            <a:r>
              <a:rPr dirty="0"/>
              <a:t> </a:t>
            </a:r>
            <a:r>
              <a:rPr dirty="0" err="1"/>
              <a:t>ønsker</a:t>
            </a:r>
            <a:r>
              <a:rPr dirty="0"/>
              <a:t> meg </a:t>
            </a:r>
            <a:r>
              <a:rPr dirty="0" err="1"/>
              <a:t>kandidater</a:t>
            </a:r>
            <a:r>
              <a:rPr dirty="0"/>
              <a:t> </a:t>
            </a:r>
            <a:r>
              <a:rPr dirty="0" err="1"/>
              <a:t>som</a:t>
            </a:r>
            <a:r>
              <a:rPr dirty="0"/>
              <a:t> </a:t>
            </a:r>
            <a:r>
              <a:rPr dirty="0" err="1"/>
              <a:t>er</a:t>
            </a:r>
            <a:r>
              <a:rPr dirty="0"/>
              <a:t> glad i </a:t>
            </a:r>
            <a:r>
              <a:rPr dirty="0" err="1"/>
              <a:t>kirken</a:t>
            </a:r>
            <a:r>
              <a:rPr dirty="0"/>
              <a:t> </a:t>
            </a:r>
            <a:r>
              <a:rPr dirty="0" err="1"/>
              <a:t>og</a:t>
            </a:r>
            <a:r>
              <a:rPr dirty="0"/>
              <a:t> </a:t>
            </a:r>
            <a:r>
              <a:rPr dirty="0" err="1"/>
              <a:t>har</a:t>
            </a:r>
            <a:r>
              <a:rPr dirty="0"/>
              <a:t> </a:t>
            </a:r>
            <a:r>
              <a:rPr dirty="0" err="1"/>
              <a:t>engasjement</a:t>
            </a:r>
            <a:r>
              <a:rPr dirty="0"/>
              <a:t>. Av </a:t>
            </a:r>
            <a:r>
              <a:rPr dirty="0" err="1"/>
              <a:t>alle</a:t>
            </a:r>
            <a:r>
              <a:rPr dirty="0"/>
              <a:t> </a:t>
            </a:r>
            <a:r>
              <a:rPr dirty="0" err="1"/>
              <a:t>aldre</a:t>
            </a:r>
            <a:r>
              <a:rPr dirty="0"/>
              <a:t> </a:t>
            </a:r>
            <a:r>
              <a:rPr dirty="0" err="1"/>
              <a:t>og</a:t>
            </a:r>
            <a:r>
              <a:rPr dirty="0"/>
              <a:t> </a:t>
            </a:r>
            <a:r>
              <a:rPr dirty="0" err="1"/>
              <a:t>kjønn</a:t>
            </a:r>
            <a:r>
              <a:rPr dirty="0"/>
              <a:t>.</a:t>
            </a:r>
          </a:p>
          <a:p>
            <a:r>
              <a:rPr dirty="0"/>
              <a:t>I </a:t>
            </a:r>
            <a:r>
              <a:rPr dirty="0" err="1"/>
              <a:t>tillegg</a:t>
            </a:r>
            <a:r>
              <a:rPr dirty="0"/>
              <a:t> </a:t>
            </a:r>
            <a:r>
              <a:rPr dirty="0" err="1"/>
              <a:t>kan</a:t>
            </a:r>
            <a:r>
              <a:rPr dirty="0"/>
              <a:t> </a:t>
            </a:r>
            <a:r>
              <a:rPr dirty="0" err="1"/>
              <a:t>det</a:t>
            </a:r>
            <a:r>
              <a:rPr dirty="0"/>
              <a:t> </a:t>
            </a:r>
            <a:r>
              <a:rPr dirty="0" err="1"/>
              <a:t>kanskje</a:t>
            </a:r>
            <a:r>
              <a:rPr dirty="0"/>
              <a:t> </a:t>
            </a:r>
            <a:r>
              <a:rPr dirty="0" err="1"/>
              <a:t>nevnes</a:t>
            </a:r>
            <a:r>
              <a:rPr dirty="0"/>
              <a:t> </a:t>
            </a:r>
            <a:r>
              <a:rPr dirty="0" err="1"/>
              <a:t>det</a:t>
            </a:r>
            <a:r>
              <a:rPr dirty="0"/>
              <a:t> med </a:t>
            </a:r>
            <a:r>
              <a:rPr dirty="0" err="1"/>
              <a:t>lokalt</a:t>
            </a:r>
            <a:r>
              <a:rPr dirty="0"/>
              <a:t> </a:t>
            </a:r>
            <a:r>
              <a:rPr dirty="0" err="1"/>
              <a:t>engasjement</a:t>
            </a:r>
            <a:r>
              <a:rPr dirty="0"/>
              <a:t> i </a:t>
            </a:r>
            <a:r>
              <a:rPr dirty="0" err="1"/>
              <a:t>egen</a:t>
            </a:r>
            <a:r>
              <a:rPr dirty="0"/>
              <a:t> menighet </a:t>
            </a:r>
            <a:r>
              <a:rPr dirty="0" err="1"/>
              <a:t>og</a:t>
            </a:r>
            <a:r>
              <a:rPr dirty="0"/>
              <a:t> </a:t>
            </a:r>
            <a:r>
              <a:rPr dirty="0" err="1"/>
              <a:t>evne</a:t>
            </a:r>
            <a:r>
              <a:rPr dirty="0"/>
              <a:t> </a:t>
            </a:r>
            <a:r>
              <a:rPr dirty="0" err="1"/>
              <a:t>til</a:t>
            </a:r>
            <a:r>
              <a:rPr dirty="0"/>
              <a:t> å </a:t>
            </a:r>
            <a:r>
              <a:rPr dirty="0" err="1"/>
              <a:t>dra</a:t>
            </a:r>
            <a:r>
              <a:rPr dirty="0"/>
              <a:t> </a:t>
            </a:r>
            <a:r>
              <a:rPr dirty="0" err="1"/>
              <a:t>sammen</a:t>
            </a:r>
            <a:r>
              <a:rPr dirty="0"/>
              <a:t> , </a:t>
            </a:r>
            <a:r>
              <a:rPr dirty="0" err="1"/>
              <a:t>altså</a:t>
            </a:r>
            <a:r>
              <a:rPr dirty="0"/>
              <a:t> </a:t>
            </a:r>
            <a:r>
              <a:rPr dirty="0" err="1"/>
              <a:t>samarbeidsevne</a:t>
            </a:r>
            <a:r>
              <a:rPr dirty="0"/>
              <a:t>. I </a:t>
            </a:r>
            <a:r>
              <a:rPr dirty="0" err="1"/>
              <a:t>rådet</a:t>
            </a:r>
            <a:r>
              <a:rPr dirty="0"/>
              <a:t> handler </a:t>
            </a:r>
            <a:r>
              <a:rPr dirty="0" err="1"/>
              <a:t>det</a:t>
            </a:r>
            <a:r>
              <a:rPr dirty="0"/>
              <a:t> jo </a:t>
            </a:r>
            <a:r>
              <a:rPr dirty="0" err="1"/>
              <a:t>mye</a:t>
            </a:r>
            <a:r>
              <a:rPr dirty="0"/>
              <a:t> om å </a:t>
            </a:r>
            <a:r>
              <a:rPr dirty="0" err="1"/>
              <a:t>finne</a:t>
            </a:r>
            <a:r>
              <a:rPr dirty="0"/>
              <a:t> </a:t>
            </a:r>
            <a:r>
              <a:rPr dirty="0" err="1"/>
              <a:t>gode</a:t>
            </a:r>
            <a:r>
              <a:rPr dirty="0"/>
              <a:t> </a:t>
            </a:r>
            <a:r>
              <a:rPr dirty="0" err="1"/>
              <a:t>løsninger</a:t>
            </a:r>
            <a:r>
              <a:rPr dirty="0"/>
              <a:t> </a:t>
            </a:r>
            <a:r>
              <a:rPr dirty="0" err="1"/>
              <a:t>sammen</a:t>
            </a:r>
            <a:r>
              <a:rPr dirty="0"/>
              <a:t>. </a:t>
            </a:r>
          </a:p>
          <a:p>
            <a:r>
              <a:rPr dirty="0" err="1"/>
              <a:t>Dette</a:t>
            </a:r>
            <a:r>
              <a:rPr dirty="0"/>
              <a:t> </a:t>
            </a:r>
            <a:r>
              <a:rPr dirty="0" err="1"/>
              <a:t>formulerer</a:t>
            </a:r>
            <a:r>
              <a:rPr dirty="0"/>
              <a:t> du </a:t>
            </a:r>
            <a:r>
              <a:rPr dirty="0" err="1"/>
              <a:t>slik</a:t>
            </a:r>
            <a:r>
              <a:rPr dirty="0"/>
              <a:t> du </a:t>
            </a:r>
            <a:r>
              <a:rPr dirty="0" err="1"/>
              <a:t>vil</a:t>
            </a:r>
            <a:r>
              <a:rPr dirty="0"/>
              <a:t> </a:t>
            </a:r>
            <a:r>
              <a:rPr dirty="0" err="1"/>
              <a:t>og</a:t>
            </a:r>
            <a:r>
              <a:rPr dirty="0"/>
              <a:t> </a:t>
            </a:r>
            <a:r>
              <a:rPr dirty="0" err="1"/>
              <a:t>egentlig</a:t>
            </a:r>
            <a:r>
              <a:rPr dirty="0"/>
              <a:t> </a:t>
            </a:r>
            <a:r>
              <a:rPr dirty="0" err="1"/>
              <a:t>syns</a:t>
            </a:r>
            <a:r>
              <a:rPr dirty="0"/>
              <a:t> </a:t>
            </a:r>
            <a:r>
              <a:rPr dirty="0" err="1"/>
              <a:t>jeg</a:t>
            </a:r>
            <a:r>
              <a:rPr dirty="0"/>
              <a:t> </a:t>
            </a:r>
            <a:r>
              <a:rPr dirty="0" err="1"/>
              <a:t>beskrivelsen</a:t>
            </a:r>
            <a:r>
              <a:rPr dirty="0"/>
              <a:t> du </a:t>
            </a:r>
            <a:r>
              <a:rPr dirty="0" err="1"/>
              <a:t>hadde</a:t>
            </a:r>
            <a:r>
              <a:rPr dirty="0"/>
              <a:t> </a:t>
            </a:r>
            <a:r>
              <a:rPr dirty="0" err="1"/>
              <a:t>var</a:t>
            </a:r>
            <a:r>
              <a:rPr dirty="0"/>
              <a:t> </a:t>
            </a:r>
            <a:r>
              <a:rPr dirty="0" err="1"/>
              <a:t>godt</a:t>
            </a:r>
            <a:r>
              <a:rPr dirty="0"/>
              <a:t> </a:t>
            </a:r>
            <a:r>
              <a:rPr dirty="0" err="1"/>
              <a:t>dekkende</a:t>
            </a:r>
            <a:endParaRPr dirty="0"/>
          </a:p>
          <a:p>
            <a:r>
              <a:rPr dirty="0" err="1"/>
              <a:t>Er</a:t>
            </a:r>
            <a:r>
              <a:rPr dirty="0"/>
              <a:t> </a:t>
            </a:r>
            <a:r>
              <a:rPr dirty="0" err="1"/>
              <a:t>engasjert</a:t>
            </a:r>
            <a:r>
              <a:rPr dirty="0"/>
              <a:t> i </a:t>
            </a:r>
            <a:r>
              <a:rPr dirty="0" err="1"/>
              <a:t>forhold</a:t>
            </a:r>
            <a:r>
              <a:rPr dirty="0"/>
              <a:t> </a:t>
            </a:r>
            <a:r>
              <a:rPr dirty="0" err="1"/>
              <a:t>til</a:t>
            </a:r>
            <a:r>
              <a:rPr dirty="0"/>
              <a:t> </a:t>
            </a:r>
            <a:r>
              <a:rPr dirty="0" err="1"/>
              <a:t>korleis</a:t>
            </a:r>
            <a:r>
              <a:rPr dirty="0"/>
              <a:t> </a:t>
            </a:r>
            <a:r>
              <a:rPr dirty="0" err="1"/>
              <a:t>ein</a:t>
            </a:r>
            <a:r>
              <a:rPr dirty="0"/>
              <a:t> </a:t>
            </a:r>
            <a:r>
              <a:rPr dirty="0" err="1"/>
              <a:t>ønskjer</a:t>
            </a:r>
            <a:r>
              <a:rPr dirty="0"/>
              <a:t> at </a:t>
            </a:r>
            <a:r>
              <a:rPr dirty="0" err="1"/>
              <a:t>kyrkja</a:t>
            </a:r>
            <a:r>
              <a:rPr dirty="0"/>
              <a:t> </a:t>
            </a:r>
            <a:r>
              <a:rPr dirty="0" err="1"/>
              <a:t>skal</a:t>
            </a:r>
            <a:r>
              <a:rPr dirty="0"/>
              <a:t> </a:t>
            </a:r>
            <a:r>
              <a:rPr dirty="0" err="1"/>
              <a:t>organiserast</a:t>
            </a:r>
            <a:r>
              <a:rPr dirty="0"/>
              <a:t> </a:t>
            </a:r>
            <a:r>
              <a:rPr dirty="0" err="1"/>
              <a:t>eller</a:t>
            </a:r>
            <a:r>
              <a:rPr dirty="0"/>
              <a:t> </a:t>
            </a:r>
            <a:r>
              <a:rPr dirty="0" err="1"/>
              <a:t>framstå</a:t>
            </a:r>
            <a:endParaRPr dirty="0"/>
          </a:p>
          <a:p>
            <a:r>
              <a:rPr dirty="0" err="1"/>
              <a:t>Erfaring</a:t>
            </a:r>
            <a:r>
              <a:rPr dirty="0"/>
              <a:t> </a:t>
            </a:r>
            <a:r>
              <a:rPr dirty="0" err="1"/>
              <a:t>frå</a:t>
            </a:r>
            <a:r>
              <a:rPr dirty="0"/>
              <a:t> </a:t>
            </a:r>
            <a:r>
              <a:rPr dirty="0" err="1"/>
              <a:t>arbeid</a:t>
            </a:r>
            <a:r>
              <a:rPr dirty="0"/>
              <a:t> i </a:t>
            </a:r>
            <a:r>
              <a:rPr dirty="0" err="1"/>
              <a:t>råd</a:t>
            </a:r>
            <a:r>
              <a:rPr dirty="0"/>
              <a:t> </a:t>
            </a:r>
            <a:r>
              <a:rPr dirty="0" err="1"/>
              <a:t>og</a:t>
            </a:r>
            <a:r>
              <a:rPr dirty="0"/>
              <a:t> </a:t>
            </a:r>
            <a:r>
              <a:rPr dirty="0" err="1"/>
              <a:t>styrer</a:t>
            </a:r>
            <a:r>
              <a:rPr dirty="0"/>
              <a:t>, i </a:t>
            </a:r>
            <a:r>
              <a:rPr dirty="0" err="1"/>
              <a:t>eller</a:t>
            </a:r>
            <a:r>
              <a:rPr dirty="0"/>
              <a:t> </a:t>
            </a:r>
            <a:r>
              <a:rPr dirty="0" err="1"/>
              <a:t>utanfor</a:t>
            </a:r>
            <a:r>
              <a:rPr dirty="0"/>
              <a:t> </a:t>
            </a:r>
            <a:r>
              <a:rPr dirty="0" err="1"/>
              <a:t>kyrkja</a:t>
            </a:r>
            <a:endParaRPr dirty="0"/>
          </a:p>
          <a:p>
            <a:r>
              <a:rPr dirty="0" err="1"/>
              <a:t>Representerer</a:t>
            </a:r>
            <a:r>
              <a:rPr dirty="0"/>
              <a:t> </a:t>
            </a:r>
            <a:r>
              <a:rPr dirty="0" err="1"/>
              <a:t>ei</a:t>
            </a:r>
            <a:r>
              <a:rPr dirty="0"/>
              <a:t> </a:t>
            </a:r>
            <a:r>
              <a:rPr dirty="0" err="1"/>
              <a:t>aldersgruppe</a:t>
            </a:r>
            <a:endParaRPr dirty="0"/>
          </a:p>
          <a:p>
            <a:r>
              <a:rPr dirty="0"/>
              <a:t/>
            </a:r>
            <a:br>
              <a:rPr dirty="0"/>
            </a:br>
            <a:endParaRPr dirty="0"/>
          </a:p>
        </p:txBody>
      </p:sp>
    </p:spTree>
    <p:extLst>
      <p:ext uri="{BB962C8B-B14F-4D97-AF65-F5344CB8AC3E}">
        <p14:creationId xmlns:p14="http://schemas.microsoft.com/office/powerpoint/2010/main" val="2282903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45</a:t>
            </a:fld>
            <a:endParaRPr lang="nb-NO"/>
          </a:p>
        </p:txBody>
      </p:sp>
    </p:spTree>
    <p:extLst>
      <p:ext uri="{BB962C8B-B14F-4D97-AF65-F5344CB8AC3E}">
        <p14:creationId xmlns:p14="http://schemas.microsoft.com/office/powerpoint/2010/main" val="183321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xfrm>
            <a:off x="674688"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smtClean="0">
              <a:ea typeface="ＭＳ Ｐゴシック" panose="020B0600070205080204" pitchFamily="34" charset="-128"/>
            </a:endParaRPr>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5DD467-1F52-46E0-A6BD-0E919B5BE141}" type="slidenum">
              <a:rPr lang="en-GB" altLang="nb-NO"/>
              <a:pPr>
                <a:spcBef>
                  <a:spcPct val="0"/>
                </a:spcBef>
              </a:pPr>
              <a:t>3</a:t>
            </a:fld>
            <a:endParaRPr lang="en-GB" altLang="nb-NO"/>
          </a:p>
        </p:txBody>
      </p:sp>
    </p:spTree>
    <p:extLst>
      <p:ext uri="{BB962C8B-B14F-4D97-AF65-F5344CB8AC3E}">
        <p14:creationId xmlns:p14="http://schemas.microsoft.com/office/powerpoint/2010/main" val="14545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46</a:t>
            </a:fld>
            <a:endParaRPr lang="nb-NO"/>
          </a:p>
        </p:txBody>
      </p:sp>
    </p:spTree>
    <p:extLst>
      <p:ext uri="{BB962C8B-B14F-4D97-AF65-F5344CB8AC3E}">
        <p14:creationId xmlns:p14="http://schemas.microsoft.com/office/powerpoint/2010/main" val="127235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47</a:t>
            </a:fld>
            <a:endParaRPr lang="nb-NO"/>
          </a:p>
        </p:txBody>
      </p:sp>
    </p:spTree>
    <p:extLst>
      <p:ext uri="{BB962C8B-B14F-4D97-AF65-F5344CB8AC3E}">
        <p14:creationId xmlns:p14="http://schemas.microsoft.com/office/powerpoint/2010/main" val="687548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Ta gjerne</a:t>
            </a:r>
            <a:r>
              <a:rPr lang="nb-NO" baseline="0" dirty="0" smtClean="0"/>
              <a:t> en runde på hvordan en løser hemmelig valg lokalt. </a:t>
            </a:r>
          </a:p>
          <a:p>
            <a:endParaRPr lang="nb-NO" baseline="0" dirty="0" smtClean="0"/>
          </a:p>
          <a:p>
            <a:r>
              <a:rPr lang="nb-NO" baseline="0" dirty="0" smtClean="0"/>
              <a:t>Nøytralitet gjennom hele valggjennomføringen – unngå valgagitasjon ved forhåndsvalget og på valgtinget.</a:t>
            </a:r>
          </a:p>
          <a:p>
            <a:endParaRPr lang="nb-NO" baseline="0" dirty="0" smtClean="0"/>
          </a:p>
          <a:p>
            <a:r>
              <a:rPr lang="nb-NO" baseline="0" dirty="0" smtClean="0"/>
              <a:t>Hva svarer en når en lurer på hva de ulike listene mener. </a:t>
            </a:r>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49</a:t>
            </a:fld>
            <a:endParaRPr lang="nb-NO"/>
          </a:p>
        </p:txBody>
      </p:sp>
    </p:spTree>
    <p:extLst>
      <p:ext uri="{BB962C8B-B14F-4D97-AF65-F5344CB8AC3E}">
        <p14:creationId xmlns:p14="http://schemas.microsoft.com/office/powerpoint/2010/main" val="3983645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lvl1pPr>
              <a:spcBef>
                <a:spcPts val="0"/>
              </a:spcBef>
            </a:lvl1pPr>
          </a:lstStyle>
          <a:p>
            <a:r>
              <a:t>Bruk dette lysarket om du har tid. Erfaring fra tidlegare val viser at det er behov for å legge vekt på at ein ikkje på noko måte skal drive valagitasjon, altså ikkje bidra til at veljarane blir påvirka til å røysta på ein bestemt måte.</a:t>
            </a:r>
          </a:p>
        </p:txBody>
      </p:sp>
    </p:spTree>
    <p:extLst>
      <p:ext uri="{BB962C8B-B14F-4D97-AF65-F5344CB8AC3E}">
        <p14:creationId xmlns:p14="http://schemas.microsoft.com/office/powerpoint/2010/main" val="158219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endParaRPr/>
          </a:p>
          <a:p>
            <a:r>
              <a:t>All forhåndsstemming skal registreres i valgmodulen, ja. På valgkortet henvises det bare til hvor man kan få mer informasjon om forhåndsstemming, men jeg mener at vi ved forrige valg fikk opp all registert informasjon om forhåndsstemming på kirkevalget.no. </a:t>
            </a:r>
          </a:p>
          <a:p>
            <a:endParaRPr/>
          </a:p>
          <a:p>
            <a:r>
              <a:t>Siste frist er satt til 1. juni, men tid og sted for valget er andre trinn i registreringsveiviseren, så det må legges inn før man begynner med kandidatlister. </a:t>
            </a:r>
          </a:p>
          <a:p>
            <a:endParaRPr/>
          </a:p>
          <a:p>
            <a:r>
              <a:t>Det er selvfølgelig mulig å gå tilbake i veiviseren og legge til flere linjer om forhåndsstemming etter at kandidatlister er lagt inn. Siden forhåndsstemming ikke trykkes på valgkortet, kan ikke jeg se at det er noe problem at man tilføyer flere linjer om forhåndsstemming også etter 1. juni, man la oss i utgangspunktet holde på fristen. </a:t>
            </a:r>
          </a:p>
        </p:txBody>
      </p:sp>
    </p:spTree>
    <p:extLst>
      <p:ext uri="{BB962C8B-B14F-4D97-AF65-F5344CB8AC3E}">
        <p14:creationId xmlns:p14="http://schemas.microsoft.com/office/powerpoint/2010/main" val="2992400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54</a:t>
            </a:fld>
            <a:endParaRPr lang="nb-NO"/>
          </a:p>
        </p:txBody>
      </p:sp>
    </p:spTree>
    <p:extLst>
      <p:ext uri="{BB962C8B-B14F-4D97-AF65-F5344CB8AC3E}">
        <p14:creationId xmlns:p14="http://schemas.microsoft.com/office/powerpoint/2010/main" val="824645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pPr>
              <a:defRPr>
                <a:latin typeface="+mj-lt"/>
                <a:ea typeface="+mj-ea"/>
                <a:cs typeface="+mj-cs"/>
                <a:sym typeface="Helvetica"/>
              </a:defRPr>
            </a:pPr>
            <a:endParaRPr/>
          </a:p>
          <a:p>
            <a:pPr>
              <a:defRPr>
                <a:latin typeface="+mj-lt"/>
                <a:ea typeface="+mj-ea"/>
                <a:cs typeface="+mj-cs"/>
                <a:sym typeface="Helvetica"/>
              </a:defRPr>
            </a:pPr>
            <a:r>
              <a:t>Tid og stad for førehandsrøysting kjem </a:t>
            </a:r>
            <a:r>
              <a:rPr i="1"/>
              <a:t>ikkje</a:t>
            </a:r>
            <a:r>
              <a:t> på valkortet, men truleg på nettsidene kyrkjevalet.no</a:t>
            </a:r>
          </a:p>
          <a:p>
            <a:pPr>
              <a:defRPr>
                <a:latin typeface="+mj-lt"/>
                <a:ea typeface="+mj-ea"/>
                <a:cs typeface="+mj-cs"/>
                <a:sym typeface="Helvetica"/>
              </a:defRPr>
            </a:pPr>
            <a:r>
              <a:t>Slik var det i 2015, sjekk om det er slik no.</a:t>
            </a:r>
          </a:p>
        </p:txBody>
      </p:sp>
    </p:spTree>
    <p:extLst>
      <p:ext uri="{BB962C8B-B14F-4D97-AF65-F5344CB8AC3E}">
        <p14:creationId xmlns:p14="http://schemas.microsoft.com/office/powerpoint/2010/main" val="226328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r>
              <a:t>§ 9–4. </a:t>
            </a:r>
            <a:r>
              <a:rPr i="1"/>
              <a:t>Framgangsmåten ved</a:t>
            </a:r>
          </a:p>
          <a:p>
            <a:pPr>
              <a:defRPr i="1"/>
            </a:pPr>
            <a:r>
              <a:t>stemmegivinga</a:t>
            </a:r>
          </a:p>
          <a:p>
            <a:r>
              <a:t>(1) Veljar skal i einerom og usett brette</a:t>
            </a:r>
          </a:p>
          <a:p>
            <a:r>
              <a:t>saman stemmesetelen slik at det ikkje er</a:t>
            </a:r>
          </a:p>
          <a:p>
            <a:r>
              <a:t>synleg kva valliste veljaren stemmer på.</a:t>
            </a:r>
          </a:p>
          <a:p>
            <a:r>
              <a:t>(2) Når stemme blir tatt imot frå veljar</a:t>
            </a:r>
          </a:p>
          <a:p>
            <a:r>
              <a:t>som er manntalsført i soknet, skal</a:t>
            </a:r>
          </a:p>
          <a:p>
            <a:r>
              <a:t>ein følge følgande prosedyre: Etter at</a:t>
            </a:r>
          </a:p>
          <a:p>
            <a:r>
              <a:t>stemmesetelen er stempla, legg veljaren</a:t>
            </a:r>
          </a:p>
          <a:p>
            <a:r>
              <a:t>denne sjølv i ein stemmesetelkonvolutt</a:t>
            </a:r>
          </a:p>
          <a:p>
            <a:r>
              <a:t>og limer denne igjen. Stemmemottakar</a:t>
            </a:r>
          </a:p>
          <a:p>
            <a:r>
              <a:t>legg stemmesetelkonvolutten</a:t>
            </a:r>
          </a:p>
          <a:p>
            <a:r>
              <a:t>saman med eventuelt valkort i ein</a:t>
            </a:r>
          </a:p>
          <a:p>
            <a:r>
              <a:t>omslagskonvolutt som blir lagt i ei</a:t>
            </a:r>
          </a:p>
          <a:p>
            <a:r>
              <a:t>valurne. Dersom det ikkje er skrive</a:t>
            </a:r>
          </a:p>
          <a:p>
            <a:r>
              <a:t>ut eit valkort eller veljaren ikkje har</a:t>
            </a:r>
          </a:p>
          <a:p>
            <a:r>
              <a:t>valkortet med seg, skal veljaren sjølv</a:t>
            </a:r>
          </a:p>
          <a:p>
            <a:r>
              <a:t>påføre namn, fødselsdato og adresse på</a:t>
            </a:r>
          </a:p>
          <a:p>
            <a:r>
              <a:t>omslagskonvolutten.</a:t>
            </a:r>
          </a:p>
          <a:p>
            <a:r>
              <a:t>(3) Når stemme blir tatt i mot frå veljar</a:t>
            </a:r>
          </a:p>
          <a:p>
            <a:r>
              <a:t>som er manntalsført i eit anna sokn, skal</a:t>
            </a:r>
          </a:p>
          <a:p>
            <a:r>
              <a:t>ein følgje følgande prosedyre: Etter at</a:t>
            </a:r>
          </a:p>
          <a:p>
            <a:r>
              <a:t>stemmesetelen er stempla, leggveljaren</a:t>
            </a:r>
          </a:p>
          <a:p>
            <a:r>
              <a:t>denne sjølv i ein stemmesetelkonvolutt</a:t>
            </a:r>
          </a:p>
          <a:p>
            <a:r>
              <a:t>og limer denne igjen. Stemmemottakar</a:t>
            </a:r>
          </a:p>
          <a:p>
            <a:r>
              <a:t>leggstemmesetelkonvolutten</a:t>
            </a:r>
          </a:p>
          <a:p>
            <a:r>
              <a:t>saman med eventuelt valkort i ein</a:t>
            </a:r>
          </a:p>
          <a:p>
            <a:r>
              <a:t>omslagskonvolutt. Dersom det ikkje er</a:t>
            </a:r>
          </a:p>
          <a:p>
            <a:r>
              <a:t>skrive ut eit valkort eller veljaren ikkje</a:t>
            </a:r>
          </a:p>
          <a:p>
            <a:r>
              <a:t>har valkortet med seg, skal veljaren</a:t>
            </a:r>
          </a:p>
          <a:p>
            <a:r>
              <a:t>sjølv påføre namn, fødselsdato og</a:t>
            </a:r>
          </a:p>
          <a:p>
            <a:r>
              <a:t>adresse på omslagskonvolutten.</a:t>
            </a:r>
          </a:p>
          <a:p>
            <a:r>
              <a:t>Omslagskonvolutten skal sendast det</a:t>
            </a:r>
          </a:p>
          <a:p>
            <a:r>
              <a:t>soknet veljaren er manntalsført i.</a:t>
            </a:r>
          </a:p>
          <a:p>
            <a:r>
              <a:t>(4) Veljar som er ukjent for</a:t>
            </a:r>
          </a:p>
          <a:p>
            <a:r>
              <a:t>stemmemottakar, skal legitimere seg.</a:t>
            </a:r>
          </a:p>
          <a:p>
            <a:r>
              <a:t>Veljars identitet kan ved stemmegiving</a:t>
            </a:r>
          </a:p>
          <a:p>
            <a:r>
              <a:t>på institusjon i staden bli bekrefta av en</a:t>
            </a:r>
          </a:p>
          <a:p>
            <a:r>
              <a:t>tilsett som legitimerer seg.</a:t>
            </a:r>
          </a:p>
          <a:p>
            <a:r>
              <a:t>(5) Stempel som blir brukt ved</a:t>
            </a:r>
          </a:p>
          <a:p>
            <a:r>
              <a:t>førehandstemmegivinga kan vere</a:t>
            </a:r>
          </a:p>
          <a:p>
            <a:r>
              <a:t>det same stempel som blir brukt på</a:t>
            </a:r>
          </a:p>
          <a:p>
            <a:r>
              <a:t>valtinget.</a:t>
            </a:r>
          </a:p>
          <a:p>
            <a:r>
              <a:t>(6) Veljar som har behov for det, kan</a:t>
            </a:r>
          </a:p>
          <a:p>
            <a:r>
              <a:t>sjølv be stemmemottakar om å få hjelp</a:t>
            </a:r>
          </a:p>
          <a:p>
            <a:r>
              <a:t>ved stemmegivinga. Veljar med alvorlig</a:t>
            </a:r>
          </a:p>
          <a:p>
            <a:r>
              <a:t>psykisk eller fysisk funksjonshemning</a:t>
            </a:r>
          </a:p>
          <a:p>
            <a:r>
              <a:t>kan sjølv peike ut ein ekstra hjelpar</a:t>
            </a:r>
          </a:p>
          <a:p>
            <a:r>
              <a:t>blant dei personar som er til stades</a:t>
            </a:r>
          </a:p>
          <a:p>
            <a:r>
              <a:t>i vallokalet. Stemmemottakar skal gjere</a:t>
            </a:r>
          </a:p>
          <a:p>
            <a:r>
              <a:t>hjelparen merksam på at vedkommande</a:t>
            </a:r>
          </a:p>
          <a:p>
            <a:r>
              <a:t>har teieplikt etter § 17–2 andre ledd.</a:t>
            </a:r>
          </a:p>
          <a:p>
            <a:r>
              <a:t>(7) Valurner som blir brukt ved</a:t>
            </a:r>
          </a:p>
          <a:p>
            <a:r>
              <a:t>førehandstemmegivinga skal vere</a:t>
            </a:r>
          </a:p>
          <a:p>
            <a:r>
              <a:t>forsegla.</a:t>
            </a:r>
          </a:p>
        </p:txBody>
      </p:sp>
    </p:spTree>
    <p:extLst>
      <p:ext uri="{BB962C8B-B14F-4D97-AF65-F5344CB8AC3E}">
        <p14:creationId xmlns:p14="http://schemas.microsoft.com/office/powerpoint/2010/main" val="3307904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Sett inn bilde av Erik som røystar</a:t>
            </a:r>
          </a:p>
        </p:txBody>
      </p:sp>
    </p:spTree>
    <p:extLst>
      <p:ext uri="{BB962C8B-B14F-4D97-AF65-F5344CB8AC3E}">
        <p14:creationId xmlns:p14="http://schemas.microsoft.com/office/powerpoint/2010/main" val="1478375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67</a:t>
            </a:fld>
            <a:endParaRPr lang="nb-NO"/>
          </a:p>
        </p:txBody>
      </p:sp>
    </p:spTree>
    <p:extLst>
      <p:ext uri="{BB962C8B-B14F-4D97-AF65-F5344CB8AC3E}">
        <p14:creationId xmlns:p14="http://schemas.microsoft.com/office/powerpoint/2010/main" val="318326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Følg rutinene</a:t>
            </a:r>
          </a:p>
          <a:p>
            <a:r>
              <a:rPr lang="nb-NO" dirty="0" smtClean="0"/>
              <a:t>Det er viktig at folk får stemme og at flest mulig stemmer blir godkjent</a:t>
            </a:r>
          </a:p>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a:t>
            </a:fld>
            <a:endParaRPr lang="nb-NO"/>
          </a:p>
        </p:txBody>
      </p:sp>
    </p:spTree>
    <p:extLst>
      <p:ext uri="{BB962C8B-B14F-4D97-AF65-F5344CB8AC3E}">
        <p14:creationId xmlns:p14="http://schemas.microsoft.com/office/powerpoint/2010/main" val="2125188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pPr>
              <a:spcBef>
                <a:spcPts val="0"/>
              </a:spcBef>
            </a:pPr>
            <a:r>
              <a:t>Valhandbok kjem etter planen i januar 2019, men ein elektronisk versjon er venta før jul.</a:t>
            </a:r>
          </a:p>
          <a:p>
            <a:pPr>
              <a:spcBef>
                <a:spcPts val="0"/>
              </a:spcBef>
            </a:pPr>
            <a:r>
              <a:t>Dato for prostivise kurs kyrkjevalet er ikke bestemt enno. Lokal arrangør er prosten og kyrkjeverja ved prostesetet.</a:t>
            </a:r>
          </a:p>
        </p:txBody>
      </p:sp>
    </p:spTree>
    <p:extLst>
      <p:ext uri="{BB962C8B-B14F-4D97-AF65-F5344CB8AC3E}">
        <p14:creationId xmlns:p14="http://schemas.microsoft.com/office/powerpoint/2010/main" val="447226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74</a:t>
            </a:fld>
            <a:endParaRPr lang="nb-NO"/>
          </a:p>
        </p:txBody>
      </p:sp>
    </p:spTree>
    <p:extLst>
      <p:ext uri="{BB962C8B-B14F-4D97-AF65-F5344CB8AC3E}">
        <p14:creationId xmlns:p14="http://schemas.microsoft.com/office/powerpoint/2010/main" val="2810830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rPr dirty="0" err="1"/>
              <a:t>Kva</a:t>
            </a:r>
            <a:r>
              <a:rPr dirty="0"/>
              <a:t> </a:t>
            </a:r>
            <a:r>
              <a:rPr dirty="0" err="1"/>
              <a:t>var</a:t>
            </a:r>
            <a:r>
              <a:rPr dirty="0"/>
              <a:t> </a:t>
            </a:r>
            <a:r>
              <a:rPr dirty="0" err="1"/>
              <a:t>det</a:t>
            </a:r>
            <a:r>
              <a:rPr dirty="0"/>
              <a:t> </a:t>
            </a:r>
            <a:r>
              <a:rPr dirty="0" err="1"/>
              <a:t>beste</a:t>
            </a:r>
            <a:r>
              <a:rPr dirty="0"/>
              <a:t> </a:t>
            </a:r>
            <a:r>
              <a:rPr dirty="0" err="1"/>
              <a:t>informasjonstiltaket</a:t>
            </a:r>
            <a:r>
              <a:rPr dirty="0"/>
              <a:t> </a:t>
            </a:r>
            <a:r>
              <a:rPr dirty="0" err="1"/>
              <a:t>sist</a:t>
            </a:r>
            <a:r>
              <a:rPr dirty="0"/>
              <a:t>? – </a:t>
            </a:r>
            <a:r>
              <a:rPr dirty="0" err="1"/>
              <a:t>summegrupper</a:t>
            </a:r>
            <a:endParaRPr dirty="0"/>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r>
              <a:rPr dirty="0"/>
              <a:t>Finn </a:t>
            </a:r>
            <a:r>
              <a:rPr dirty="0" err="1"/>
              <a:t>sjekklistene</a:t>
            </a:r>
            <a:r>
              <a:rPr dirty="0"/>
              <a:t> </a:t>
            </a:r>
            <a:r>
              <a:rPr dirty="0" err="1"/>
              <a:t>fram</a:t>
            </a:r>
            <a:r>
              <a:rPr dirty="0"/>
              <a:t>.</a:t>
            </a:r>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endParaRPr dirty="0"/>
          </a:p>
          <a:p>
            <a:pPr>
              <a:defRPr>
                <a:latin typeface="Times New Roman"/>
                <a:ea typeface="Times New Roman"/>
                <a:cs typeface="Times New Roman"/>
                <a:sym typeface="Times New Roman"/>
              </a:defRPr>
            </a:pPr>
            <a:r>
              <a:rPr dirty="0" err="1"/>
              <a:t>Kommunikasjonspakken</a:t>
            </a:r>
            <a:r>
              <a:rPr dirty="0"/>
              <a:t> </a:t>
            </a:r>
            <a:r>
              <a:rPr dirty="0" err="1"/>
              <a:t>kan</a:t>
            </a:r>
            <a:r>
              <a:rPr dirty="0"/>
              <a:t> </a:t>
            </a:r>
            <a:r>
              <a:rPr dirty="0" err="1"/>
              <a:t>drøftast</a:t>
            </a:r>
            <a:r>
              <a:rPr dirty="0"/>
              <a:t> i </a:t>
            </a:r>
            <a:r>
              <a:rPr dirty="0" err="1"/>
              <a:t>grupper</a:t>
            </a:r>
            <a:endParaRPr dirty="0"/>
          </a:p>
          <a:p>
            <a:pPr>
              <a:defRPr>
                <a:latin typeface="Times New Roman"/>
                <a:ea typeface="Times New Roman"/>
                <a:cs typeface="Times New Roman"/>
                <a:sym typeface="Times New Roman"/>
              </a:defRPr>
            </a:pPr>
            <a:r>
              <a:rPr dirty="0"/>
              <a:t> </a:t>
            </a:r>
          </a:p>
        </p:txBody>
      </p:sp>
    </p:spTree>
    <p:extLst>
      <p:ext uri="{BB962C8B-B14F-4D97-AF65-F5344CB8AC3E}">
        <p14:creationId xmlns:p14="http://schemas.microsoft.com/office/powerpoint/2010/main" val="3787185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pPr marL="228600" indent="-228600">
              <a:buSzPct val="100000"/>
              <a:buAutoNum type="arabicPeriod"/>
            </a:pPr>
            <a:r>
              <a:rPr dirty="0" err="1"/>
              <a:t>Det</a:t>
            </a:r>
            <a:r>
              <a:rPr dirty="0"/>
              <a:t> </a:t>
            </a:r>
            <a:r>
              <a:rPr dirty="0" err="1"/>
              <a:t>er</a:t>
            </a:r>
            <a:r>
              <a:rPr dirty="0"/>
              <a:t> </a:t>
            </a:r>
            <a:r>
              <a:rPr dirty="0" err="1"/>
              <a:t>viktig</a:t>
            </a:r>
            <a:r>
              <a:rPr dirty="0"/>
              <a:t> at </a:t>
            </a:r>
            <a:r>
              <a:rPr dirty="0" err="1"/>
              <a:t>det</a:t>
            </a:r>
            <a:r>
              <a:rPr dirty="0"/>
              <a:t> </a:t>
            </a:r>
            <a:r>
              <a:rPr dirty="0" err="1"/>
              <a:t>er</a:t>
            </a:r>
            <a:r>
              <a:rPr dirty="0"/>
              <a:t> </a:t>
            </a:r>
            <a:r>
              <a:rPr dirty="0" err="1"/>
              <a:t>tydeleg</a:t>
            </a:r>
            <a:r>
              <a:rPr dirty="0"/>
              <a:t> for </a:t>
            </a:r>
            <a:r>
              <a:rPr dirty="0" err="1"/>
              <a:t>både</a:t>
            </a:r>
            <a:r>
              <a:rPr dirty="0"/>
              <a:t> </a:t>
            </a:r>
            <a:r>
              <a:rPr dirty="0" err="1"/>
              <a:t>mogelege</a:t>
            </a:r>
            <a:r>
              <a:rPr dirty="0"/>
              <a:t> </a:t>
            </a:r>
            <a:r>
              <a:rPr dirty="0" err="1"/>
              <a:t>kandidatar</a:t>
            </a:r>
            <a:r>
              <a:rPr dirty="0"/>
              <a:t> </a:t>
            </a:r>
            <a:r>
              <a:rPr dirty="0" err="1"/>
              <a:t>og</a:t>
            </a:r>
            <a:r>
              <a:rPr dirty="0"/>
              <a:t> </a:t>
            </a:r>
            <a:r>
              <a:rPr dirty="0" err="1"/>
              <a:t>veljarar</a:t>
            </a:r>
            <a:r>
              <a:rPr dirty="0"/>
              <a:t> </a:t>
            </a:r>
            <a:r>
              <a:rPr dirty="0" err="1"/>
              <a:t>kva</a:t>
            </a:r>
            <a:r>
              <a:rPr dirty="0"/>
              <a:t> </a:t>
            </a:r>
            <a:r>
              <a:rPr dirty="0" err="1"/>
              <a:t>som</a:t>
            </a:r>
            <a:r>
              <a:rPr dirty="0"/>
              <a:t> </a:t>
            </a:r>
            <a:r>
              <a:rPr dirty="0" err="1"/>
              <a:t>skjer</a:t>
            </a:r>
            <a:r>
              <a:rPr dirty="0"/>
              <a:t> i </a:t>
            </a:r>
            <a:r>
              <a:rPr dirty="0" err="1"/>
              <a:t>kyrkjelyden</a:t>
            </a:r>
            <a:r>
              <a:rPr dirty="0"/>
              <a:t> </a:t>
            </a:r>
            <a:r>
              <a:rPr dirty="0" err="1"/>
              <a:t>frå</a:t>
            </a:r>
            <a:r>
              <a:rPr dirty="0"/>
              <a:t> no </a:t>
            </a:r>
            <a:r>
              <a:rPr dirty="0" err="1"/>
              <a:t>og</a:t>
            </a:r>
            <a:r>
              <a:rPr dirty="0"/>
              <a:t> </a:t>
            </a:r>
            <a:r>
              <a:rPr dirty="0" err="1"/>
              <a:t>fram</a:t>
            </a:r>
            <a:r>
              <a:rPr dirty="0"/>
              <a:t> </a:t>
            </a:r>
            <a:r>
              <a:rPr dirty="0" err="1"/>
              <a:t>til</a:t>
            </a:r>
            <a:r>
              <a:rPr dirty="0"/>
              <a:t> valet. </a:t>
            </a:r>
            <a:r>
              <a:rPr dirty="0" err="1"/>
              <a:t>Kyrkjeblad</a:t>
            </a:r>
            <a:r>
              <a:rPr dirty="0"/>
              <a:t>, </a:t>
            </a:r>
            <a:r>
              <a:rPr dirty="0" err="1"/>
              <a:t>nettsider</a:t>
            </a:r>
            <a:r>
              <a:rPr dirty="0"/>
              <a:t> </a:t>
            </a:r>
            <a:r>
              <a:rPr dirty="0" err="1"/>
              <a:t>og</a:t>
            </a:r>
            <a:r>
              <a:rPr dirty="0"/>
              <a:t> </a:t>
            </a:r>
            <a:r>
              <a:rPr dirty="0" err="1"/>
              <a:t>facebook</a:t>
            </a:r>
            <a:endParaRPr dirty="0"/>
          </a:p>
          <a:p>
            <a:pPr marL="228600" indent="-228600">
              <a:buSzPct val="100000"/>
              <a:buAutoNum type="arabicPeriod"/>
            </a:pPr>
            <a:r>
              <a:rPr dirty="0" err="1"/>
              <a:t>Eige</a:t>
            </a:r>
            <a:r>
              <a:rPr dirty="0"/>
              <a:t> </a:t>
            </a:r>
            <a:r>
              <a:rPr dirty="0" err="1"/>
              <a:t>valnr</a:t>
            </a:r>
            <a:r>
              <a:rPr dirty="0"/>
              <a:t>. </a:t>
            </a:r>
            <a:r>
              <a:rPr dirty="0" err="1"/>
              <a:t>Det</a:t>
            </a:r>
            <a:r>
              <a:rPr dirty="0"/>
              <a:t> </a:t>
            </a:r>
            <a:r>
              <a:rPr dirty="0" err="1"/>
              <a:t>kan</a:t>
            </a:r>
            <a:r>
              <a:rPr dirty="0"/>
              <a:t> </a:t>
            </a:r>
            <a:r>
              <a:rPr dirty="0" err="1"/>
              <a:t>bli</a:t>
            </a:r>
            <a:r>
              <a:rPr dirty="0"/>
              <a:t> </a:t>
            </a:r>
            <a:r>
              <a:rPr dirty="0" err="1"/>
              <a:t>aktuelt</a:t>
            </a:r>
            <a:r>
              <a:rPr dirty="0"/>
              <a:t> med </a:t>
            </a:r>
            <a:r>
              <a:rPr dirty="0" err="1"/>
              <a:t>eit</a:t>
            </a:r>
            <a:r>
              <a:rPr dirty="0"/>
              <a:t> </a:t>
            </a:r>
            <a:r>
              <a:rPr dirty="0" err="1"/>
              <a:t>innstikk</a:t>
            </a:r>
            <a:r>
              <a:rPr dirty="0"/>
              <a:t> om </a:t>
            </a:r>
            <a:r>
              <a:rPr lang="nb-NO" dirty="0" smtClean="0"/>
              <a:t>bispedømme</a:t>
            </a:r>
            <a:r>
              <a:rPr dirty="0" err="1" smtClean="0"/>
              <a:t>rådsvalet</a:t>
            </a:r>
            <a:r>
              <a:rPr dirty="0"/>
              <a:t>. I </a:t>
            </a:r>
            <a:r>
              <a:rPr dirty="0" err="1"/>
              <a:t>tilfelle</a:t>
            </a:r>
            <a:r>
              <a:rPr dirty="0"/>
              <a:t> </a:t>
            </a:r>
            <a:r>
              <a:rPr dirty="0" err="1"/>
              <a:t>må</a:t>
            </a:r>
            <a:r>
              <a:rPr dirty="0"/>
              <a:t> de ha </a:t>
            </a:r>
            <a:r>
              <a:rPr dirty="0" err="1"/>
              <a:t>eit</a:t>
            </a:r>
            <a:r>
              <a:rPr dirty="0"/>
              <a:t> </a:t>
            </a:r>
            <a:r>
              <a:rPr dirty="0" err="1"/>
              <a:t>kyrkjeblad</a:t>
            </a:r>
            <a:r>
              <a:rPr dirty="0"/>
              <a:t> </a:t>
            </a:r>
            <a:r>
              <a:rPr dirty="0" err="1"/>
              <a:t>som</a:t>
            </a:r>
            <a:r>
              <a:rPr dirty="0"/>
              <a:t> </a:t>
            </a:r>
            <a:r>
              <a:rPr dirty="0" err="1"/>
              <a:t>blir</a:t>
            </a:r>
            <a:r>
              <a:rPr dirty="0"/>
              <a:t> </a:t>
            </a:r>
            <a:r>
              <a:rPr dirty="0" err="1"/>
              <a:t>gitt</a:t>
            </a:r>
            <a:r>
              <a:rPr dirty="0"/>
              <a:t> </a:t>
            </a:r>
            <a:r>
              <a:rPr dirty="0" err="1"/>
              <a:t>ut</a:t>
            </a:r>
            <a:r>
              <a:rPr dirty="0"/>
              <a:t> </a:t>
            </a:r>
            <a:r>
              <a:rPr dirty="0" err="1"/>
              <a:t>mellom</a:t>
            </a:r>
            <a:r>
              <a:rPr dirty="0"/>
              <a:t> 10. </a:t>
            </a:r>
            <a:r>
              <a:rPr dirty="0" err="1"/>
              <a:t>juni</a:t>
            </a:r>
            <a:r>
              <a:rPr dirty="0"/>
              <a:t> </a:t>
            </a:r>
            <a:r>
              <a:rPr dirty="0" err="1"/>
              <a:t>og</a:t>
            </a:r>
            <a:r>
              <a:rPr dirty="0"/>
              <a:t> 1. </a:t>
            </a:r>
            <a:r>
              <a:rPr dirty="0" err="1"/>
              <a:t>september</a:t>
            </a:r>
            <a:endParaRPr dirty="0"/>
          </a:p>
          <a:p>
            <a:pPr marL="228600" indent="-228600">
              <a:buSzPct val="100000"/>
              <a:buAutoNum type="arabicPeriod"/>
            </a:pPr>
            <a:r>
              <a:rPr dirty="0" err="1"/>
              <a:t>Nettsidene</a:t>
            </a:r>
            <a:r>
              <a:rPr dirty="0"/>
              <a:t> </a:t>
            </a:r>
            <a:r>
              <a:rPr dirty="0" err="1"/>
              <a:t>kan</a:t>
            </a:r>
            <a:r>
              <a:rPr dirty="0"/>
              <a:t> </a:t>
            </a:r>
            <a:r>
              <a:rPr dirty="0" err="1"/>
              <a:t>henta</a:t>
            </a:r>
            <a:r>
              <a:rPr dirty="0"/>
              <a:t> </a:t>
            </a:r>
            <a:r>
              <a:rPr dirty="0" err="1"/>
              <a:t>stoff</a:t>
            </a:r>
            <a:r>
              <a:rPr dirty="0"/>
              <a:t> </a:t>
            </a:r>
            <a:r>
              <a:rPr dirty="0" err="1"/>
              <a:t>frå</a:t>
            </a:r>
            <a:r>
              <a:rPr dirty="0"/>
              <a:t> kyrkjevalet.no </a:t>
            </a:r>
            <a:r>
              <a:rPr dirty="0" err="1"/>
              <a:t>og</a:t>
            </a:r>
            <a:r>
              <a:rPr dirty="0"/>
              <a:t> visa </a:t>
            </a:r>
            <a:r>
              <a:rPr dirty="0" err="1"/>
              <a:t>vidare</a:t>
            </a:r>
            <a:r>
              <a:rPr dirty="0"/>
              <a:t> </a:t>
            </a:r>
            <a:r>
              <a:rPr dirty="0" err="1"/>
              <a:t>til</a:t>
            </a:r>
            <a:r>
              <a:rPr dirty="0"/>
              <a:t> </a:t>
            </a:r>
            <a:r>
              <a:rPr dirty="0" err="1"/>
              <a:t>dette</a:t>
            </a:r>
            <a:r>
              <a:rPr dirty="0"/>
              <a:t>. </a:t>
            </a:r>
            <a:r>
              <a:rPr dirty="0" err="1"/>
              <a:t>Det</a:t>
            </a:r>
            <a:r>
              <a:rPr dirty="0"/>
              <a:t> same </a:t>
            </a:r>
            <a:r>
              <a:rPr dirty="0" err="1"/>
              <a:t>gjeld</a:t>
            </a:r>
            <a:r>
              <a:rPr dirty="0"/>
              <a:t> </a:t>
            </a:r>
            <a:r>
              <a:rPr dirty="0" err="1"/>
              <a:t>facebook</a:t>
            </a:r>
            <a:r>
              <a:rPr dirty="0"/>
              <a:t>. </a:t>
            </a:r>
            <a:r>
              <a:rPr dirty="0" err="1"/>
              <a:t>Det</a:t>
            </a:r>
            <a:r>
              <a:rPr dirty="0"/>
              <a:t> </a:t>
            </a:r>
            <a:r>
              <a:rPr dirty="0" err="1"/>
              <a:t>vil</a:t>
            </a:r>
            <a:r>
              <a:rPr dirty="0"/>
              <a:t> </a:t>
            </a:r>
            <a:r>
              <a:rPr dirty="0" err="1"/>
              <a:t>truleg</a:t>
            </a:r>
            <a:r>
              <a:rPr dirty="0"/>
              <a:t> </a:t>
            </a:r>
            <a:r>
              <a:rPr dirty="0" err="1"/>
              <a:t>bli</a:t>
            </a:r>
            <a:r>
              <a:rPr dirty="0"/>
              <a:t> </a:t>
            </a:r>
            <a:r>
              <a:rPr dirty="0" err="1"/>
              <a:t>laga</a:t>
            </a:r>
            <a:r>
              <a:rPr dirty="0"/>
              <a:t> </a:t>
            </a:r>
            <a:r>
              <a:rPr dirty="0" err="1"/>
              <a:t>korte</a:t>
            </a:r>
            <a:r>
              <a:rPr dirty="0"/>
              <a:t> </a:t>
            </a:r>
            <a:r>
              <a:rPr dirty="0" err="1"/>
              <a:t>filmar</a:t>
            </a:r>
            <a:r>
              <a:rPr dirty="0"/>
              <a:t> </a:t>
            </a:r>
            <a:r>
              <a:rPr dirty="0" err="1"/>
              <a:t>som</a:t>
            </a:r>
            <a:r>
              <a:rPr dirty="0"/>
              <a:t> </a:t>
            </a:r>
            <a:r>
              <a:rPr dirty="0" err="1"/>
              <a:t>ein</a:t>
            </a:r>
            <a:r>
              <a:rPr dirty="0"/>
              <a:t> </a:t>
            </a:r>
            <a:r>
              <a:rPr dirty="0" err="1"/>
              <a:t>kan</a:t>
            </a:r>
            <a:r>
              <a:rPr dirty="0"/>
              <a:t> </a:t>
            </a:r>
            <a:r>
              <a:rPr dirty="0" err="1"/>
              <a:t>nytta</a:t>
            </a:r>
            <a:endParaRPr dirty="0"/>
          </a:p>
          <a:p>
            <a:pPr marL="228600" indent="-228600">
              <a:buSzPct val="100000"/>
              <a:buAutoNum type="arabicPeriod"/>
            </a:pPr>
            <a:r>
              <a:rPr dirty="0"/>
              <a:t>Vis </a:t>
            </a:r>
            <a:r>
              <a:rPr dirty="0" err="1"/>
              <a:t>nettside</a:t>
            </a:r>
            <a:r>
              <a:rPr dirty="0"/>
              <a:t>. Same </a:t>
            </a:r>
            <a:r>
              <a:rPr dirty="0" err="1"/>
              <a:t>leverandør</a:t>
            </a:r>
            <a:r>
              <a:rPr dirty="0"/>
              <a:t> </a:t>
            </a:r>
            <a:r>
              <a:rPr dirty="0" err="1"/>
              <a:t>som</a:t>
            </a:r>
            <a:r>
              <a:rPr dirty="0"/>
              <a:t> </a:t>
            </a:r>
            <a:r>
              <a:rPr dirty="0" err="1"/>
              <a:t>kommunevalet</a:t>
            </a:r>
            <a:r>
              <a:rPr dirty="0"/>
              <a:t>  https://kirken.no/nb-NO/om-kirken/slik-styres-kirken/kirkevalget/for-medarbeidere/profileringsmateriell/</a:t>
            </a:r>
          </a:p>
          <a:p>
            <a:pPr marL="228600" indent="-228600">
              <a:buSzPct val="100000"/>
              <a:buAutoNum type="arabicPeriod"/>
            </a:pPr>
            <a:r>
              <a:rPr dirty="0"/>
              <a:t>Vis trykksak.kirken.no (ha </a:t>
            </a:r>
            <a:r>
              <a:rPr dirty="0" err="1"/>
              <a:t>klar</a:t>
            </a:r>
            <a:r>
              <a:rPr dirty="0"/>
              <a:t> </a:t>
            </a:r>
            <a:r>
              <a:rPr dirty="0" err="1"/>
              <a:t>bilder</a:t>
            </a:r>
            <a:r>
              <a:rPr dirty="0"/>
              <a:t> </a:t>
            </a:r>
            <a:r>
              <a:rPr dirty="0" err="1"/>
              <a:t>av</a:t>
            </a:r>
            <a:r>
              <a:rPr dirty="0"/>
              <a:t> </a:t>
            </a:r>
            <a:r>
              <a:rPr dirty="0" err="1"/>
              <a:t>nettsida</a:t>
            </a:r>
            <a:r>
              <a:rPr dirty="0"/>
              <a:t> om </a:t>
            </a:r>
            <a:r>
              <a:rPr dirty="0" err="1"/>
              <a:t>det</a:t>
            </a:r>
            <a:r>
              <a:rPr dirty="0"/>
              <a:t> </a:t>
            </a:r>
            <a:r>
              <a:rPr dirty="0" err="1"/>
              <a:t>ikkje</a:t>
            </a:r>
            <a:r>
              <a:rPr dirty="0"/>
              <a:t> </a:t>
            </a:r>
            <a:r>
              <a:rPr dirty="0" err="1"/>
              <a:t>er</a:t>
            </a:r>
            <a:r>
              <a:rPr dirty="0"/>
              <a:t> </a:t>
            </a:r>
            <a:r>
              <a:rPr dirty="0" err="1"/>
              <a:t>nettilgang</a:t>
            </a:r>
            <a:r>
              <a:rPr dirty="0"/>
              <a:t>)</a:t>
            </a:r>
          </a:p>
          <a:p>
            <a:pPr marL="228600" indent="-228600">
              <a:buSzPct val="100000"/>
              <a:buAutoNum type="arabicPeriod"/>
            </a:pPr>
            <a:r>
              <a:rPr dirty="0" err="1"/>
              <a:t>Kan</a:t>
            </a:r>
            <a:r>
              <a:rPr dirty="0"/>
              <a:t> de </a:t>
            </a:r>
            <a:r>
              <a:rPr dirty="0" err="1"/>
              <a:t>måla</a:t>
            </a:r>
            <a:r>
              <a:rPr dirty="0"/>
              <a:t> </a:t>
            </a:r>
            <a:r>
              <a:rPr dirty="0" err="1"/>
              <a:t>dette</a:t>
            </a:r>
            <a:r>
              <a:rPr dirty="0"/>
              <a:t>?</a:t>
            </a:r>
          </a:p>
          <a:p>
            <a:pPr marL="228600" indent="-228600">
              <a:buSzPct val="100000"/>
              <a:buAutoNum type="arabicPeriod"/>
            </a:pPr>
            <a:endParaRPr dirty="0"/>
          </a:p>
        </p:txBody>
      </p:sp>
    </p:spTree>
    <p:extLst>
      <p:ext uri="{BB962C8B-B14F-4D97-AF65-F5344CB8AC3E}">
        <p14:creationId xmlns:p14="http://schemas.microsoft.com/office/powerpoint/2010/main" val="381338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7</a:t>
            </a:fld>
            <a:endParaRPr lang="nb-NO"/>
          </a:p>
        </p:txBody>
      </p:sp>
    </p:spTree>
    <p:extLst>
      <p:ext uri="{BB962C8B-B14F-4D97-AF65-F5344CB8AC3E}">
        <p14:creationId xmlns:p14="http://schemas.microsoft.com/office/powerpoint/2010/main" val="351007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a:spcBef>
                <a:spcPts val="0"/>
              </a:spcBef>
            </a:pPr>
            <a:r>
              <a:t>Samtal om:</a:t>
            </a:r>
          </a:p>
          <a:p>
            <a:pPr>
              <a:spcBef>
                <a:spcPts val="0"/>
              </a:spcBef>
            </a:pPr>
            <a:endParaRPr/>
          </a:p>
          <a:p>
            <a:pPr>
              <a:spcBef>
                <a:spcPts val="0"/>
              </a:spcBef>
            </a:pPr>
            <a:r>
              <a:t>Handsopprekking: </a:t>
            </a:r>
          </a:p>
          <a:p>
            <a:pPr>
              <a:spcBef>
                <a:spcPts val="0"/>
              </a:spcBef>
            </a:pPr>
            <a:r>
              <a:t>Kor mange har oppnemnd nom.kom?</a:t>
            </a:r>
          </a:p>
          <a:p>
            <a:pPr>
              <a:spcBef>
                <a:spcPts val="0"/>
              </a:spcBef>
            </a:pPr>
            <a:r>
              <a:t>Me sende ut eit brev til alle sokneråd der me ba dykk snakka om det å sitja i sokneråd.</a:t>
            </a:r>
          </a:p>
          <a:p>
            <a:pPr>
              <a:spcBef>
                <a:spcPts val="0"/>
              </a:spcBef>
            </a:pPr>
            <a:r>
              <a:t>Kor mange har snakka om dette i sitt sokn</a:t>
            </a:r>
          </a:p>
          <a:p>
            <a:pPr>
              <a:spcBef>
                <a:spcPts val="0"/>
              </a:spcBef>
            </a:pPr>
            <a:endParaRPr/>
          </a:p>
          <a:p>
            <a:pPr>
              <a:spcBef>
                <a:spcPts val="0"/>
              </a:spcBef>
            </a:pPr>
            <a:r>
              <a:t>KLIKK til siste linje</a:t>
            </a:r>
          </a:p>
          <a:p>
            <a:pPr>
              <a:spcBef>
                <a:spcPts val="0"/>
              </a:spcBef>
            </a:pPr>
            <a:r>
              <a:t>Snakk då med soknerådsleiar Karina Hestad Skeie frå Birkeland</a:t>
            </a:r>
          </a:p>
          <a:p>
            <a:pPr>
              <a:spcBef>
                <a:spcPts val="0"/>
              </a:spcBef>
            </a:pPr>
            <a:endParaRPr/>
          </a:p>
        </p:txBody>
      </p:sp>
    </p:spTree>
    <p:extLst>
      <p:ext uri="{BB962C8B-B14F-4D97-AF65-F5344CB8AC3E}">
        <p14:creationId xmlns:p14="http://schemas.microsoft.com/office/powerpoint/2010/main" val="372184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a:spcBef>
                <a:spcPts val="0"/>
              </a:spcBef>
            </a:pPr>
            <a:r>
              <a:t>Samtal om:</a:t>
            </a:r>
          </a:p>
          <a:p>
            <a:pPr>
              <a:spcBef>
                <a:spcPts val="0"/>
              </a:spcBef>
            </a:pPr>
            <a:endParaRPr/>
          </a:p>
          <a:p>
            <a:pPr>
              <a:spcBef>
                <a:spcPts val="0"/>
              </a:spcBef>
            </a:pPr>
            <a:r>
              <a:t>Handsopprekking: </a:t>
            </a:r>
          </a:p>
          <a:p>
            <a:pPr>
              <a:spcBef>
                <a:spcPts val="0"/>
              </a:spcBef>
            </a:pPr>
            <a:r>
              <a:t>Kor mange har oppnemnd nom.kom?</a:t>
            </a:r>
          </a:p>
          <a:p>
            <a:pPr>
              <a:spcBef>
                <a:spcPts val="0"/>
              </a:spcBef>
            </a:pPr>
            <a:r>
              <a:t>Me sende ut eit brev til alle sokneråd der me ba dykk snakka om det å sitja i sokneråd.</a:t>
            </a:r>
          </a:p>
          <a:p>
            <a:pPr>
              <a:spcBef>
                <a:spcPts val="0"/>
              </a:spcBef>
            </a:pPr>
            <a:r>
              <a:t>Kor mange har snakka om dette i sitt sokn</a:t>
            </a:r>
          </a:p>
          <a:p>
            <a:pPr>
              <a:spcBef>
                <a:spcPts val="0"/>
              </a:spcBef>
            </a:pPr>
            <a:endParaRPr/>
          </a:p>
          <a:p>
            <a:pPr>
              <a:spcBef>
                <a:spcPts val="0"/>
              </a:spcBef>
            </a:pPr>
            <a:r>
              <a:t>KLIKK til siste linje</a:t>
            </a:r>
          </a:p>
          <a:p>
            <a:pPr>
              <a:spcBef>
                <a:spcPts val="0"/>
              </a:spcBef>
            </a:pPr>
            <a:r>
              <a:t>Snakk då med soknerådsleiar Karina Hestad Skeie frå Birkeland</a:t>
            </a:r>
          </a:p>
          <a:p>
            <a:pPr>
              <a:spcBef>
                <a:spcPts val="0"/>
              </a:spcBef>
            </a:pPr>
            <a:endParaRPr/>
          </a:p>
        </p:txBody>
      </p:sp>
    </p:spTree>
    <p:extLst>
      <p:ext uri="{BB962C8B-B14F-4D97-AF65-F5344CB8AC3E}">
        <p14:creationId xmlns:p14="http://schemas.microsoft.com/office/powerpoint/2010/main" val="308904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15</a:t>
            </a:fld>
            <a:endParaRPr lang="nb-NO"/>
          </a:p>
        </p:txBody>
      </p:sp>
    </p:spTree>
    <p:extLst>
      <p:ext uri="{BB962C8B-B14F-4D97-AF65-F5344CB8AC3E}">
        <p14:creationId xmlns:p14="http://schemas.microsoft.com/office/powerpoint/2010/main" val="102275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xfrm>
            <a:off x="674688"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ea typeface="ＭＳ Ｐゴシック" panose="020B0600070205080204" pitchFamily="34" charset="-128"/>
            </a:endParaRPr>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5DD467-1F52-46E0-A6BD-0E919B5BE141}" type="slidenum">
              <a:rPr lang="en-GB" altLang="nb-NO"/>
              <a:pPr>
                <a:spcBef>
                  <a:spcPct val="0"/>
                </a:spcBef>
              </a:pPr>
              <a:t>18</a:t>
            </a:fld>
            <a:endParaRPr lang="en-GB" altLang="nb-NO"/>
          </a:p>
        </p:txBody>
      </p:sp>
    </p:spTree>
    <p:extLst>
      <p:ext uri="{BB962C8B-B14F-4D97-AF65-F5344CB8AC3E}">
        <p14:creationId xmlns:p14="http://schemas.microsoft.com/office/powerpoint/2010/main" val="411979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19</a:t>
            </a:fld>
            <a:endParaRPr lang="nb-NO"/>
          </a:p>
        </p:txBody>
      </p:sp>
    </p:spTree>
    <p:extLst>
      <p:ext uri="{BB962C8B-B14F-4D97-AF65-F5344CB8AC3E}">
        <p14:creationId xmlns:p14="http://schemas.microsoft.com/office/powerpoint/2010/main" val="3999908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62"/>
            <a:ext cx="9144000" cy="683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459800" y="427037"/>
            <a:ext cx="8244463" cy="5956063"/>
          </a:xfrm>
          <a:prstGeom prst="rect">
            <a:avLst/>
          </a:prstGeom>
          <a:solidFill>
            <a:schemeClr val="bg1"/>
          </a:solidFill>
          <a:ln>
            <a:noFill/>
          </a:ln>
          <a:effectLst>
            <a:outerShdw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Tree>
    <p:extLst>
      <p:ext uri="{BB962C8B-B14F-4D97-AF65-F5344CB8AC3E}">
        <p14:creationId xmlns:p14="http://schemas.microsoft.com/office/powerpoint/2010/main" val="1754121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77353"/>
            <a:ext cx="7772400" cy="900629"/>
          </a:xfrm>
          <a:prstGeom prst="rect">
            <a:avLst/>
          </a:prstGeom>
        </p:spPr>
        <p:txBody>
          <a:bodyPr>
            <a:normAutofit/>
          </a:bodyPr>
          <a:lstStyle>
            <a:lvl1pPr>
              <a:defRPr sz="3800" b="0" i="0" cap="all" spc="300">
                <a:latin typeface="Georgia"/>
                <a:cs typeface="Georgia"/>
              </a:defRPr>
            </a:lvl1pPr>
          </a:lstStyle>
          <a:p>
            <a:r>
              <a:rPr lang="nb-NO" dirty="0" smtClean="0"/>
              <a:t>DETTE ER EN OVERSKRIFT</a:t>
            </a:r>
            <a:endParaRPr lang="en-US" dirty="0"/>
          </a:p>
        </p:txBody>
      </p:sp>
      <p:sp>
        <p:nvSpPr>
          <p:cNvPr id="3" name="Subtitle 2"/>
          <p:cNvSpPr>
            <a:spLocks noGrp="1"/>
          </p:cNvSpPr>
          <p:nvPr>
            <p:ph type="subTitle" idx="1" hasCustomPrompt="1"/>
          </p:nvPr>
        </p:nvSpPr>
        <p:spPr>
          <a:xfrm>
            <a:off x="1371600" y="3477982"/>
            <a:ext cx="6400800" cy="1022626"/>
          </a:xfrm>
          <a:prstGeom prst="rect">
            <a:avLst/>
          </a:prstGeom>
        </p:spPr>
        <p:txBody>
          <a:bodyPr/>
          <a:lstStyle>
            <a:lvl1pPr marL="0" indent="0" algn="ctr">
              <a:buNone/>
              <a:defRPr sz="2400" b="0" i="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Her er det plass til en underoverskrift</a:t>
            </a:r>
            <a:endParaRPr lang="en-US" dirty="0"/>
          </a:p>
        </p:txBody>
      </p:sp>
      <p:sp>
        <p:nvSpPr>
          <p:cNvPr id="8" name="TextBox 7"/>
          <p:cNvSpPr txBox="1"/>
          <p:nvPr userDrawn="1"/>
        </p:nvSpPr>
        <p:spPr>
          <a:xfrm>
            <a:off x="4706471" y="339164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855304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326"/>
          <a:stretch/>
        </p:blipFill>
        <p:spPr bwMode="auto">
          <a:xfrm>
            <a:off x="0" y="457200"/>
            <a:ext cx="9144000" cy="574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589721" y="2549595"/>
            <a:ext cx="8229600" cy="1143000"/>
          </a:xfrm>
          <a:prstGeom prst="rect">
            <a:avLst/>
          </a:prstGeom>
        </p:spPr>
        <p:txBody>
          <a:bodyPr/>
          <a:lstStyle>
            <a:lvl1pPr>
              <a:defRPr cap="all" spc="0">
                <a:latin typeface="Georgia"/>
              </a:defRPr>
            </a:lvl1pPr>
          </a:lstStyle>
          <a:p>
            <a:r>
              <a:rPr lang="nb-NO" dirty="0" smtClean="0"/>
              <a:t>Click to Edit Master </a:t>
            </a:r>
            <a:r>
              <a:rPr lang="nb-NO" dirty="0" err="1" smtClean="0"/>
              <a:t>title</a:t>
            </a:r>
            <a:r>
              <a:rPr lang="nb-NO" dirty="0" smtClean="0"/>
              <a:t> style</a:t>
            </a:r>
            <a:endParaRPr lang="en-US" dirty="0"/>
          </a:p>
        </p:txBody>
      </p:sp>
    </p:spTree>
    <p:extLst>
      <p:ext uri="{BB962C8B-B14F-4D97-AF65-F5344CB8AC3E}">
        <p14:creationId xmlns:p14="http://schemas.microsoft.com/office/powerpoint/2010/main" val="712468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8229600" cy="932266"/>
          </a:xfrm>
          <a:prstGeom prst="rect">
            <a:avLst/>
          </a:prstGeom>
        </p:spPr>
        <p:txBody>
          <a:bodyPr/>
          <a:lstStyle>
            <a:lvl1pPr algn="l">
              <a:defRPr sz="3400" cap="all" baseline="0">
                <a:latin typeface="Georgia"/>
              </a:defRPr>
            </a:lvl1pPr>
          </a:lstStyle>
          <a:p>
            <a:r>
              <a:rPr lang="nb-NO" dirty="0" smtClean="0"/>
              <a:t>Click to </a:t>
            </a:r>
            <a:r>
              <a:rPr lang="nb-NO" dirty="0" err="1" smtClean="0"/>
              <a:t>edit</a:t>
            </a:r>
            <a:r>
              <a:rPr lang="nb-NO" dirty="0" smtClean="0"/>
              <a:t> Master </a:t>
            </a:r>
            <a:r>
              <a:rPr lang="nb-NO" dirty="0" err="1" smtClean="0"/>
              <a:t>title</a:t>
            </a:r>
            <a:r>
              <a:rPr lang="nb-NO" dirty="0" smtClean="0"/>
              <a:t> style</a:t>
            </a:r>
            <a:endParaRPr lang="en-US" dirty="0"/>
          </a:p>
        </p:txBody>
      </p:sp>
      <p:sp>
        <p:nvSpPr>
          <p:cNvPr id="3" name="Content Placeholder 2"/>
          <p:cNvSpPr>
            <a:spLocks noGrp="1"/>
          </p:cNvSpPr>
          <p:nvPr>
            <p:ph idx="1"/>
          </p:nvPr>
        </p:nvSpPr>
        <p:spPr>
          <a:xfrm>
            <a:off x="457200" y="1600201"/>
            <a:ext cx="8229600" cy="4235463"/>
          </a:xfrm>
          <a:prstGeom prst="rect">
            <a:avLst/>
          </a:prstGeom>
        </p:spPr>
        <p:txBody>
          <a:bodyPr/>
          <a:lstStyle>
            <a:lvl1pPr>
              <a:defRPr sz="2600">
                <a:latin typeface="Arial"/>
              </a:defRPr>
            </a:lvl1pPr>
            <a:lvl2pPr>
              <a:defRPr sz="2400">
                <a:latin typeface="Arial"/>
              </a:defRPr>
            </a:lvl2pPr>
            <a:lvl3pPr>
              <a:defRPr sz="2200">
                <a:latin typeface="Arial"/>
              </a:defRPr>
            </a:lvl3pPr>
            <a:lvl4pPr>
              <a:defRPr sz="1800">
                <a:latin typeface="Arial"/>
              </a:defRPr>
            </a:lvl4pPr>
            <a:lvl5pPr>
              <a:defRPr sz="1600">
                <a:latin typeface="Arial"/>
              </a:defRPr>
            </a:lvl5pPr>
          </a:lstStyle>
          <a:p>
            <a:pPr lvl="0"/>
            <a:r>
              <a:rPr lang="nb-NO" dirty="0" smtClean="0"/>
              <a:t>Click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031B244-5DE1-884A-885B-F03223C1AA86}" type="datetimeFigureOut">
              <a:rPr lang="en-US" smtClean="0"/>
              <a:t>2/12/2019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Tree>
    <p:extLst>
      <p:ext uri="{BB962C8B-B14F-4D97-AF65-F5344CB8AC3E}">
        <p14:creationId xmlns:p14="http://schemas.microsoft.com/office/powerpoint/2010/main" val="799959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5" name="Bilde 5" descr="Bilde 5"/>
          <p:cNvPicPr>
            <a:picLocks noChangeAspect="1"/>
          </p:cNvPicPr>
          <p:nvPr/>
        </p:nvPicPr>
        <p:blipFill>
          <a:blip r:embed="rId2">
            <a:extLst/>
          </a:blip>
          <a:stretch>
            <a:fillRect/>
          </a:stretch>
        </p:blipFill>
        <p:spPr>
          <a:xfrm>
            <a:off x="-4763" y="-19050"/>
            <a:ext cx="9250364" cy="217489"/>
          </a:xfrm>
          <a:prstGeom prst="rect">
            <a:avLst/>
          </a:prstGeom>
          <a:ln w="12700">
            <a:miter lim="400000"/>
          </a:ln>
        </p:spPr>
      </p:pic>
      <p:sp>
        <p:nvSpPr>
          <p:cNvPr id="96" name="Rectangle 9"/>
          <p:cNvSpPr/>
          <p:nvPr/>
        </p:nvSpPr>
        <p:spPr>
          <a:xfrm>
            <a:off x="0" y="6356350"/>
            <a:ext cx="9144000" cy="501650"/>
          </a:xfrm>
          <a:prstGeom prst="rect">
            <a:avLst/>
          </a:prstGeom>
          <a:solidFill>
            <a:srgbClr val="735DD7">
              <a:alpha val="67000"/>
            </a:srgbClr>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97" name="Bilde 2" descr="Bilde 2"/>
          <p:cNvPicPr>
            <a:picLocks noChangeAspect="1"/>
          </p:cNvPicPr>
          <p:nvPr/>
        </p:nvPicPr>
        <p:blipFill>
          <a:blip r:embed="rId3">
            <a:extLst/>
          </a:blip>
          <a:stretch>
            <a:fillRect/>
          </a:stretch>
        </p:blipFill>
        <p:spPr>
          <a:xfrm>
            <a:off x="241300" y="6356350"/>
            <a:ext cx="1409700" cy="493713"/>
          </a:xfrm>
          <a:prstGeom prst="rect">
            <a:avLst/>
          </a:prstGeom>
          <a:ln w="12700">
            <a:miter lim="400000"/>
          </a:ln>
        </p:spPr>
      </p:pic>
      <p:pic>
        <p:nvPicPr>
          <p:cNvPr id="98" name="Bilde 7" descr="Bilde 7"/>
          <p:cNvPicPr>
            <a:picLocks noChangeAspect="1"/>
          </p:cNvPicPr>
          <p:nvPr/>
        </p:nvPicPr>
        <p:blipFill>
          <a:blip r:embed="rId4">
            <a:extLst/>
          </a:blip>
          <a:stretch>
            <a:fillRect/>
          </a:stretch>
        </p:blipFill>
        <p:spPr>
          <a:xfrm>
            <a:off x="7080250" y="6473825"/>
            <a:ext cx="1789114" cy="282575"/>
          </a:xfrm>
          <a:prstGeom prst="rect">
            <a:avLst/>
          </a:prstGeom>
          <a:ln w="12700">
            <a:miter lim="400000"/>
          </a:ln>
        </p:spPr>
      </p:pic>
      <p:sp>
        <p:nvSpPr>
          <p:cNvPr id="99" name="Titteltekst"/>
          <p:cNvSpPr txBox="1">
            <a:spLocks noGrp="1"/>
          </p:cNvSpPr>
          <p:nvPr>
            <p:ph type="title"/>
          </p:nvPr>
        </p:nvSpPr>
        <p:spPr>
          <a:xfrm>
            <a:off x="589723" y="1124190"/>
            <a:ext cx="8031340" cy="858750"/>
          </a:xfrm>
          <a:prstGeom prst="rect">
            <a:avLst/>
          </a:prstGeom>
        </p:spPr>
        <p:txBody>
          <a:bodyPr anchor="t">
            <a:normAutofit/>
          </a:bodyPr>
          <a:lstStyle>
            <a:lvl1pPr>
              <a:defRPr sz="3600" cap="all">
                <a:latin typeface="Georgia"/>
                <a:ea typeface="Georgia"/>
                <a:cs typeface="Georgia"/>
                <a:sym typeface="Georgia"/>
              </a:defRPr>
            </a:lvl1pPr>
          </a:lstStyle>
          <a:p>
            <a:r>
              <a:t>Titteltekst</a:t>
            </a:r>
          </a:p>
        </p:txBody>
      </p:sp>
      <p:sp>
        <p:nvSpPr>
          <p:cNvPr id="100" name="Brødtekst nivå én…"/>
          <p:cNvSpPr txBox="1">
            <a:spLocks noGrp="1"/>
          </p:cNvSpPr>
          <p:nvPr>
            <p:ph type="body" sz="half" idx="1"/>
          </p:nvPr>
        </p:nvSpPr>
        <p:spPr>
          <a:xfrm>
            <a:off x="594752" y="2256071"/>
            <a:ext cx="8109513" cy="1970129"/>
          </a:xfrm>
          <a:prstGeom prst="rect">
            <a:avLst/>
          </a:prstGeom>
        </p:spPr>
        <p:txBody>
          <a:bodyPr>
            <a:normAutofit/>
          </a:bodyPr>
          <a:lstStyle>
            <a:lvl1pPr>
              <a:spcBef>
                <a:spcPts val="500"/>
              </a:spcBef>
              <a:defRPr sz="2000">
                <a:latin typeface="Arial"/>
                <a:ea typeface="Arial"/>
                <a:cs typeface="Arial"/>
                <a:sym typeface="Arial"/>
              </a:defRPr>
            </a:lvl1pPr>
            <a:lvl2pPr marL="742950" indent="-285750">
              <a:spcBef>
                <a:spcPts val="500"/>
              </a:spcBef>
              <a:defRPr sz="2000">
                <a:latin typeface="Arial"/>
                <a:ea typeface="Arial"/>
                <a:cs typeface="Arial"/>
                <a:sym typeface="Arial"/>
              </a:defRPr>
            </a:lvl2pPr>
            <a:lvl3pPr marL="1104900" indent="-190500">
              <a:spcBef>
                <a:spcPts val="500"/>
              </a:spcBef>
              <a:defRPr sz="2000">
                <a:latin typeface="Arial"/>
                <a:ea typeface="Arial"/>
                <a:cs typeface="Arial"/>
                <a:sym typeface="Arial"/>
              </a:defRPr>
            </a:lvl3pPr>
            <a:lvl4pPr marL="1600200" indent="-228600">
              <a:spcBef>
                <a:spcPts val="500"/>
              </a:spcBef>
              <a:defRPr sz="2000">
                <a:latin typeface="Arial"/>
                <a:ea typeface="Arial"/>
                <a:cs typeface="Arial"/>
                <a:sym typeface="Arial"/>
              </a:defRPr>
            </a:lvl4pPr>
            <a:lvl5pPr marL="2057400" indent="-228600">
              <a:spcBef>
                <a:spcPts val="500"/>
              </a:spcBef>
              <a:defRPr sz="2000">
                <a:latin typeface="Arial"/>
                <a:ea typeface="Arial"/>
                <a:cs typeface="Arial"/>
                <a:sym typeface="Arial"/>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01" name="Lysbildenumm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647955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Tittel og innhold">
    <p:spTree>
      <p:nvGrpSpPr>
        <p:cNvPr id="1" name=""/>
        <p:cNvGrpSpPr/>
        <p:nvPr/>
      </p:nvGrpSpPr>
      <p:grpSpPr>
        <a:xfrm>
          <a:off x="0" y="0"/>
          <a:ext cx="0" cy="0"/>
          <a:chOff x="0" y="0"/>
          <a:chExt cx="0" cy="0"/>
        </a:xfrm>
      </p:grpSpPr>
      <p:pic>
        <p:nvPicPr>
          <p:cNvPr id="83" name="Bilde 5" descr="Bilde 5"/>
          <p:cNvPicPr>
            <a:picLocks noChangeAspect="1"/>
          </p:cNvPicPr>
          <p:nvPr/>
        </p:nvPicPr>
        <p:blipFill>
          <a:blip r:embed="rId2">
            <a:extLst/>
          </a:blip>
          <a:stretch>
            <a:fillRect/>
          </a:stretch>
        </p:blipFill>
        <p:spPr>
          <a:xfrm>
            <a:off x="-4763" y="-19050"/>
            <a:ext cx="9250364" cy="217489"/>
          </a:xfrm>
          <a:prstGeom prst="rect">
            <a:avLst/>
          </a:prstGeom>
          <a:ln w="12700">
            <a:miter lim="400000"/>
          </a:ln>
        </p:spPr>
      </p:pic>
      <p:sp>
        <p:nvSpPr>
          <p:cNvPr id="84" name="Rectangle 9"/>
          <p:cNvSpPr/>
          <p:nvPr/>
        </p:nvSpPr>
        <p:spPr>
          <a:xfrm>
            <a:off x="0" y="6356350"/>
            <a:ext cx="9144000" cy="501650"/>
          </a:xfrm>
          <a:prstGeom prst="rect">
            <a:avLst/>
          </a:prstGeom>
          <a:solidFill>
            <a:srgbClr val="735DD7">
              <a:alpha val="67000"/>
            </a:srgbClr>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85" name="Bilde 2" descr="Bilde 2"/>
          <p:cNvPicPr>
            <a:picLocks noChangeAspect="1"/>
          </p:cNvPicPr>
          <p:nvPr/>
        </p:nvPicPr>
        <p:blipFill>
          <a:blip r:embed="rId3">
            <a:extLst/>
          </a:blip>
          <a:stretch>
            <a:fillRect/>
          </a:stretch>
        </p:blipFill>
        <p:spPr>
          <a:xfrm>
            <a:off x="241300" y="6356350"/>
            <a:ext cx="1409700" cy="493713"/>
          </a:xfrm>
          <a:prstGeom prst="rect">
            <a:avLst/>
          </a:prstGeom>
          <a:ln w="12700">
            <a:miter lim="400000"/>
          </a:ln>
        </p:spPr>
      </p:pic>
      <p:pic>
        <p:nvPicPr>
          <p:cNvPr id="86" name="Bilde 7" descr="Bilde 7"/>
          <p:cNvPicPr>
            <a:picLocks noChangeAspect="1"/>
          </p:cNvPicPr>
          <p:nvPr/>
        </p:nvPicPr>
        <p:blipFill>
          <a:blip r:embed="rId4">
            <a:extLst/>
          </a:blip>
          <a:stretch>
            <a:fillRect/>
          </a:stretch>
        </p:blipFill>
        <p:spPr>
          <a:xfrm>
            <a:off x="7080250" y="6473825"/>
            <a:ext cx="1789114" cy="282575"/>
          </a:xfrm>
          <a:prstGeom prst="rect">
            <a:avLst/>
          </a:prstGeom>
          <a:ln w="12700">
            <a:miter lim="400000"/>
          </a:ln>
        </p:spPr>
      </p:pic>
      <p:sp>
        <p:nvSpPr>
          <p:cNvPr id="87" name="Brødtekst nivå én…"/>
          <p:cNvSpPr txBox="1">
            <a:spLocks noGrp="1"/>
          </p:cNvSpPr>
          <p:nvPr>
            <p:ph type="body" idx="1"/>
          </p:nvPr>
        </p:nvSpPr>
        <p:spPr>
          <a:xfrm>
            <a:off x="457200" y="1600200"/>
            <a:ext cx="8229600" cy="4525963"/>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88" name="Lysbildenumm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537153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61" y="-18917"/>
            <a:ext cx="9250066" cy="217734"/>
          </a:xfrm>
          <a:prstGeom prst="rect">
            <a:avLst/>
          </a:prstGeom>
        </p:spPr>
      </p:pic>
      <p:sp>
        <p:nvSpPr>
          <p:cNvPr id="10" name="Rectangle 9"/>
          <p:cNvSpPr/>
          <p:nvPr userDrawn="1"/>
        </p:nvSpPr>
        <p:spPr>
          <a:xfrm>
            <a:off x="0" y="6356352"/>
            <a:ext cx="9144000" cy="501648"/>
          </a:xfrm>
          <a:prstGeom prst="rect">
            <a:avLst/>
          </a:prstGeom>
          <a:solidFill>
            <a:srgbClr val="735DD7">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Bild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8654" y="6339100"/>
            <a:ext cx="1488030" cy="522473"/>
          </a:xfrm>
          <a:prstGeom prst="rect">
            <a:avLst/>
          </a:prstGeom>
        </p:spPr>
      </p:pic>
      <p:pic>
        <p:nvPicPr>
          <p:cNvPr id="9" name="Bild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76467" y="6474499"/>
            <a:ext cx="1708907" cy="282605"/>
          </a:xfrm>
          <a:prstGeom prst="rect">
            <a:avLst/>
          </a:prstGeom>
        </p:spPr>
      </p:pic>
    </p:spTree>
    <p:extLst>
      <p:ext uri="{BB962C8B-B14F-4D97-AF65-F5344CB8AC3E}">
        <p14:creationId xmlns:p14="http://schemas.microsoft.com/office/powerpoint/2010/main" val="3624152270"/>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3" r:id="rId3"/>
    <p:sldLayoutId id="2147483650" r:id="rId4"/>
    <p:sldLayoutId id="2147483670" r:id="rId5"/>
    <p:sldLayoutId id="2147483672"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baseline="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b="0" i="0" kern="1200" baseline="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b="0" i="0" kern="1200" baseline="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b="0" i="0" kern="1200" baseline="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b="0" i="0" kern="1200" baseline="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VMX-uWpJAyQ"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kirken.n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www.kirkevalget.no/"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valgutstyr.no/"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2290" y="1401855"/>
            <a:ext cx="184666" cy="369332"/>
          </a:xfrm>
          <a:prstGeom prst="rect">
            <a:avLst/>
          </a:prstGeom>
          <a:noFill/>
        </p:spPr>
        <p:txBody>
          <a:bodyPr wrap="none" rtlCol="0">
            <a:spAutoFit/>
          </a:bodyPr>
          <a:lstStyle/>
          <a:p>
            <a:endParaRPr lang="en-US" dirty="0"/>
          </a:p>
        </p:txBody>
      </p:sp>
      <p:sp>
        <p:nvSpPr>
          <p:cNvPr id="2" name="Tittel 1"/>
          <p:cNvSpPr>
            <a:spLocks noGrp="1"/>
          </p:cNvSpPr>
          <p:nvPr>
            <p:ph type="ctrTitle" idx="4294967295"/>
          </p:nvPr>
        </p:nvSpPr>
        <p:spPr>
          <a:xfrm>
            <a:off x="1706489" y="4168976"/>
            <a:ext cx="5465852" cy="600627"/>
          </a:xfrm>
          <a:prstGeom prst="rect">
            <a:avLst/>
          </a:prstGeom>
        </p:spPr>
        <p:txBody>
          <a:bodyPr>
            <a:noAutofit/>
          </a:bodyPr>
          <a:lstStyle/>
          <a:p>
            <a:r>
              <a:rPr lang="nb-NO" sz="2800" dirty="0" smtClean="0"/>
              <a:t>Kurs i lokal valggjennomføring</a:t>
            </a:r>
            <a:br>
              <a:rPr lang="nb-NO" sz="2800" dirty="0" smtClean="0"/>
            </a:br>
            <a:endParaRPr lang="nb-NO" sz="2800" dirty="0"/>
          </a:p>
        </p:txBody>
      </p:sp>
      <p:pic>
        <p:nvPicPr>
          <p:cNvPr id="7" name="Bilde 6"/>
          <p:cNvPicPr>
            <a:picLocks noChangeAspect="1"/>
          </p:cNvPicPr>
          <p:nvPr/>
        </p:nvPicPr>
        <p:blipFill rotWithShape="1">
          <a:blip r:embed="rId3"/>
          <a:srcRect l="656"/>
          <a:stretch/>
        </p:blipFill>
        <p:spPr>
          <a:xfrm>
            <a:off x="797442" y="818707"/>
            <a:ext cx="7554290" cy="2892055"/>
          </a:xfrm>
          <a:prstGeom prst="rect">
            <a:avLst/>
          </a:prstGeom>
        </p:spPr>
      </p:pic>
      <p:pic>
        <p:nvPicPr>
          <p:cNvPr id="9" name="Bilde 8"/>
          <p:cNvPicPr>
            <a:picLocks noChangeAspect="1"/>
          </p:cNvPicPr>
          <p:nvPr/>
        </p:nvPicPr>
        <p:blipFill>
          <a:blip r:embed="rId4"/>
          <a:stretch>
            <a:fillRect/>
          </a:stretch>
        </p:blipFill>
        <p:spPr>
          <a:xfrm>
            <a:off x="2584493" y="5270349"/>
            <a:ext cx="3497331" cy="566834"/>
          </a:xfrm>
          <a:prstGeom prst="rect">
            <a:avLst/>
          </a:prstGeom>
        </p:spPr>
      </p:pic>
    </p:spTree>
    <p:extLst>
      <p:ext uri="{BB962C8B-B14F-4D97-AF65-F5344CB8AC3E}">
        <p14:creationId xmlns:p14="http://schemas.microsoft.com/office/powerpoint/2010/main" val="1161159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tel 3"/>
          <p:cNvSpPr txBox="1">
            <a:spLocks noGrp="1"/>
          </p:cNvSpPr>
          <p:nvPr>
            <p:ph type="title" idx="4294967295"/>
          </p:nvPr>
        </p:nvSpPr>
        <p:spPr>
          <a:xfrm>
            <a:off x="48418" y="723393"/>
            <a:ext cx="9144001" cy="900113"/>
          </a:xfrm>
          <a:prstGeom prst="rect">
            <a:avLst/>
          </a:prstGeom>
        </p:spPr>
        <p:txBody>
          <a:bodyPr anchor="t">
            <a:normAutofit/>
          </a:bodyPr>
          <a:lstStyle/>
          <a:p>
            <a:r>
              <a:rPr dirty="0" err="1" smtClean="0"/>
              <a:t>Nominasjon</a:t>
            </a:r>
            <a:r>
              <a:rPr lang="nb-NO" dirty="0" smtClean="0"/>
              <a:t> til menighetsrådet</a:t>
            </a:r>
            <a:endParaRPr dirty="0"/>
          </a:p>
        </p:txBody>
      </p:sp>
      <p:pic>
        <p:nvPicPr>
          <p:cNvPr id="160" name="2E4786E7-74CF-441F-8A2A-8F62CD3A1BAA-L0-001.gif" descr="2E4786E7-74CF-441F-8A2A-8F62CD3A1BAA-L0-001.gif"/>
          <p:cNvPicPr>
            <a:picLocks/>
          </p:cNvPicPr>
          <p:nvPr/>
        </p:nvPicPr>
        <p:blipFill>
          <a:blip r:embed="rId2">
            <a:extLst/>
          </a:blip>
          <a:stretch>
            <a:fillRect/>
          </a:stretch>
        </p:blipFill>
        <p:spPr>
          <a:xfrm>
            <a:off x="1012403" y="1775906"/>
            <a:ext cx="7505739" cy="4225153"/>
          </a:xfrm>
          <a:prstGeom prst="rect">
            <a:avLst/>
          </a:prstGeom>
          <a:ln w="12700">
            <a:miter lim="400000"/>
          </a:ln>
        </p:spPr>
      </p:pic>
      <p:sp>
        <p:nvSpPr>
          <p:cNvPr id="2" name="TekstSylinder 1"/>
          <p:cNvSpPr txBox="1"/>
          <p:nvPr/>
        </p:nvSpPr>
        <p:spPr>
          <a:xfrm>
            <a:off x="6427960" y="5504507"/>
            <a:ext cx="1792586" cy="369332"/>
          </a:xfrm>
          <a:prstGeom prst="rect">
            <a:avLst/>
          </a:prstGeom>
          <a:solidFill>
            <a:schemeClr val="bg1"/>
          </a:solidFill>
        </p:spPr>
        <p:txBody>
          <a:bodyPr wrap="square" rtlCol="0">
            <a:spAutoFit/>
          </a:bodyPr>
          <a:lstStyle/>
          <a:p>
            <a:endParaRPr lang="nb-NO" dirty="0"/>
          </a:p>
        </p:txBody>
      </p:sp>
      <p:sp>
        <p:nvSpPr>
          <p:cNvPr id="5" name="TekstSylinder 4"/>
          <p:cNvSpPr txBox="1"/>
          <p:nvPr/>
        </p:nvSpPr>
        <p:spPr>
          <a:xfrm>
            <a:off x="6554125" y="5287575"/>
            <a:ext cx="1792586" cy="369332"/>
          </a:xfrm>
          <a:prstGeom prst="rect">
            <a:avLst/>
          </a:prstGeom>
          <a:solidFill>
            <a:schemeClr val="bg1"/>
          </a:solidFill>
        </p:spPr>
        <p:txBody>
          <a:bodyPr wrap="square" rtlCol="0">
            <a:spAutoFit/>
          </a:bodyPr>
          <a:lstStyle/>
          <a:p>
            <a:endParaRPr lang="nb-NO" dirty="0"/>
          </a:p>
        </p:txBody>
      </p:sp>
      <p:sp>
        <p:nvSpPr>
          <p:cNvPr id="6" name="TekstSylinder 5"/>
          <p:cNvSpPr txBox="1"/>
          <p:nvPr/>
        </p:nvSpPr>
        <p:spPr>
          <a:xfrm>
            <a:off x="6580360" y="5656907"/>
            <a:ext cx="1792586" cy="369332"/>
          </a:xfrm>
          <a:prstGeom prst="rect">
            <a:avLst/>
          </a:prstGeom>
          <a:solidFill>
            <a:schemeClr val="bg1"/>
          </a:solidFill>
        </p:spPr>
        <p:txBody>
          <a:bodyPr wrap="square" rtlCol="0">
            <a:spAutoFit/>
          </a:bodyPr>
          <a:lstStyle/>
          <a:p>
            <a:endParaRPr lang="nb-NO" dirty="0"/>
          </a:p>
        </p:txBody>
      </p:sp>
      <p:sp>
        <p:nvSpPr>
          <p:cNvPr id="7" name="TekstSylinder 6"/>
          <p:cNvSpPr txBox="1"/>
          <p:nvPr/>
        </p:nvSpPr>
        <p:spPr>
          <a:xfrm>
            <a:off x="6851721" y="4982775"/>
            <a:ext cx="1792586" cy="369332"/>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86401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tel 1"/>
          <p:cNvSpPr txBox="1">
            <a:spLocks noGrp="1"/>
          </p:cNvSpPr>
          <p:nvPr>
            <p:ph type="title"/>
          </p:nvPr>
        </p:nvSpPr>
        <p:spPr>
          <a:xfrm>
            <a:off x="457200" y="673100"/>
            <a:ext cx="8229600" cy="931863"/>
          </a:xfrm>
          <a:prstGeom prst="rect">
            <a:avLst/>
          </a:prstGeom>
        </p:spPr>
        <p:txBody>
          <a:bodyPr/>
          <a:lstStyle/>
          <a:p>
            <a:r>
              <a:t>Menighetsrådet</a:t>
            </a:r>
          </a:p>
        </p:txBody>
      </p:sp>
      <p:sp>
        <p:nvSpPr>
          <p:cNvPr id="163" name="Plassholder for innhold 2"/>
          <p:cNvSpPr txBox="1">
            <a:spLocks noGrp="1"/>
          </p:cNvSpPr>
          <p:nvPr>
            <p:ph type="body" idx="1"/>
          </p:nvPr>
        </p:nvSpPr>
        <p:spPr>
          <a:xfrm>
            <a:off x="457200" y="1600200"/>
            <a:ext cx="8229600" cy="4235450"/>
          </a:xfrm>
          <a:prstGeom prst="rect">
            <a:avLst/>
          </a:prstGeom>
        </p:spPr>
        <p:txBody>
          <a:bodyPr/>
          <a:lstStyle/>
          <a:p>
            <a:r>
              <a:rPr lang="nb-NO" dirty="0" smtClean="0"/>
              <a:t>Det skal velges: </a:t>
            </a:r>
          </a:p>
          <a:p>
            <a:pPr marL="742950" lvl="1" indent="-285750">
              <a:spcBef>
                <a:spcPts val="500"/>
              </a:spcBef>
              <a:defRPr sz="2400"/>
            </a:pPr>
            <a:r>
              <a:rPr lang="nb-NO" dirty="0" smtClean="0"/>
              <a:t>4, 6, 8 eller 10 medlemmer</a:t>
            </a:r>
          </a:p>
          <a:p>
            <a:pPr marL="742950" lvl="1" indent="-285750">
              <a:spcBef>
                <a:spcPts val="500"/>
              </a:spcBef>
              <a:defRPr sz="2400"/>
            </a:pPr>
            <a:r>
              <a:rPr lang="nb-NO" dirty="0" smtClean="0"/>
              <a:t>5 varamedlemmer</a:t>
            </a:r>
          </a:p>
          <a:p>
            <a:pPr marL="742950" lvl="1" indent="-285750">
              <a:spcBef>
                <a:spcPts val="500"/>
              </a:spcBef>
              <a:defRPr sz="2400"/>
            </a:pPr>
            <a:r>
              <a:rPr lang="nb-NO" dirty="0" smtClean="0"/>
              <a:t>Bør ha minst 40 prosent kvinner/menn og 20 prosent unge under 30 år</a:t>
            </a:r>
          </a:p>
          <a:p>
            <a:pPr marL="742950" lvl="1" indent="-285750">
              <a:spcBef>
                <a:spcPts val="500"/>
              </a:spcBef>
              <a:defRPr sz="2400"/>
            </a:pPr>
            <a:endParaRPr lang="nb-NO" dirty="0" smtClean="0"/>
          </a:p>
        </p:txBody>
      </p:sp>
      <p:pic>
        <p:nvPicPr>
          <p:cNvPr id="4" name="Bilde 3"/>
          <p:cNvPicPr>
            <a:picLocks noChangeAspect="1"/>
          </p:cNvPicPr>
          <p:nvPr/>
        </p:nvPicPr>
        <p:blipFill>
          <a:blip r:embed="rId2"/>
          <a:stretch>
            <a:fillRect/>
          </a:stretch>
        </p:blipFill>
        <p:spPr>
          <a:xfrm>
            <a:off x="5034764" y="3717925"/>
            <a:ext cx="3283532" cy="2029307"/>
          </a:xfrm>
          <a:prstGeom prst="rect">
            <a:avLst/>
          </a:prstGeom>
        </p:spPr>
      </p:pic>
    </p:spTree>
    <p:extLst>
      <p:ext uri="{BB962C8B-B14F-4D97-AF65-F5344CB8AC3E}">
        <p14:creationId xmlns:p14="http://schemas.microsoft.com/office/powerpoint/2010/main" val="339212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tel 1"/>
          <p:cNvSpPr txBox="1">
            <a:spLocks noGrp="1"/>
          </p:cNvSpPr>
          <p:nvPr>
            <p:ph type="title"/>
          </p:nvPr>
        </p:nvSpPr>
        <p:spPr>
          <a:xfrm>
            <a:off x="457200" y="673100"/>
            <a:ext cx="8229600" cy="931863"/>
          </a:xfrm>
          <a:prstGeom prst="rect">
            <a:avLst/>
          </a:prstGeom>
        </p:spPr>
        <p:txBody>
          <a:bodyPr/>
          <a:lstStyle/>
          <a:p>
            <a:r>
              <a:t>Nominasjon menighetsråd</a:t>
            </a:r>
          </a:p>
        </p:txBody>
      </p:sp>
      <p:sp>
        <p:nvSpPr>
          <p:cNvPr id="166" name="Plassholder for innhold 2"/>
          <p:cNvSpPr txBox="1">
            <a:spLocks noGrp="1"/>
          </p:cNvSpPr>
          <p:nvPr>
            <p:ph type="body" idx="1"/>
          </p:nvPr>
        </p:nvSpPr>
        <p:spPr>
          <a:xfrm>
            <a:off x="457200" y="1445819"/>
            <a:ext cx="8229600" cy="4782965"/>
          </a:xfrm>
          <a:prstGeom prst="rect">
            <a:avLst/>
          </a:prstGeom>
        </p:spPr>
        <p:txBody>
          <a:bodyPr/>
          <a:lstStyle/>
          <a:p>
            <a:pPr>
              <a:spcBef>
                <a:spcPts val="500"/>
              </a:spcBef>
              <a:defRPr sz="2200"/>
            </a:pPr>
            <a:r>
              <a:rPr lang="nb-NO" b="1" dirty="0"/>
              <a:t>Valgstyret (= menighetsrådet) </a:t>
            </a:r>
            <a:r>
              <a:rPr lang="nb-NO" dirty="0"/>
              <a:t>setter i gang nominasjonsarbeidet og arbeidet med </a:t>
            </a:r>
            <a:r>
              <a:rPr lang="nb-NO" dirty="0" smtClean="0"/>
              <a:t>valget.</a:t>
            </a:r>
          </a:p>
          <a:p>
            <a:pPr>
              <a:spcBef>
                <a:spcPts val="500"/>
              </a:spcBef>
              <a:defRPr sz="2200"/>
            </a:pPr>
            <a:r>
              <a:rPr lang="nb-NO" dirty="0" smtClean="0"/>
              <a:t>Valgstyret har ansvar for forberedelse og ledelse av valget.</a:t>
            </a:r>
            <a:endParaRPr lang="nb-NO" dirty="0"/>
          </a:p>
          <a:p>
            <a:pPr>
              <a:spcBef>
                <a:spcPts val="500"/>
              </a:spcBef>
              <a:defRPr sz="2200"/>
            </a:pPr>
            <a:r>
              <a:rPr lang="nb-NO" dirty="0" smtClean="0"/>
              <a:t>Valgstyret oppnevner en nominasjonskomité på minimum tre medlemmer.</a:t>
            </a:r>
          </a:p>
          <a:p>
            <a:pPr>
              <a:spcBef>
                <a:spcPts val="500"/>
              </a:spcBef>
              <a:defRPr sz="2200"/>
            </a:pPr>
            <a:r>
              <a:rPr lang="nb-NO" dirty="0" smtClean="0"/>
              <a:t>Nominasjonskomit</a:t>
            </a:r>
            <a:r>
              <a:rPr lang="nb-NO" dirty="0"/>
              <a:t>é</a:t>
            </a:r>
            <a:r>
              <a:rPr lang="nb-NO" dirty="0" smtClean="0"/>
              <a:t>en har ansvaret for å utarbeide: </a:t>
            </a:r>
          </a:p>
          <a:p>
            <a:pPr>
              <a:spcBef>
                <a:spcPts val="500"/>
              </a:spcBef>
              <a:defRPr sz="2200"/>
            </a:pPr>
            <a:endParaRPr lang="nb-NO" sz="3200" dirty="0">
              <a:solidFill>
                <a:srgbClr val="FF0000"/>
              </a:solidFill>
            </a:endParaRPr>
          </a:p>
          <a:p>
            <a:pPr>
              <a:spcBef>
                <a:spcPts val="500"/>
              </a:spcBef>
              <a:defRPr sz="2200"/>
            </a:pPr>
            <a:endParaRPr lang="nb-NO" sz="3200" dirty="0" smtClean="0">
              <a:solidFill>
                <a:srgbClr val="FF0000"/>
              </a:solidFill>
            </a:endParaRPr>
          </a:p>
          <a:p>
            <a:pPr marL="0" indent="0">
              <a:spcBef>
                <a:spcPts val="500"/>
              </a:spcBef>
              <a:buNone/>
              <a:defRPr sz="2200"/>
            </a:pPr>
            <a:r>
              <a:rPr lang="nb-NO" sz="3200" dirty="0">
                <a:solidFill>
                  <a:srgbClr val="FF0000"/>
                </a:solidFill>
              </a:rPr>
              <a:t>	</a:t>
            </a:r>
            <a:r>
              <a:rPr lang="nb-NO" sz="3200" dirty="0" smtClean="0">
                <a:solidFill>
                  <a:srgbClr val="FF0000"/>
                </a:solidFill>
              </a:rPr>
              <a:t>	«Nominasjonskomiteens liste»</a:t>
            </a:r>
          </a:p>
        </p:txBody>
      </p:sp>
    </p:spTree>
    <p:extLst>
      <p:ext uri="{BB962C8B-B14F-4D97-AF65-F5344CB8AC3E}">
        <p14:creationId xmlns:p14="http://schemas.microsoft.com/office/powerpoint/2010/main" val="77875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166">
                                            <p:txEl>
                                              <p:pRg st="0" end="0"/>
                                            </p:txEl>
                                          </p:spTgt>
                                        </p:tgtEl>
                                        <p:attrNameLst>
                                          <p:attrName>style.visibility</p:attrName>
                                        </p:attrNameLst>
                                      </p:cBhvr>
                                      <p:to>
                                        <p:strVal val="visible"/>
                                      </p:to>
                                    </p:set>
                                    <p:anim calcmode="lin" valueType="num">
                                      <p:cBhvr>
                                        <p:cTn id="7" dur="5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anim calcmode="lin" valueType="num">
                                      <p:cBhvr>
                                        <p:cTn id="13" dur="5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66">
                                            <p:txEl>
                                              <p:pRg st="2" end="2"/>
                                            </p:txEl>
                                          </p:spTgt>
                                        </p:tgtEl>
                                        <p:attrNameLst>
                                          <p:attrName>style.visibility</p:attrName>
                                        </p:attrNameLst>
                                      </p:cBhvr>
                                      <p:to>
                                        <p:strVal val="visible"/>
                                      </p:to>
                                    </p:set>
                                    <p:anim calcmode="lin" valueType="num">
                                      <p:cBhvr>
                                        <p:cTn id="19" dur="5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66">
                                            <p:txEl>
                                              <p:pRg st="3" end="3"/>
                                            </p:txEl>
                                          </p:spTgt>
                                        </p:tgtEl>
                                        <p:attrNameLst>
                                          <p:attrName>style.visibility</p:attrName>
                                        </p:attrNameLst>
                                      </p:cBhvr>
                                      <p:to>
                                        <p:strVal val="visible"/>
                                      </p:to>
                                    </p:set>
                                    <p:anim calcmode="lin" valueType="num">
                                      <p:cBhvr>
                                        <p:cTn id="25" dur="500" fill="hold"/>
                                        <p:tgtEl>
                                          <p:spTgt spid="166">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66">
                                            <p:txEl>
                                              <p:pRg st="6" end="6"/>
                                            </p:txEl>
                                          </p:spTgt>
                                        </p:tgtEl>
                                        <p:attrNameLst>
                                          <p:attrName>style.visibility</p:attrName>
                                        </p:attrNameLst>
                                      </p:cBhvr>
                                      <p:to>
                                        <p:strVal val="visible"/>
                                      </p:to>
                                    </p:set>
                                    <p:anim calcmode="lin" valueType="num">
                                      <p:cBhvr>
                                        <p:cTn id="31" dur="1000" fill="hold"/>
                                        <p:tgtEl>
                                          <p:spTgt spid="166">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66">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66">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uiExpand="1" build="p"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tel 1"/>
          <p:cNvSpPr txBox="1">
            <a:spLocks noGrp="1"/>
          </p:cNvSpPr>
          <p:nvPr>
            <p:ph type="title"/>
          </p:nvPr>
        </p:nvSpPr>
        <p:spPr>
          <a:xfrm>
            <a:off x="457200" y="673100"/>
            <a:ext cx="8229600" cy="931863"/>
          </a:xfrm>
          <a:prstGeom prst="rect">
            <a:avLst/>
          </a:prstGeom>
        </p:spPr>
        <p:txBody>
          <a:bodyPr/>
          <a:lstStyle/>
          <a:p>
            <a:r>
              <a:rPr dirty="0" err="1"/>
              <a:t>Nominasjon</a:t>
            </a:r>
            <a:r>
              <a:rPr dirty="0"/>
              <a:t> </a:t>
            </a:r>
            <a:r>
              <a:rPr dirty="0" err="1"/>
              <a:t>menighetsråd</a:t>
            </a:r>
            <a:endParaRPr dirty="0"/>
          </a:p>
        </p:txBody>
      </p:sp>
      <p:sp>
        <p:nvSpPr>
          <p:cNvPr id="166" name="Plassholder for innhold 2"/>
          <p:cNvSpPr txBox="1">
            <a:spLocks noGrp="1"/>
          </p:cNvSpPr>
          <p:nvPr>
            <p:ph type="body" idx="1"/>
          </p:nvPr>
        </p:nvSpPr>
        <p:spPr>
          <a:xfrm>
            <a:off x="457200" y="1445819"/>
            <a:ext cx="8229600" cy="4801072"/>
          </a:xfrm>
          <a:prstGeom prst="rect">
            <a:avLst/>
          </a:prstGeom>
        </p:spPr>
        <p:txBody>
          <a:bodyPr/>
          <a:lstStyle/>
          <a:p>
            <a:pPr>
              <a:spcBef>
                <a:spcPts val="500"/>
              </a:spcBef>
              <a:defRPr sz="2200"/>
            </a:pPr>
            <a:r>
              <a:rPr lang="nb-NO" dirty="0" smtClean="0"/>
              <a:t>Nominasjonskomiteen forestår arbeidet med å skaffe fram kandidater til menighetsrådet.</a:t>
            </a:r>
          </a:p>
          <a:p>
            <a:pPr>
              <a:spcBef>
                <a:spcPts val="500"/>
              </a:spcBef>
              <a:defRPr sz="2200"/>
            </a:pPr>
            <a:r>
              <a:rPr lang="nb-NO" dirty="0" smtClean="0"/>
              <a:t>Frist for ferdig listeforslag: 30. april 2019</a:t>
            </a:r>
          </a:p>
          <a:p>
            <a:pPr>
              <a:spcBef>
                <a:spcPts val="500"/>
              </a:spcBef>
              <a:defRPr sz="2200"/>
            </a:pPr>
            <a:r>
              <a:rPr lang="nb-NO" dirty="0" smtClean="0"/>
              <a:t>Kandidatene skal settes opp i prioritert rekkefølge.</a:t>
            </a:r>
          </a:p>
          <a:p>
            <a:pPr>
              <a:spcBef>
                <a:spcPts val="500"/>
              </a:spcBef>
              <a:defRPr sz="2200"/>
            </a:pPr>
            <a:r>
              <a:rPr lang="nb-NO" sz="2200" dirty="0" smtClean="0"/>
              <a:t>Det </a:t>
            </a:r>
            <a:r>
              <a:rPr lang="nb-NO" sz="2200" dirty="0"/>
              <a:t>kan komme </a:t>
            </a:r>
            <a:r>
              <a:rPr lang="nb-NO" sz="2200" dirty="0" smtClean="0"/>
              <a:t>listeforslag </a:t>
            </a:r>
            <a:r>
              <a:rPr lang="nb-NO" sz="2200" dirty="0"/>
              <a:t>fra andre grupperinger, men det er ikke </a:t>
            </a:r>
            <a:r>
              <a:rPr lang="nb-NO" sz="2200" dirty="0" smtClean="0"/>
              <a:t>vanlig.</a:t>
            </a:r>
            <a:endParaRPr lang="nb-NO" sz="2200" dirty="0"/>
          </a:p>
        </p:txBody>
      </p:sp>
      <p:pic>
        <p:nvPicPr>
          <p:cNvPr id="2" name="Bilde 1"/>
          <p:cNvPicPr>
            <a:picLocks noChangeAspect="1"/>
          </p:cNvPicPr>
          <p:nvPr/>
        </p:nvPicPr>
        <p:blipFill rotWithShape="1">
          <a:blip r:embed="rId3"/>
          <a:srcRect l="10355" t="27616" r="7213" b="27709"/>
          <a:stretch/>
        </p:blipFill>
        <p:spPr>
          <a:xfrm>
            <a:off x="2779415" y="3780616"/>
            <a:ext cx="3182294" cy="2466275"/>
          </a:xfrm>
          <a:prstGeom prst="rect">
            <a:avLst/>
          </a:prstGeom>
          <a:solidFill>
            <a:schemeClr val="accent4"/>
          </a:solidFill>
        </p:spPr>
      </p:pic>
    </p:spTree>
    <p:extLst>
      <p:ext uri="{BB962C8B-B14F-4D97-AF65-F5344CB8AC3E}">
        <p14:creationId xmlns:p14="http://schemas.microsoft.com/office/powerpoint/2010/main" val="419555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166">
                                            <p:txEl>
                                              <p:pRg st="0" end="0"/>
                                            </p:txEl>
                                          </p:spTgt>
                                        </p:tgtEl>
                                        <p:attrNameLst>
                                          <p:attrName>style.visibility</p:attrName>
                                        </p:attrNameLst>
                                      </p:cBhvr>
                                      <p:to>
                                        <p:strVal val="visible"/>
                                      </p:to>
                                    </p:set>
                                    <p:anim calcmode="lin" valueType="num">
                                      <p:cBhvr>
                                        <p:cTn id="7" dur="5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anim calcmode="lin" valueType="num">
                                      <p:cBhvr>
                                        <p:cTn id="13" dur="5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66">
                                            <p:txEl>
                                              <p:pRg st="2" end="2"/>
                                            </p:txEl>
                                          </p:spTgt>
                                        </p:tgtEl>
                                        <p:attrNameLst>
                                          <p:attrName>style.visibility</p:attrName>
                                        </p:attrNameLst>
                                      </p:cBhvr>
                                      <p:to>
                                        <p:strVal val="visible"/>
                                      </p:to>
                                    </p:set>
                                    <p:anim calcmode="lin" valueType="num">
                                      <p:cBhvr>
                                        <p:cTn id="19" dur="5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66">
                                            <p:txEl>
                                              <p:pRg st="3" end="3"/>
                                            </p:txEl>
                                          </p:spTgt>
                                        </p:tgtEl>
                                        <p:attrNameLst>
                                          <p:attrName>style.visibility</p:attrName>
                                        </p:attrNameLst>
                                      </p:cBhvr>
                                      <p:to>
                                        <p:strVal val="visible"/>
                                      </p:to>
                                    </p:set>
                                    <p:anim calcmode="lin" valueType="num">
                                      <p:cBhvr>
                                        <p:cTn id="25" dur="500" fill="hold"/>
                                        <p:tgtEl>
                                          <p:spTgt spid="166">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6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uiExpand="1" build="p"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idx="1"/>
          </p:nvPr>
        </p:nvSpPr>
        <p:spPr>
          <a:xfrm>
            <a:off x="457200" y="1600201"/>
            <a:ext cx="8229600" cy="4726171"/>
          </a:xfrm>
        </p:spPr>
        <p:txBody>
          <a:bodyPr/>
          <a:lstStyle/>
          <a:p>
            <a:pPr>
              <a:buFont typeface="Arial" panose="020B0604020202020204" pitchFamily="34" charset="0"/>
              <a:buNone/>
            </a:pPr>
            <a:r>
              <a:rPr lang="nb-NO" altLang="nb-NO" b="1" dirty="0" smtClean="0">
                <a:latin typeface="Helvetica" panose="020B0604020202020204" pitchFamily="34" charset="0"/>
                <a:ea typeface="ＭＳ Ｐゴシック" panose="020B0600070205080204" pitchFamily="34" charset="-128"/>
                <a:cs typeface="Helvetica" panose="020B0604020202020204" pitchFamily="34" charset="0"/>
              </a:rPr>
              <a:t>Mål for nominasjonsarbeidet</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å legge grunnlaget for en god sammensetning av menighetsrådet</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å finne frem til kandidater som kan gjøre en god jobb </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å finne kandidater som er villige til å påta seg vervet</a:t>
            </a:r>
          </a:p>
          <a:p>
            <a:pPr>
              <a:buFont typeface="Arial" panose="020B0604020202020204" pitchFamily="34" charset="0"/>
              <a:buNone/>
            </a:pPr>
            <a:endParaRPr lang="nb-NO" altLang="nb-NO"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4035" name="Rectangle 2"/>
          <p:cNvSpPr>
            <a:spLocks noGrp="1"/>
          </p:cNvSpPr>
          <p:nvPr>
            <p:ph type="title"/>
          </p:nvPr>
        </p:nvSpPr>
        <p:spPr/>
        <p:txBody>
          <a:bodyPr/>
          <a:lstStyle/>
          <a:p>
            <a:pPr algn="ctr"/>
            <a:r>
              <a:rPr lang="nb-NO" sz="3600" dirty="0"/>
              <a:t>Nominasjon menighetsråd</a:t>
            </a:r>
            <a:endParaRPr lang="en-US" altLang="nb-NO" sz="36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4038"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fld id="{EC2FDC7D-3984-4828-BAAB-5E655F5F35F1}" type="slidenum">
              <a:rPr lang="en-GB" altLang="nb-NO">
                <a:solidFill>
                  <a:schemeClr val="tx2"/>
                </a:solidFill>
              </a:rPr>
              <a:pPr>
                <a:spcBef>
                  <a:spcPct val="0"/>
                </a:spcBef>
                <a:buClrTx/>
                <a:buSzTx/>
                <a:buFontTx/>
                <a:buNone/>
              </a:pPr>
              <a:t>14</a:t>
            </a:fld>
            <a:endParaRPr lang="en-GB" altLang="nb-NO">
              <a:solidFill>
                <a:schemeClr val="tx2"/>
              </a:solidFill>
            </a:endParaRP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693" y="4250548"/>
            <a:ext cx="3264195" cy="2075824"/>
          </a:xfrm>
          <a:prstGeom prst="rect">
            <a:avLst/>
          </a:prstGeom>
        </p:spPr>
      </p:pic>
    </p:spTree>
    <p:extLst>
      <p:ext uri="{BB962C8B-B14F-4D97-AF65-F5344CB8AC3E}">
        <p14:creationId xmlns:p14="http://schemas.microsoft.com/office/powerpoint/2010/main" val="1350109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idx="1"/>
          </p:nvPr>
        </p:nvSpPr>
        <p:spPr/>
        <p:txBody>
          <a:bodyPr/>
          <a:lstStyle/>
          <a:p>
            <a:pPr>
              <a:buFont typeface="Arial" panose="020B0604020202020204" pitchFamily="34" charset="0"/>
              <a:buNone/>
            </a:pPr>
            <a:r>
              <a:rPr lang="nb-NO" altLang="nb-NO" b="1" dirty="0" smtClean="0">
                <a:latin typeface="Helvetica" panose="020B0604020202020204" pitchFamily="34" charset="0"/>
                <a:ea typeface="ＭＳ Ｐゴシック" panose="020B0600070205080204" pitchFamily="34" charset="-128"/>
                <a:cs typeface="Helvetica" panose="020B0604020202020204" pitchFamily="34" charset="0"/>
              </a:rPr>
              <a:t>	Finne aktuelle kandidater</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Nominasjonskomitéens oppgave er å finne fram til interesserte personer som er villige til å gjøre en innsats. I dette arbeidet bør komitéen gå bredt ut for å få innspill fra ulike hold om aktuelle personer som kan spørres</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Nominasjonskomitéen bør ikke bare spørre de aktive i menigheten, men forsøke å finne frem til nye personer</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Motivere til gjenvalg</a:t>
            </a:r>
          </a:p>
        </p:txBody>
      </p:sp>
      <p:sp>
        <p:nvSpPr>
          <p:cNvPr id="45059" name="Rectangle 2"/>
          <p:cNvSpPr>
            <a:spLocks noGrp="1"/>
          </p:cNvSpPr>
          <p:nvPr>
            <p:ph type="title"/>
          </p:nvPr>
        </p:nvSpPr>
        <p:spPr/>
        <p:txBody>
          <a:bodyPr/>
          <a:lstStyle/>
          <a:p>
            <a:pPr algn="ctr"/>
            <a:r>
              <a:rPr lang="nb-NO" sz="3600" dirty="0"/>
              <a:t>Nominasjon menighetsråd</a:t>
            </a:r>
            <a:endParaRPr lang="en-US" altLang="nb-NO" sz="36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5062"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fld id="{7A4524B9-39D9-42EA-895B-E180A591AF75}" type="slidenum">
              <a:rPr lang="en-GB" altLang="nb-NO">
                <a:solidFill>
                  <a:schemeClr val="tx2"/>
                </a:solidFill>
              </a:rPr>
              <a:pPr>
                <a:spcBef>
                  <a:spcPct val="0"/>
                </a:spcBef>
                <a:buClrTx/>
                <a:buSzTx/>
                <a:buFontTx/>
                <a:buNone/>
              </a:pPr>
              <a:t>15</a:t>
            </a:fld>
            <a:endParaRPr lang="en-GB" altLang="nb-NO">
              <a:solidFill>
                <a:schemeClr val="tx2"/>
              </a:solidFill>
            </a:endParaRPr>
          </a:p>
        </p:txBody>
      </p:sp>
    </p:spTree>
    <p:extLst>
      <p:ext uri="{BB962C8B-B14F-4D97-AF65-F5344CB8AC3E}">
        <p14:creationId xmlns:p14="http://schemas.microsoft.com/office/powerpoint/2010/main" val="27594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Nominasjon menighetsråd</a:t>
            </a:r>
          </a:p>
        </p:txBody>
      </p:sp>
      <p:sp>
        <p:nvSpPr>
          <p:cNvPr id="3" name="Plassholder for innhold 2"/>
          <p:cNvSpPr>
            <a:spLocks noGrp="1"/>
          </p:cNvSpPr>
          <p:nvPr>
            <p:ph idx="1"/>
          </p:nvPr>
        </p:nvSpPr>
        <p:spPr>
          <a:xfrm>
            <a:off x="457200" y="1600201"/>
            <a:ext cx="8229600" cy="4755332"/>
          </a:xfrm>
        </p:spPr>
        <p:txBody>
          <a:bodyPr/>
          <a:lstStyle/>
          <a:p>
            <a:pPr marL="0" indent="0">
              <a:buNone/>
            </a:pPr>
            <a:r>
              <a:rPr lang="nb-NO" b="1" dirty="0" smtClean="0"/>
              <a:t>Viktigste krav til listeforslag fra nominasjonskomiteen</a:t>
            </a:r>
          </a:p>
          <a:p>
            <a:pPr lvl="1"/>
            <a:r>
              <a:rPr lang="nb-NO" dirty="0" smtClean="0"/>
              <a:t>Minst så mange kandidater som det skal velges medlemmer og varamedlemmer. Dvs. 4, 6, 8 eller 10 + 5</a:t>
            </a:r>
          </a:p>
          <a:p>
            <a:pPr lvl="1"/>
            <a:r>
              <a:rPr lang="nb-NO" dirty="0" smtClean="0"/>
              <a:t>Undertegnet av 10 stemmeberettigede, dvs. nominasjonskomiteens medlemmer og noen andre forslagsstillere</a:t>
            </a:r>
          </a:p>
          <a:p>
            <a:pPr lvl="1"/>
            <a:r>
              <a:rPr lang="nb-NO" dirty="0" smtClean="0"/>
              <a:t>Bør ha minst 40 prosent kvinner/menn og 20 prosent unge under 30 år</a:t>
            </a:r>
          </a:p>
          <a:p>
            <a:pPr lvl="1"/>
            <a:r>
              <a:rPr lang="nb-NO" dirty="0" smtClean="0"/>
              <a:t>Oppgi tillitsvalgt (vanligvis komiteens leder) med vara</a:t>
            </a:r>
            <a:endParaRPr lang="nb-NO" dirty="0"/>
          </a:p>
        </p:txBody>
      </p:sp>
    </p:spTree>
    <p:extLst>
      <p:ext uri="{BB962C8B-B14F-4D97-AF65-F5344CB8AC3E}">
        <p14:creationId xmlns:p14="http://schemas.microsoft.com/office/powerpoint/2010/main" val="154362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Nominasjon menighetsråd</a:t>
            </a:r>
          </a:p>
        </p:txBody>
      </p:sp>
      <p:sp>
        <p:nvSpPr>
          <p:cNvPr id="3" name="Plassholder for innhold 2"/>
          <p:cNvSpPr>
            <a:spLocks noGrp="1"/>
          </p:cNvSpPr>
          <p:nvPr>
            <p:ph idx="1"/>
          </p:nvPr>
        </p:nvSpPr>
        <p:spPr/>
        <p:txBody>
          <a:bodyPr/>
          <a:lstStyle/>
          <a:p>
            <a:pPr marL="0" indent="0">
              <a:buNone/>
            </a:pPr>
            <a:r>
              <a:rPr lang="nb-NO" b="1" dirty="0" smtClean="0"/>
              <a:t>Viktigste krav til listeforslag fra </a:t>
            </a:r>
            <a:r>
              <a:rPr lang="nb-NO" b="1" dirty="0" smtClean="0">
                <a:solidFill>
                  <a:srgbClr val="FF0000"/>
                </a:solidFill>
              </a:rPr>
              <a:t>andre nomineringsgrupper </a:t>
            </a:r>
            <a:r>
              <a:rPr lang="nb-NO" b="1" dirty="0" smtClean="0"/>
              <a:t>– omtrent de samme</a:t>
            </a:r>
          </a:p>
          <a:p>
            <a:pPr lvl="1"/>
            <a:r>
              <a:rPr lang="nb-NO" dirty="0" smtClean="0"/>
              <a:t>Minst så mange kandidater som det skal velges medlemmer i menighetsrådet. Dvs. 4, 6, 8 eller 10 kandidater</a:t>
            </a:r>
          </a:p>
          <a:p>
            <a:pPr lvl="1"/>
            <a:r>
              <a:rPr lang="nb-NO" dirty="0" smtClean="0"/>
              <a:t>Undertegnet av 10 stemmeberettigede forslagsstillere</a:t>
            </a:r>
          </a:p>
          <a:p>
            <a:pPr lvl="1"/>
            <a:r>
              <a:rPr lang="nb-NO" dirty="0" smtClean="0"/>
              <a:t>Bør ha minst 40 prosent kvinner/menn og 20 prosent unge under 30 år</a:t>
            </a:r>
          </a:p>
          <a:p>
            <a:pPr lvl="1"/>
            <a:r>
              <a:rPr lang="nb-NO" dirty="0" smtClean="0"/>
              <a:t>Oppgi tillitsvalgt med vara</a:t>
            </a:r>
            <a:endParaRPr lang="nb-NO" dirty="0"/>
          </a:p>
        </p:txBody>
      </p:sp>
    </p:spTree>
    <p:extLst>
      <p:ext uri="{BB962C8B-B14F-4D97-AF65-F5344CB8AC3E}">
        <p14:creationId xmlns:p14="http://schemas.microsoft.com/office/powerpoint/2010/main" val="2482790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1"/>
          <p:cNvSpPr>
            <a:spLocks noGrp="1"/>
          </p:cNvSpPr>
          <p:nvPr>
            <p:ph idx="1"/>
          </p:nvPr>
        </p:nvSpPr>
        <p:spPr>
          <a:xfrm>
            <a:off x="557041" y="2325311"/>
            <a:ext cx="8415117" cy="3905368"/>
          </a:xfrm>
        </p:spPr>
        <p:txBody>
          <a:bodyPr/>
          <a:lstStyle/>
          <a:p>
            <a:pPr marL="0" indent="0">
              <a:buNone/>
            </a:pPr>
            <a:r>
              <a:rPr lang="nb-NO" sz="2000" dirty="0" smtClean="0"/>
              <a:t>1. Du bidrar til å holde lokalkirken levende</a:t>
            </a:r>
          </a:p>
          <a:p>
            <a:pPr marL="0" indent="0">
              <a:buNone/>
            </a:pPr>
            <a:r>
              <a:rPr lang="nb-NO" sz="2000" dirty="0" smtClean="0"/>
              <a:t>2. Du blir del av et kristent fellesskap</a:t>
            </a:r>
          </a:p>
          <a:p>
            <a:pPr marL="0" indent="0">
              <a:buNone/>
            </a:pPr>
            <a:r>
              <a:rPr lang="nb-NO" sz="2000" dirty="0" smtClean="0"/>
              <a:t>3. Du gjør en viktig jobb for fellesskapet</a:t>
            </a:r>
          </a:p>
          <a:p>
            <a:pPr marL="0" indent="0">
              <a:buNone/>
            </a:pPr>
            <a:r>
              <a:rPr lang="nb-NO" sz="2000" dirty="0" smtClean="0"/>
              <a:t>4. Du kan sørge for et trygt og godt fritidstilbud for barn og unge</a:t>
            </a:r>
          </a:p>
          <a:p>
            <a:pPr marL="0" indent="0">
              <a:buNone/>
            </a:pPr>
            <a:r>
              <a:rPr lang="nb-NO" sz="2000" dirty="0" smtClean="0"/>
              <a:t>5. Du </a:t>
            </a:r>
            <a:r>
              <a:rPr lang="nb-NO" sz="2000" dirty="0"/>
              <a:t>blir med og legger til rette for at budskapet om Jesus når ut til flere</a:t>
            </a:r>
          </a:p>
          <a:p>
            <a:pPr marL="0" indent="0">
              <a:buNone/>
            </a:pPr>
            <a:r>
              <a:rPr lang="nb-NO" sz="2000" dirty="0" smtClean="0"/>
              <a:t>6. Du får et nytt nettverk i lokalmiljøet ditt</a:t>
            </a:r>
          </a:p>
          <a:p>
            <a:pPr marL="0" indent="0">
              <a:buNone/>
            </a:pPr>
            <a:r>
              <a:rPr lang="nb-NO" sz="2000" dirty="0" smtClean="0"/>
              <a:t>7. Du kan sørge for at din kirke er en åpen og inkluderende kirke</a:t>
            </a:r>
          </a:p>
          <a:p>
            <a:pPr marL="0" indent="0">
              <a:buNone/>
            </a:pPr>
            <a:r>
              <a:rPr lang="nb-NO" sz="2000" dirty="0" smtClean="0"/>
              <a:t>8. Du preger aktivitetstilbudet i nærmiljøet ditt</a:t>
            </a:r>
          </a:p>
          <a:p>
            <a:pPr marL="0" indent="0">
              <a:buNone/>
            </a:pPr>
            <a:r>
              <a:rPr lang="nb-NO" sz="2000" dirty="0" smtClean="0"/>
              <a:t>9. Du får nyttig styreerfaring som du kan bruke i andre sammenhenger</a:t>
            </a:r>
          </a:p>
          <a:p>
            <a:pPr marL="0" indent="0">
              <a:buNone/>
            </a:pPr>
            <a:r>
              <a:rPr lang="nb-NO" sz="2000" dirty="0" smtClean="0"/>
              <a:t>10. Du kan oppdage nye sider ved deg selv</a:t>
            </a:r>
            <a:endParaRPr lang="nb-NO" sz="2000" dirty="0"/>
          </a:p>
        </p:txBody>
      </p:sp>
      <p:sp>
        <p:nvSpPr>
          <p:cNvPr id="11267" name="Title 20"/>
          <p:cNvSpPr>
            <a:spLocks noGrp="1"/>
          </p:cNvSpPr>
          <p:nvPr>
            <p:ph type="title"/>
          </p:nvPr>
        </p:nvSpPr>
        <p:spPr/>
        <p:txBody>
          <a:bodyPr/>
          <a:lstStyle/>
          <a:p>
            <a:r>
              <a:rPr lang="nb-NO" dirty="0"/>
              <a:t>Ti gode grunner til å være med i menighetsrådet</a:t>
            </a:r>
            <a:r>
              <a:rPr lang="en-GB" altLang="nb-NO" dirty="0"/>
              <a:t> </a:t>
            </a:r>
          </a:p>
        </p:txBody>
      </p:sp>
      <p:sp>
        <p:nvSpPr>
          <p:cNvPr id="11268" name="Date Placeholder 1"/>
          <p:cNvSpPr txBox="1">
            <a:spLocks noGrp="1"/>
          </p:cNvSpPr>
          <p:nvPr/>
        </p:nvSpPr>
        <p:spPr bwMode="auto">
          <a:xfrm>
            <a:off x="611188" y="6356350"/>
            <a:ext cx="62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SzTx/>
              <a:buFontTx/>
              <a:buNone/>
            </a:pPr>
            <a:endParaRPr lang="en-GB" altLang="nb-NO" sz="800">
              <a:solidFill>
                <a:srgbClr val="662D91"/>
              </a:solidFill>
            </a:endParaRPr>
          </a:p>
        </p:txBody>
      </p:sp>
      <p:sp>
        <p:nvSpPr>
          <p:cNvPr id="11269" name="Footer Placeholder 2"/>
          <p:cNvSpPr txBox="1">
            <a:spLocks noGrp="1"/>
          </p:cNvSpPr>
          <p:nvPr/>
        </p:nvSpPr>
        <p:spPr bwMode="auto">
          <a:xfrm>
            <a:off x="1174750" y="6356350"/>
            <a:ext cx="3370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SzTx/>
              <a:buFontTx/>
              <a:buNone/>
            </a:pPr>
            <a:endParaRPr lang="en-GB" altLang="nb-NO" sz="800">
              <a:solidFill>
                <a:srgbClr val="662D91"/>
              </a:solidFill>
            </a:endParaRPr>
          </a:p>
        </p:txBody>
      </p:sp>
      <p:sp>
        <p:nvSpPr>
          <p:cNvPr id="11273"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endParaRPr lang="en-GB" altLang="nb-NO" dirty="0">
              <a:solidFill>
                <a:schemeClr val="tx2"/>
              </a:solidFill>
            </a:endParaRPr>
          </a:p>
        </p:txBody>
      </p:sp>
    </p:spTree>
    <p:extLst>
      <p:ext uri="{BB962C8B-B14F-4D97-AF65-F5344CB8AC3E}">
        <p14:creationId xmlns:p14="http://schemas.microsoft.com/office/powerpoint/2010/main" val="29275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601831" y="1605552"/>
            <a:ext cx="8089193" cy="4603861"/>
          </a:xfrm>
        </p:spPr>
        <p:txBody>
          <a:bodyPr/>
          <a:lstStyle/>
          <a:p>
            <a:pPr>
              <a:buNone/>
            </a:pPr>
            <a:r>
              <a:rPr lang="nb-NO" altLang="nb-NO" sz="2200" b="1" dirty="0" smtClean="0">
                <a:latin typeface="Helvetica" panose="020B0604020202020204" pitchFamily="34" charset="0"/>
                <a:ea typeface="ＭＳ Ｐゴシック" panose="020B0600070205080204" pitchFamily="34" charset="-128"/>
                <a:cs typeface="Helvetica" panose="020B0604020202020204" pitchFamily="34" charset="0"/>
              </a:rPr>
              <a:t>Utdrag fra bispedømmerådets vedtak 1. februar 2019</a:t>
            </a:r>
          </a:p>
          <a:p>
            <a:pPr>
              <a:buNone/>
            </a:pPr>
            <a:r>
              <a:rPr lang="nb-NO" altLang="nb-NO" sz="2200" dirty="0" smtClean="0">
                <a:latin typeface="Helvetica" panose="020B0604020202020204" pitchFamily="34" charset="0"/>
                <a:ea typeface="ＭＳ Ｐゴシック" panose="020B0600070205080204" pitchFamily="34" charset="-128"/>
                <a:cs typeface="Helvetica" panose="020B0604020202020204" pitchFamily="34" charset="0"/>
              </a:rPr>
              <a:t>Kirkedemokratiet er sentralt i organisasjonen - og for kirkens</a:t>
            </a:r>
          </a:p>
          <a:p>
            <a:pPr>
              <a:buNone/>
            </a:pPr>
            <a:r>
              <a:rPr lang="nb-NO" altLang="nb-NO" sz="2200" dirty="0" smtClean="0">
                <a:latin typeface="Helvetica" panose="020B0604020202020204" pitchFamily="34" charset="0"/>
                <a:ea typeface="ＭＳ Ｐゴシック" panose="020B0600070205080204" pitchFamily="34" charset="-128"/>
                <a:cs typeface="Helvetica" panose="020B0604020202020204" pitchFamily="34" charset="0"/>
              </a:rPr>
              <a:t>oppdrag:</a:t>
            </a:r>
          </a:p>
          <a:p>
            <a:r>
              <a:rPr lang="nb-NO" sz="2200" dirty="0" smtClean="0">
                <a:latin typeface="Helvetica" panose="020B0604020202020204" pitchFamily="34" charset="0"/>
                <a:ea typeface="ＭＳ Ｐゴシック" panose="020B0600070205080204" pitchFamily="34" charset="-128"/>
                <a:cs typeface="Helvetica" panose="020B0604020202020204" pitchFamily="34" charset="0"/>
              </a:rPr>
              <a:t>Den</a:t>
            </a:r>
            <a:r>
              <a:rPr lang="nb-NO" sz="2200" dirty="0" smtClean="0"/>
              <a:t> </a:t>
            </a:r>
            <a:r>
              <a:rPr lang="nb-NO" sz="2200" dirty="0"/>
              <a:t>holder fortellingen om Jesus </a:t>
            </a:r>
            <a:r>
              <a:rPr lang="nb-NO" sz="2200" dirty="0" smtClean="0"/>
              <a:t>levende </a:t>
            </a:r>
          </a:p>
          <a:p>
            <a:r>
              <a:rPr lang="nb-NO" sz="2200" dirty="0"/>
              <a:t>M</a:t>
            </a:r>
            <a:r>
              <a:rPr lang="nb-NO" sz="2200" dirty="0" smtClean="0"/>
              <a:t>øter tusenvis av mennesker </a:t>
            </a:r>
            <a:r>
              <a:rPr lang="nb-NO" sz="2200" dirty="0"/>
              <a:t>i hele Rogaland hver </a:t>
            </a:r>
            <a:r>
              <a:rPr lang="nb-NO" sz="2200" dirty="0" smtClean="0"/>
              <a:t>uke </a:t>
            </a:r>
          </a:p>
          <a:p>
            <a:r>
              <a:rPr lang="nb-NO" sz="2200" dirty="0"/>
              <a:t>B</a:t>
            </a:r>
            <a:r>
              <a:rPr lang="nb-NO" sz="2200" dirty="0" smtClean="0"/>
              <a:t>idrar </a:t>
            </a:r>
            <a:r>
              <a:rPr lang="nb-NO" sz="2200" dirty="0"/>
              <a:t>til fellesskap i alle lokalsamfunn. </a:t>
            </a:r>
            <a:endParaRPr lang="nb-NO" sz="2200" dirty="0" smtClean="0"/>
          </a:p>
          <a:p>
            <a:pPr marL="0" indent="0">
              <a:buNone/>
            </a:pPr>
            <a:endParaRPr lang="nb-NO" sz="2200" dirty="0" smtClean="0"/>
          </a:p>
          <a:p>
            <a:pPr>
              <a:buNone/>
            </a:pPr>
            <a:r>
              <a:rPr lang="nb-NO" sz="2200" dirty="0"/>
              <a:t>Vi vil stå sammen om å løfte fram troen på Jesus Kristus i en kirke som engasjerer seg i menneskers liv og hverdag. </a:t>
            </a:r>
          </a:p>
          <a:p>
            <a:pPr>
              <a:buNone/>
            </a:pPr>
            <a:r>
              <a:rPr lang="nb-NO" sz="2200" dirty="0"/>
              <a:t>Det samler på tvers av uenighet.</a:t>
            </a:r>
          </a:p>
          <a:p>
            <a:pPr>
              <a:buNone/>
            </a:pPr>
            <a:endParaRPr lang="nb-NO" altLang="nb-NO" sz="2200" dirty="0"/>
          </a:p>
        </p:txBody>
      </p:sp>
      <p:sp>
        <p:nvSpPr>
          <p:cNvPr id="16389" name="Slide Number Placeholder 1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a:spcBef>
                <a:spcPct val="0"/>
              </a:spcBef>
              <a:buClrTx/>
              <a:buSzTx/>
              <a:buFontTx/>
              <a:buNone/>
            </a:pPr>
            <a:endParaRPr lang="en-GB" altLang="nb-NO" dirty="0">
              <a:solidFill>
                <a:srgbClr val="662D91"/>
              </a:solidFill>
            </a:endParaRPr>
          </a:p>
        </p:txBody>
      </p:sp>
      <p:sp>
        <p:nvSpPr>
          <p:cNvPr id="16390" name="Title 3"/>
          <p:cNvSpPr>
            <a:spLocks noGrp="1"/>
          </p:cNvSpPr>
          <p:nvPr>
            <p:ph type="title"/>
          </p:nvPr>
        </p:nvSpPr>
        <p:spPr>
          <a:xfrm>
            <a:off x="0" y="672353"/>
            <a:ext cx="9144000" cy="932266"/>
          </a:xfrm>
        </p:spPr>
        <p:txBody>
          <a:bodyPr/>
          <a:lstStyle/>
          <a:p>
            <a:pPr algn="ctr" eaLnBrk="1" hangingPunct="1"/>
            <a:r>
              <a:rPr lang="nb-NO" altLang="nb-NO" sz="3200" dirty="0" smtClean="0"/>
              <a:t>Nytt valg – og fortsatt engasjement?</a:t>
            </a:r>
            <a:endParaRPr lang="nb-NO" altLang="nb-NO" sz="3200" dirty="0"/>
          </a:p>
        </p:txBody>
      </p:sp>
    </p:spTree>
    <p:extLst>
      <p:ext uri="{BB962C8B-B14F-4D97-AF65-F5344CB8AC3E}">
        <p14:creationId xmlns:p14="http://schemas.microsoft.com/office/powerpoint/2010/main" val="4195287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35334" y="3244334"/>
            <a:ext cx="3273332" cy="646331"/>
          </a:xfrm>
          <a:prstGeom prst="rect">
            <a:avLst/>
          </a:prstGeom>
        </p:spPr>
        <p:txBody>
          <a:bodyPr wrap="none">
            <a:spAutoFit/>
          </a:bodyPr>
          <a:lstStyle/>
          <a:p>
            <a:r>
              <a:rPr lang="nb-NO" dirty="0">
                <a:hlinkClick r:id="rId2"/>
              </a:rPr>
              <a:t>https://</a:t>
            </a:r>
            <a:r>
              <a:rPr lang="nb-NO" dirty="0" smtClean="0">
                <a:hlinkClick r:id="rId2"/>
              </a:rPr>
              <a:t>youtu.be/VMX-uWpJAyQ</a:t>
            </a:r>
            <a:endParaRPr lang="nb-NO" dirty="0" smtClean="0"/>
          </a:p>
          <a:p>
            <a:endParaRPr lang="nb-NO" dirty="0"/>
          </a:p>
        </p:txBody>
      </p:sp>
    </p:spTree>
    <p:extLst>
      <p:ext uri="{BB962C8B-B14F-4D97-AF65-F5344CB8AC3E}">
        <p14:creationId xmlns:p14="http://schemas.microsoft.com/office/powerpoint/2010/main" val="857304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www.kirken.no/stavanger</a:t>
            </a:r>
            <a:endParaRPr lang="nb-NO" dirty="0"/>
          </a:p>
        </p:txBody>
      </p:sp>
      <p:pic>
        <p:nvPicPr>
          <p:cNvPr id="4" name="Plassholder for innhold 3"/>
          <p:cNvPicPr>
            <a:picLocks noGrp="1" noChangeAspect="1"/>
          </p:cNvPicPr>
          <p:nvPr>
            <p:ph idx="1"/>
          </p:nvPr>
        </p:nvPicPr>
        <p:blipFill>
          <a:blip r:embed="rId2"/>
          <a:stretch>
            <a:fillRect/>
          </a:stretch>
        </p:blipFill>
        <p:spPr>
          <a:xfrm>
            <a:off x="308156" y="1600199"/>
            <a:ext cx="8378643" cy="4756047"/>
          </a:xfrm>
          <a:prstGeom prst="rect">
            <a:avLst/>
          </a:prstGeom>
        </p:spPr>
      </p:pic>
    </p:spTree>
    <p:extLst>
      <p:ext uri="{BB962C8B-B14F-4D97-AF65-F5344CB8AC3E}">
        <p14:creationId xmlns:p14="http://schemas.microsoft.com/office/powerpoint/2010/main" val="2651223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Ressurser Til kirkevalget</a:t>
            </a:r>
            <a:endParaRPr lang="nb-NO" dirty="0"/>
          </a:p>
        </p:txBody>
      </p:sp>
      <p:pic>
        <p:nvPicPr>
          <p:cNvPr id="4" name="Plassholder for innhold 3"/>
          <p:cNvPicPr>
            <a:picLocks noGrp="1" noChangeAspect="1"/>
          </p:cNvPicPr>
          <p:nvPr>
            <p:ph idx="1"/>
          </p:nvPr>
        </p:nvPicPr>
        <p:blipFill>
          <a:blip r:embed="rId2"/>
          <a:stretch>
            <a:fillRect/>
          </a:stretch>
        </p:blipFill>
        <p:spPr>
          <a:xfrm>
            <a:off x="1611517" y="1415200"/>
            <a:ext cx="5957180" cy="4577622"/>
          </a:xfrm>
          <a:prstGeom prst="rect">
            <a:avLst/>
          </a:prstGeom>
        </p:spPr>
      </p:pic>
    </p:spTree>
    <p:extLst>
      <p:ext uri="{BB962C8B-B14F-4D97-AF65-F5344CB8AC3E}">
        <p14:creationId xmlns:p14="http://schemas.microsoft.com/office/powerpoint/2010/main" val="871930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1403287" y="254275"/>
            <a:ext cx="6163428" cy="6063817"/>
          </a:xfrm>
          <a:prstGeom prst="rect">
            <a:avLst/>
          </a:prstGeom>
        </p:spPr>
      </p:pic>
    </p:spTree>
    <p:extLst>
      <p:ext uri="{BB962C8B-B14F-4D97-AF65-F5344CB8AC3E}">
        <p14:creationId xmlns:p14="http://schemas.microsoft.com/office/powerpoint/2010/main" val="4276232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905346" y="343477"/>
            <a:ext cx="7475805" cy="5966836"/>
          </a:xfrm>
          <a:prstGeom prst="rect">
            <a:avLst/>
          </a:prstGeom>
        </p:spPr>
      </p:pic>
    </p:spTree>
    <p:extLst>
      <p:ext uri="{BB962C8B-B14F-4D97-AF65-F5344CB8AC3E}">
        <p14:creationId xmlns:p14="http://schemas.microsoft.com/office/powerpoint/2010/main" val="1727354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2"/>
          <a:srcRect b="5152"/>
          <a:stretch/>
        </p:blipFill>
        <p:spPr>
          <a:xfrm>
            <a:off x="1427522" y="652050"/>
            <a:ext cx="6453441" cy="5667269"/>
          </a:xfrm>
          <a:prstGeom prst="rect">
            <a:avLst/>
          </a:prstGeom>
        </p:spPr>
      </p:pic>
    </p:spTree>
    <p:extLst>
      <p:ext uri="{BB962C8B-B14F-4D97-AF65-F5344CB8AC3E}">
        <p14:creationId xmlns:p14="http://schemas.microsoft.com/office/powerpoint/2010/main" val="4033776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tel 1"/>
          <p:cNvSpPr txBox="1">
            <a:spLocks noGrp="1"/>
          </p:cNvSpPr>
          <p:nvPr>
            <p:ph type="title"/>
          </p:nvPr>
        </p:nvSpPr>
        <p:spPr>
          <a:xfrm>
            <a:off x="457199" y="672353"/>
            <a:ext cx="8437420" cy="932265"/>
          </a:xfrm>
          <a:prstGeom prst="rect">
            <a:avLst/>
          </a:prstGeom>
        </p:spPr>
        <p:txBody>
          <a:bodyPr/>
          <a:lstStyle/>
          <a:p>
            <a:r>
              <a:rPr lang="nb-NO" dirty="0" smtClean="0"/>
              <a:t>Hva om vi har for få kandidater?</a:t>
            </a:r>
            <a:endParaRPr lang="nb-NO" dirty="0"/>
          </a:p>
        </p:txBody>
      </p:sp>
      <p:sp>
        <p:nvSpPr>
          <p:cNvPr id="184" name="Plassholder for innhold 2"/>
          <p:cNvSpPr txBox="1">
            <a:spLocks noGrp="1"/>
          </p:cNvSpPr>
          <p:nvPr>
            <p:ph type="body" sz="half" idx="1"/>
          </p:nvPr>
        </p:nvSpPr>
        <p:spPr>
          <a:xfrm>
            <a:off x="457199" y="1600201"/>
            <a:ext cx="8229600" cy="2769920"/>
          </a:xfrm>
          <a:prstGeom prst="rect">
            <a:avLst/>
          </a:prstGeom>
        </p:spPr>
        <p:txBody>
          <a:bodyPr>
            <a:normAutofit fontScale="92500" lnSpcReduction="10000"/>
          </a:bodyPr>
          <a:lstStyle/>
          <a:p>
            <a:pPr>
              <a:buClr>
                <a:srgbClr val="552579"/>
              </a:buClr>
              <a:defRPr sz="2800"/>
            </a:pPr>
            <a:r>
              <a:rPr lang="nb-NO" dirty="0" smtClean="0"/>
              <a:t>Det er mulig å endre tallet på medlemmer i rådet før valget</a:t>
            </a:r>
          </a:p>
          <a:p>
            <a:pPr lvl="1">
              <a:buClr>
                <a:srgbClr val="552579"/>
              </a:buClr>
              <a:defRPr sz="2800"/>
            </a:pPr>
            <a:r>
              <a:rPr lang="nb-NO" dirty="0" smtClean="0"/>
              <a:t>Vedtak i menighetsmøte før valget blir kunngjort (10. august)</a:t>
            </a:r>
          </a:p>
          <a:p>
            <a:pPr>
              <a:buClr>
                <a:srgbClr val="552579"/>
              </a:buClr>
              <a:defRPr sz="2800"/>
            </a:pPr>
            <a:r>
              <a:rPr lang="nb-NO" dirty="0" smtClean="0"/>
              <a:t>Det er mulig å søke om felles menighetsråd for to eller flere sokn der det er tett samarbeid</a:t>
            </a:r>
            <a:br>
              <a:rPr lang="nb-NO" dirty="0" smtClean="0"/>
            </a:br>
            <a:r>
              <a:rPr lang="nb-NO" i="1" dirty="0" smtClean="0"/>
              <a:t>(Ta kontakt om de vil ha prosedyren for dette)</a:t>
            </a:r>
            <a:endParaRPr lang="nb-NO" i="1" dirty="0"/>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967" y="4657198"/>
            <a:ext cx="2633331" cy="2633331"/>
          </a:xfrm>
          <a:prstGeom prst="rect">
            <a:avLst/>
          </a:prstGeom>
        </p:spPr>
      </p:pic>
    </p:spTree>
    <p:extLst>
      <p:ext uri="{BB962C8B-B14F-4D97-AF65-F5344CB8AC3E}">
        <p14:creationId xmlns:p14="http://schemas.microsoft.com/office/powerpoint/2010/main" val="184912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2015265" y="446568"/>
            <a:ext cx="5281744" cy="5466186"/>
          </a:xfrm>
          <a:prstGeom prst="rect">
            <a:avLst/>
          </a:prstGeom>
        </p:spPr>
      </p:pic>
    </p:spTree>
    <p:extLst>
      <p:ext uri="{BB962C8B-B14F-4D97-AF65-F5344CB8AC3E}">
        <p14:creationId xmlns:p14="http://schemas.microsoft.com/office/powerpoint/2010/main" val="4161718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tel 1"/>
          <p:cNvSpPr txBox="1">
            <a:spLocks noGrp="1"/>
          </p:cNvSpPr>
          <p:nvPr>
            <p:ph type="title"/>
          </p:nvPr>
        </p:nvSpPr>
        <p:spPr>
          <a:xfrm>
            <a:off x="457200" y="672353"/>
            <a:ext cx="8229600" cy="932265"/>
          </a:xfrm>
          <a:prstGeom prst="rect">
            <a:avLst/>
          </a:prstGeom>
        </p:spPr>
        <p:txBody>
          <a:bodyPr/>
          <a:lstStyle/>
          <a:p>
            <a:r>
              <a:t>Summegrupper - nominasjon</a:t>
            </a:r>
          </a:p>
        </p:txBody>
      </p:sp>
      <p:sp>
        <p:nvSpPr>
          <p:cNvPr id="245" name="Plassholder for innhold 2"/>
          <p:cNvSpPr txBox="1">
            <a:spLocks noGrp="1"/>
          </p:cNvSpPr>
          <p:nvPr>
            <p:ph type="body" idx="1"/>
          </p:nvPr>
        </p:nvSpPr>
        <p:spPr>
          <a:xfrm>
            <a:off x="457200" y="1600200"/>
            <a:ext cx="8229600" cy="4235465"/>
          </a:xfrm>
          <a:prstGeom prst="rect">
            <a:avLst/>
          </a:prstGeom>
        </p:spPr>
        <p:txBody>
          <a:bodyPr/>
          <a:lstStyle/>
          <a:p>
            <a:pPr>
              <a:spcBef>
                <a:spcPts val="0"/>
              </a:spcBef>
            </a:pPr>
            <a:r>
              <a:t>Hva var det som gjorde at du sa ja da du ble valgt  inn?</a:t>
            </a:r>
          </a:p>
          <a:p>
            <a:pPr>
              <a:spcBef>
                <a:spcPts val="0"/>
              </a:spcBef>
            </a:pPr>
            <a:r>
              <a:t>Har vi noen erfaring med hvordan det er lurt å utfordre folk til å stille som kandidater?</a:t>
            </a:r>
          </a:p>
        </p:txBody>
      </p:sp>
    </p:spTree>
    <p:extLst>
      <p:ext uri="{BB962C8B-B14F-4D97-AF65-F5344CB8AC3E}">
        <p14:creationId xmlns:p14="http://schemas.microsoft.com/office/powerpoint/2010/main" val="181010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tel 3"/>
          <p:cNvSpPr txBox="1">
            <a:spLocks noGrp="1"/>
          </p:cNvSpPr>
          <p:nvPr>
            <p:ph type="title" idx="4294967295"/>
          </p:nvPr>
        </p:nvSpPr>
        <p:spPr>
          <a:xfrm>
            <a:off x="48418" y="723393"/>
            <a:ext cx="9144001" cy="900113"/>
          </a:xfrm>
          <a:prstGeom prst="rect">
            <a:avLst/>
          </a:prstGeom>
        </p:spPr>
        <p:txBody>
          <a:bodyPr anchor="t">
            <a:normAutofit/>
          </a:bodyPr>
          <a:lstStyle/>
          <a:p>
            <a:r>
              <a:rPr lang="nb-NO" dirty="0" smtClean="0"/>
              <a:t>Frister og tidsplan</a:t>
            </a:r>
            <a:endParaRPr dirty="0"/>
          </a:p>
        </p:txBody>
      </p:sp>
      <p:sp>
        <p:nvSpPr>
          <p:cNvPr id="2" name="TekstSylinder 1"/>
          <p:cNvSpPr txBox="1"/>
          <p:nvPr/>
        </p:nvSpPr>
        <p:spPr>
          <a:xfrm>
            <a:off x="6427960" y="5504507"/>
            <a:ext cx="1792586" cy="369332"/>
          </a:xfrm>
          <a:prstGeom prst="rect">
            <a:avLst/>
          </a:prstGeom>
          <a:solidFill>
            <a:schemeClr val="bg1"/>
          </a:solidFill>
        </p:spPr>
        <p:txBody>
          <a:bodyPr wrap="square" rtlCol="0">
            <a:spAutoFit/>
          </a:bodyPr>
          <a:lstStyle/>
          <a:p>
            <a:endParaRPr lang="nb-NO" dirty="0"/>
          </a:p>
        </p:txBody>
      </p:sp>
      <p:sp>
        <p:nvSpPr>
          <p:cNvPr id="5" name="TekstSylinder 4"/>
          <p:cNvSpPr txBox="1"/>
          <p:nvPr/>
        </p:nvSpPr>
        <p:spPr>
          <a:xfrm>
            <a:off x="6554125" y="5287575"/>
            <a:ext cx="1792586" cy="369332"/>
          </a:xfrm>
          <a:prstGeom prst="rect">
            <a:avLst/>
          </a:prstGeom>
          <a:solidFill>
            <a:schemeClr val="bg1"/>
          </a:solidFill>
        </p:spPr>
        <p:txBody>
          <a:bodyPr wrap="square" rtlCol="0">
            <a:spAutoFit/>
          </a:bodyPr>
          <a:lstStyle/>
          <a:p>
            <a:endParaRPr lang="nb-NO" dirty="0"/>
          </a:p>
        </p:txBody>
      </p:sp>
      <p:sp>
        <p:nvSpPr>
          <p:cNvPr id="6" name="TekstSylinder 5"/>
          <p:cNvSpPr txBox="1"/>
          <p:nvPr/>
        </p:nvSpPr>
        <p:spPr>
          <a:xfrm>
            <a:off x="6580360" y="5656907"/>
            <a:ext cx="1792586" cy="369332"/>
          </a:xfrm>
          <a:prstGeom prst="rect">
            <a:avLst/>
          </a:prstGeom>
          <a:solidFill>
            <a:schemeClr val="bg1"/>
          </a:solidFill>
        </p:spPr>
        <p:txBody>
          <a:bodyPr wrap="square" rtlCol="0">
            <a:spAutoFit/>
          </a:bodyPr>
          <a:lstStyle/>
          <a:p>
            <a:endParaRPr lang="nb-NO" dirty="0"/>
          </a:p>
        </p:txBody>
      </p:sp>
      <p:sp>
        <p:nvSpPr>
          <p:cNvPr id="7" name="TekstSylinder 6"/>
          <p:cNvSpPr txBox="1"/>
          <p:nvPr/>
        </p:nvSpPr>
        <p:spPr>
          <a:xfrm>
            <a:off x="6851721" y="4982775"/>
            <a:ext cx="1792586" cy="369332"/>
          </a:xfrm>
          <a:prstGeom prst="rect">
            <a:avLst/>
          </a:prstGeom>
          <a:solidFill>
            <a:schemeClr val="bg1"/>
          </a:solidFill>
        </p:spPr>
        <p:txBody>
          <a:bodyPr wrap="square" rtlCol="0">
            <a:spAutoFit/>
          </a:bodyPr>
          <a:lstStyle/>
          <a:p>
            <a:endParaRPr lang="nb-NO" dirty="0"/>
          </a:p>
        </p:txBody>
      </p:sp>
      <p:pic>
        <p:nvPicPr>
          <p:cNvPr id="3" name="Bilde 2"/>
          <p:cNvPicPr>
            <a:picLocks noChangeAspect="1"/>
          </p:cNvPicPr>
          <p:nvPr/>
        </p:nvPicPr>
        <p:blipFill>
          <a:blip r:embed="rId2"/>
          <a:stretch>
            <a:fillRect/>
          </a:stretch>
        </p:blipFill>
        <p:spPr>
          <a:xfrm>
            <a:off x="1273564" y="2308634"/>
            <a:ext cx="6474450" cy="3639728"/>
          </a:xfrm>
          <a:prstGeom prst="rect">
            <a:avLst/>
          </a:prstGeom>
        </p:spPr>
      </p:pic>
    </p:spTree>
    <p:extLst>
      <p:ext uri="{BB962C8B-B14F-4D97-AF65-F5344CB8AC3E}">
        <p14:creationId xmlns:p14="http://schemas.microsoft.com/office/powerpoint/2010/main" val="360892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54658"/>
            <a:ext cx="8229600" cy="932266"/>
          </a:xfrm>
        </p:spPr>
        <p:txBody>
          <a:bodyPr/>
          <a:lstStyle/>
          <a:p>
            <a:r>
              <a:rPr lang="nb-NO" dirty="0" smtClean="0"/>
              <a:t>Noen viktige frister for menighetsrådet / </a:t>
            </a:r>
            <a:r>
              <a:rPr lang="nb-NO" dirty="0" err="1" smtClean="0"/>
              <a:t>valgstyreT</a:t>
            </a:r>
            <a:endParaRPr lang="nb-NO" dirty="0"/>
          </a:p>
        </p:txBody>
      </p:sp>
      <p:sp>
        <p:nvSpPr>
          <p:cNvPr id="3" name="Plassholder for innhold 2"/>
          <p:cNvSpPr>
            <a:spLocks noGrp="1"/>
          </p:cNvSpPr>
          <p:nvPr>
            <p:ph idx="1"/>
          </p:nvPr>
        </p:nvSpPr>
        <p:spPr>
          <a:xfrm>
            <a:off x="457200" y="1795410"/>
            <a:ext cx="8229600" cy="4235463"/>
          </a:xfrm>
        </p:spPr>
        <p:txBody>
          <a:bodyPr/>
          <a:lstStyle/>
          <a:p>
            <a:r>
              <a:rPr lang="nb-NO" sz="2400" dirty="0" smtClean="0"/>
              <a:t>1. mars: Oppnevning av nominasjonskomite</a:t>
            </a:r>
          </a:p>
          <a:p>
            <a:r>
              <a:rPr lang="nb-NO" sz="2400" dirty="0" smtClean="0"/>
              <a:t>30. april kl. 12:00: Innlevering av listeforslag</a:t>
            </a:r>
          </a:p>
          <a:p>
            <a:r>
              <a:rPr lang="nb-NO" sz="2400" dirty="0" smtClean="0"/>
              <a:t>6. mai: Godkjenning av valglister</a:t>
            </a:r>
          </a:p>
          <a:p>
            <a:r>
              <a:rPr lang="nb-NO" sz="2400" dirty="0" smtClean="0"/>
              <a:t>30. juni: Skjæringsdato for manntallet</a:t>
            </a:r>
          </a:p>
          <a:p>
            <a:r>
              <a:rPr lang="nb-NO" sz="2400" dirty="0" smtClean="0"/>
              <a:t>10. august – 2. september: Manntall til offentlig ettersyn </a:t>
            </a:r>
          </a:p>
          <a:p>
            <a:r>
              <a:rPr lang="nb-NO" sz="2400" dirty="0" smtClean="0"/>
              <a:t>10. august – 6. september: Forhåndsstemmeperiode</a:t>
            </a:r>
          </a:p>
          <a:p>
            <a:r>
              <a:rPr lang="nb-NO" sz="2400" dirty="0"/>
              <a:t>2. september: Frist for stemmegivning i annet </a:t>
            </a:r>
            <a:r>
              <a:rPr lang="nb-NO" sz="2400" dirty="0" smtClean="0"/>
              <a:t>sokn</a:t>
            </a:r>
          </a:p>
          <a:p>
            <a:r>
              <a:rPr lang="nb-NO" sz="2400" dirty="0" smtClean="0"/>
              <a:t>6. september: Oppnevne stemmestyre</a:t>
            </a:r>
          </a:p>
          <a:p>
            <a:r>
              <a:rPr lang="nb-NO" sz="2400" dirty="0" smtClean="0"/>
              <a:t>(8.–) 9. september: Valgting</a:t>
            </a:r>
          </a:p>
          <a:p>
            <a:r>
              <a:rPr lang="nb-NO" sz="2400" dirty="0"/>
              <a:t>9</a:t>
            </a:r>
            <a:r>
              <a:rPr lang="nb-NO" sz="2400" dirty="0" smtClean="0"/>
              <a:t>. september: Stemmestyrets protokoll ferdig</a:t>
            </a:r>
            <a:endParaRPr lang="nb-NO" sz="2400" dirty="0"/>
          </a:p>
        </p:txBody>
      </p:sp>
    </p:spTree>
    <p:extLst>
      <p:ext uri="{BB962C8B-B14F-4D97-AF65-F5344CB8AC3E}">
        <p14:creationId xmlns:p14="http://schemas.microsoft.com/office/powerpoint/2010/main" val="32727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1"/>
          <p:cNvSpPr>
            <a:spLocks noGrp="1"/>
          </p:cNvSpPr>
          <p:nvPr>
            <p:ph idx="1"/>
          </p:nvPr>
        </p:nvSpPr>
        <p:spPr>
          <a:xfrm>
            <a:off x="611188" y="1866900"/>
            <a:ext cx="4779962" cy="4259263"/>
          </a:xfrm>
        </p:spPr>
        <p:txBody>
          <a:bodyPr/>
          <a:lstStyle/>
          <a:p>
            <a:pPr eaLnBrk="1" hangingPunct="1"/>
            <a:r>
              <a:rPr lang="nb-NO" altLang="nb-NO" sz="2400"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Om Kirkevalget</a:t>
            </a:r>
          </a:p>
          <a:p>
            <a:pPr eaLnBrk="1" hangingPunct="1"/>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Valgregler</a:t>
            </a:r>
            <a:endParaRPr lang="nb-NO" altLang="nb-NO" sz="2400"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endParaRP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Nytt ved Kirkevalget 2019</a:t>
            </a:r>
          </a:p>
          <a:p>
            <a:pPr eaLnBrk="1" hangingPunct="1"/>
            <a:r>
              <a:rPr lang="nb-NO" altLang="nb-NO" sz="2400"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Rekruttering og nominasjon</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Praktisk gjennomføring og s</a:t>
            </a:r>
            <a:r>
              <a:rPr lang="nb-NO" altLang="nb-NO" sz="2400"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jekklister</a:t>
            </a:r>
            <a:r>
              <a:rPr lang="nb-NO" altLang="nb-NO"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 </a:t>
            </a:r>
          </a:p>
          <a:p>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Kommunikasjon</a:t>
            </a:r>
          </a:p>
          <a:p>
            <a:pPr eaLnBrk="1" hangingPunct="1"/>
            <a:endParaRPr lang="nb-NO" altLang="nb-NO"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1267" name="Title 20"/>
          <p:cNvSpPr>
            <a:spLocks noGrp="1"/>
          </p:cNvSpPr>
          <p:nvPr>
            <p:ph type="title"/>
          </p:nvPr>
        </p:nvSpPr>
        <p:spPr/>
        <p:txBody>
          <a:bodyPr/>
          <a:lstStyle/>
          <a:p>
            <a:pPr eaLnBrk="1" hangingPunct="1"/>
            <a:r>
              <a:rPr lang="en-GB" altLang="nb-NO" sz="3600" dirty="0" err="1">
                <a:latin typeface="Georgia" panose="02040502050405020303" pitchFamily="18" charset="0"/>
                <a:ea typeface="ＭＳ Ｐゴシック" panose="020B0600070205080204" pitchFamily="34" charset="-128"/>
                <a:cs typeface="Helvetica" panose="020B0604020202020204" pitchFamily="34" charset="0"/>
              </a:rPr>
              <a:t>i</a:t>
            </a:r>
            <a:r>
              <a:rPr lang="en-GB" altLang="nb-NO" sz="3600" dirty="0" err="1" smtClean="0">
                <a:latin typeface="Georgia" panose="02040502050405020303" pitchFamily="18" charset="0"/>
                <a:ea typeface="ＭＳ Ｐゴシック" panose="020B0600070205080204" pitchFamily="34" charset="-128"/>
                <a:cs typeface="Helvetica" panose="020B0604020202020204" pitchFamily="34" charset="0"/>
              </a:rPr>
              <a:t>nnhold</a:t>
            </a:r>
            <a:r>
              <a:rPr lang="en-GB" altLang="nb-NO" sz="3600" dirty="0" smtClean="0">
                <a:latin typeface="Georgia" panose="02040502050405020303" pitchFamily="18" charset="0"/>
                <a:ea typeface="ＭＳ Ｐゴシック" panose="020B0600070205080204" pitchFamily="34" charset="-128"/>
                <a:cs typeface="Helvetica" panose="020B0604020202020204" pitchFamily="34" charset="0"/>
              </a:rPr>
              <a:t> </a:t>
            </a:r>
          </a:p>
        </p:txBody>
      </p:sp>
      <p:sp>
        <p:nvSpPr>
          <p:cNvPr id="11268" name="Date Placeholder 1"/>
          <p:cNvSpPr txBox="1">
            <a:spLocks noGrp="1"/>
          </p:cNvSpPr>
          <p:nvPr/>
        </p:nvSpPr>
        <p:spPr bwMode="auto">
          <a:xfrm>
            <a:off x="611188" y="6356350"/>
            <a:ext cx="62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SzTx/>
              <a:buFontTx/>
              <a:buNone/>
            </a:pPr>
            <a:endParaRPr lang="en-GB" altLang="nb-NO" sz="800">
              <a:solidFill>
                <a:srgbClr val="662D91"/>
              </a:solidFill>
            </a:endParaRPr>
          </a:p>
        </p:txBody>
      </p:sp>
      <p:sp>
        <p:nvSpPr>
          <p:cNvPr id="11269" name="Footer Placeholder 2"/>
          <p:cNvSpPr txBox="1">
            <a:spLocks noGrp="1"/>
          </p:cNvSpPr>
          <p:nvPr/>
        </p:nvSpPr>
        <p:spPr bwMode="auto">
          <a:xfrm>
            <a:off x="1174750" y="6356350"/>
            <a:ext cx="3370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SzTx/>
              <a:buFontTx/>
              <a:buNone/>
            </a:pPr>
            <a:endParaRPr lang="en-GB" altLang="nb-NO" sz="800">
              <a:solidFill>
                <a:srgbClr val="662D91"/>
              </a:solidFill>
            </a:endParaRPr>
          </a:p>
        </p:txBody>
      </p:sp>
      <p:pic>
        <p:nvPicPr>
          <p:cNvPr id="11270" name="Picture 7" descr="pptbilde_gutt2"/>
          <p:cNvPicPr>
            <a:picLocks noChangeAspect="1" noChangeArrowheads="1"/>
          </p:cNvPicPr>
          <p:nvPr/>
        </p:nvPicPr>
        <p:blipFill>
          <a:blip r:embed="rId3">
            <a:extLst>
              <a:ext uri="{28A0092B-C50C-407E-A947-70E740481C1C}">
                <a14:useLocalDpi xmlns:a14="http://schemas.microsoft.com/office/drawing/2010/main" val="0"/>
              </a:ext>
            </a:extLst>
          </a:blip>
          <a:srcRect l="24986" r="13521"/>
          <a:stretch>
            <a:fillRect/>
          </a:stretch>
        </p:blipFill>
        <p:spPr bwMode="auto">
          <a:xfrm>
            <a:off x="5845175" y="1490663"/>
            <a:ext cx="268763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endParaRPr lang="en-GB" altLang="nb-NO" dirty="0">
              <a:solidFill>
                <a:schemeClr val="tx2"/>
              </a:solidFill>
            </a:endParaRPr>
          </a:p>
        </p:txBody>
      </p:sp>
    </p:spTree>
    <p:extLst>
      <p:ext uri="{BB962C8B-B14F-4D97-AF65-F5344CB8AC3E}">
        <p14:creationId xmlns:p14="http://schemas.microsoft.com/office/powerpoint/2010/main" val="3347033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tel 1"/>
          <p:cNvSpPr txBox="1">
            <a:spLocks noGrp="1"/>
          </p:cNvSpPr>
          <p:nvPr>
            <p:ph type="title"/>
          </p:nvPr>
        </p:nvSpPr>
        <p:spPr>
          <a:xfrm>
            <a:off x="457200" y="672353"/>
            <a:ext cx="8229600" cy="932265"/>
          </a:xfrm>
          <a:prstGeom prst="rect">
            <a:avLst/>
          </a:prstGeom>
        </p:spPr>
        <p:txBody>
          <a:bodyPr/>
          <a:lstStyle/>
          <a:p>
            <a:r>
              <a:t>Kunngjøringer (Valgstyret)</a:t>
            </a:r>
          </a:p>
        </p:txBody>
      </p:sp>
      <p:sp>
        <p:nvSpPr>
          <p:cNvPr id="275" name="Plassholder for innhold 2"/>
          <p:cNvSpPr txBox="1">
            <a:spLocks noGrp="1"/>
          </p:cNvSpPr>
          <p:nvPr>
            <p:ph type="body" idx="1"/>
          </p:nvPr>
        </p:nvSpPr>
        <p:spPr>
          <a:xfrm>
            <a:off x="457200" y="1600200"/>
            <a:ext cx="8229600" cy="4235465"/>
          </a:xfrm>
          <a:prstGeom prst="rect">
            <a:avLst/>
          </a:prstGeom>
        </p:spPr>
        <p:txBody>
          <a:bodyPr/>
          <a:lstStyle/>
          <a:p>
            <a:pPr>
              <a:spcBef>
                <a:spcPts val="400"/>
              </a:spcBef>
              <a:defRPr sz="2000"/>
            </a:pPr>
            <a:r>
              <a:rPr lang="nb-NO" sz="2400" dirty="0" smtClean="0"/>
              <a:t>Senest </a:t>
            </a:r>
            <a:r>
              <a:rPr lang="nb-NO" sz="2400" b="1" dirty="0" smtClean="0"/>
              <a:t>1. mars </a:t>
            </a:r>
            <a:r>
              <a:rPr lang="nb-NO" sz="2400" dirty="0" smtClean="0"/>
              <a:t>(anbefalt): Kunngjøring av krav til listeforslag ved menighetsrådsvalget (siste frist 30. april)</a:t>
            </a:r>
          </a:p>
          <a:p>
            <a:pPr>
              <a:spcBef>
                <a:spcPts val="400"/>
              </a:spcBef>
              <a:defRPr sz="2000"/>
            </a:pPr>
            <a:r>
              <a:rPr lang="nb-NO" sz="2400" dirty="0" smtClean="0"/>
              <a:t>Senest </a:t>
            </a:r>
            <a:r>
              <a:rPr lang="nb-NO" sz="2400" b="1" dirty="0" smtClean="0"/>
              <a:t>6. mai</a:t>
            </a:r>
            <a:r>
              <a:rPr lang="nb-NO" sz="2400" dirty="0" smtClean="0"/>
              <a:t>: Kunngjøring av valglister og valgform ved menighetsrådsvalget</a:t>
            </a:r>
          </a:p>
          <a:p>
            <a:pPr>
              <a:spcBef>
                <a:spcPts val="400"/>
              </a:spcBef>
              <a:defRPr sz="2000"/>
            </a:pPr>
            <a:r>
              <a:rPr lang="nb-NO" sz="2400" dirty="0" smtClean="0"/>
              <a:t>Senest </a:t>
            </a:r>
            <a:r>
              <a:rPr lang="nb-NO" sz="2400" b="1" dirty="0" smtClean="0"/>
              <a:t>6. mai</a:t>
            </a:r>
            <a:r>
              <a:rPr lang="nb-NO" sz="2400" dirty="0" smtClean="0"/>
              <a:t>: Kunngjøring av ev. mulighet for supplerende nominasjon ved menighetsrådsvalget </a:t>
            </a:r>
          </a:p>
          <a:p>
            <a:pPr>
              <a:spcBef>
                <a:spcPts val="400"/>
              </a:spcBef>
              <a:defRPr sz="2000"/>
            </a:pPr>
            <a:r>
              <a:rPr lang="nb-NO" sz="2400" dirty="0" smtClean="0"/>
              <a:t>Senest </a:t>
            </a:r>
            <a:r>
              <a:rPr lang="nb-NO" sz="2400" b="1" dirty="0" smtClean="0"/>
              <a:t>10. august</a:t>
            </a:r>
            <a:r>
              <a:rPr lang="nb-NO" sz="2400" dirty="0" smtClean="0"/>
              <a:t>: Kunngjøring av tid og sted for valget, samt forhåndsstemming</a:t>
            </a:r>
          </a:p>
          <a:p>
            <a:pPr>
              <a:spcBef>
                <a:spcPts val="400"/>
              </a:spcBef>
              <a:defRPr sz="2000"/>
            </a:pPr>
            <a:r>
              <a:rPr lang="nb-NO" sz="2400" dirty="0" smtClean="0"/>
              <a:t>Senest </a:t>
            </a:r>
            <a:r>
              <a:rPr lang="nb-NO" sz="2400" b="1" dirty="0" smtClean="0"/>
              <a:t>11. september</a:t>
            </a:r>
            <a:r>
              <a:rPr lang="nb-NO" sz="2400" dirty="0" smtClean="0"/>
              <a:t>: Offentliggjøring av valgresultat ved menighetsrådsvalget</a:t>
            </a:r>
            <a:endParaRPr lang="nb-NO" sz="2400" dirty="0"/>
          </a:p>
        </p:txBody>
      </p:sp>
    </p:spTree>
    <p:extLst>
      <p:ext uri="{BB962C8B-B14F-4D97-AF65-F5344CB8AC3E}">
        <p14:creationId xmlns:p14="http://schemas.microsoft.com/office/powerpoint/2010/main" val="240259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icture 2" descr="Picture 2"/>
          <p:cNvPicPr>
            <a:picLocks noChangeAspect="1"/>
          </p:cNvPicPr>
          <p:nvPr/>
        </p:nvPicPr>
        <p:blipFill>
          <a:blip r:embed="rId3">
            <a:extLst/>
          </a:blip>
          <a:stretch>
            <a:fillRect/>
          </a:stretch>
        </p:blipFill>
        <p:spPr>
          <a:xfrm>
            <a:off x="4173311" y="629392"/>
            <a:ext cx="3714967" cy="5106391"/>
          </a:xfrm>
          <a:prstGeom prst="rect">
            <a:avLst/>
          </a:prstGeom>
          <a:ln w="12700">
            <a:miter lim="400000"/>
          </a:ln>
          <a:effectLst>
            <a:outerShdw blurRad="50800" dist="38100" dir="2700000" rotWithShape="0">
              <a:srgbClr val="000000">
                <a:alpha val="40000"/>
              </a:srgbClr>
            </a:outerShdw>
          </a:effectLst>
        </p:spPr>
      </p:pic>
      <p:sp>
        <p:nvSpPr>
          <p:cNvPr id="252" name="TekstSylinder 4"/>
          <p:cNvSpPr txBox="1"/>
          <p:nvPr/>
        </p:nvSpPr>
        <p:spPr>
          <a:xfrm>
            <a:off x="475011" y="1520042"/>
            <a:ext cx="3526973"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Arial"/>
                <a:ea typeface="Arial"/>
                <a:cs typeface="Arial"/>
                <a:sym typeface="Arial"/>
              </a:defRPr>
            </a:lvl1pPr>
          </a:lstStyle>
          <a:p>
            <a:r>
              <a:rPr lang="nn-NO" sz="2800" dirty="0" smtClean="0"/>
              <a:t>I valhandboka står det meste.  </a:t>
            </a:r>
          </a:p>
          <a:p>
            <a:endParaRPr lang="nn-NO" sz="2800" dirty="0" smtClean="0"/>
          </a:p>
          <a:p>
            <a:r>
              <a:rPr lang="nn-NO" sz="2800" dirty="0" smtClean="0"/>
              <a:t>Ho finst berre i elektronisk utgåve på: </a:t>
            </a:r>
          </a:p>
          <a:p>
            <a:endParaRPr lang="nn-NO" sz="2000" dirty="0" smtClean="0">
              <a:hlinkClick r:id="rId4"/>
            </a:endParaRPr>
          </a:p>
          <a:p>
            <a:r>
              <a:rPr lang="nn-NO" sz="2000" dirty="0" smtClean="0">
                <a:hlinkClick r:id="rId4"/>
              </a:rPr>
              <a:t>www.kirken.no</a:t>
            </a:r>
            <a:endParaRPr lang="nn-NO" sz="2000" dirty="0" smtClean="0"/>
          </a:p>
          <a:p>
            <a:endParaRPr dirty="0"/>
          </a:p>
        </p:txBody>
      </p:sp>
    </p:spTree>
    <p:extLst>
      <p:ext uri="{BB962C8B-B14F-4D97-AF65-F5344CB8AC3E}">
        <p14:creationId xmlns:p14="http://schemas.microsoft.com/office/powerpoint/2010/main" val="281597606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tel 1"/>
          <p:cNvSpPr txBox="1">
            <a:spLocks noGrp="1"/>
          </p:cNvSpPr>
          <p:nvPr>
            <p:ph type="title"/>
          </p:nvPr>
        </p:nvSpPr>
        <p:spPr>
          <a:xfrm>
            <a:off x="457200" y="672353"/>
            <a:ext cx="8229600" cy="932265"/>
          </a:xfrm>
          <a:prstGeom prst="rect">
            <a:avLst/>
          </a:prstGeom>
        </p:spPr>
        <p:txBody>
          <a:bodyPr/>
          <a:lstStyle/>
          <a:p>
            <a:r>
              <a:t>Sjekklister i valhandboka	</a:t>
            </a:r>
          </a:p>
        </p:txBody>
      </p:sp>
      <p:pic>
        <p:nvPicPr>
          <p:cNvPr id="261" name="Bilde 6" descr="Bilde 6"/>
          <p:cNvPicPr>
            <a:picLocks noChangeAspect="1"/>
          </p:cNvPicPr>
          <p:nvPr/>
        </p:nvPicPr>
        <p:blipFill>
          <a:blip r:embed="rId3">
            <a:extLst/>
          </a:blip>
          <a:stretch>
            <a:fillRect/>
          </a:stretch>
        </p:blipFill>
        <p:spPr>
          <a:xfrm>
            <a:off x="406039" y="1511855"/>
            <a:ext cx="8280761" cy="4605681"/>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278152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tel 1"/>
          <p:cNvSpPr txBox="1">
            <a:spLocks noGrp="1"/>
          </p:cNvSpPr>
          <p:nvPr>
            <p:ph type="title"/>
          </p:nvPr>
        </p:nvSpPr>
        <p:spPr>
          <a:xfrm>
            <a:off x="457200" y="672353"/>
            <a:ext cx="8229600" cy="932265"/>
          </a:xfrm>
          <a:prstGeom prst="rect">
            <a:avLst/>
          </a:prstGeom>
        </p:spPr>
        <p:txBody>
          <a:bodyPr/>
          <a:lstStyle/>
          <a:p>
            <a:r>
              <a:t>Sjekklister i valhandboka	</a:t>
            </a:r>
          </a:p>
        </p:txBody>
      </p:sp>
      <p:pic>
        <p:nvPicPr>
          <p:cNvPr id="266" name="Bilde 2" descr="Bilde 2"/>
          <p:cNvPicPr>
            <a:picLocks noChangeAspect="1"/>
          </p:cNvPicPr>
          <p:nvPr/>
        </p:nvPicPr>
        <p:blipFill>
          <a:blip r:embed="rId2">
            <a:extLst/>
          </a:blip>
          <a:stretch>
            <a:fillRect/>
          </a:stretch>
        </p:blipFill>
        <p:spPr>
          <a:xfrm>
            <a:off x="404191" y="1511450"/>
            <a:ext cx="8301040" cy="4616960"/>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255832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tel 1"/>
          <p:cNvSpPr txBox="1">
            <a:spLocks noGrp="1"/>
          </p:cNvSpPr>
          <p:nvPr>
            <p:ph type="title"/>
          </p:nvPr>
        </p:nvSpPr>
        <p:spPr>
          <a:xfrm>
            <a:off x="457200" y="672353"/>
            <a:ext cx="8229600" cy="932265"/>
          </a:xfrm>
          <a:prstGeom prst="rect">
            <a:avLst/>
          </a:prstGeom>
        </p:spPr>
        <p:txBody>
          <a:bodyPr/>
          <a:lstStyle/>
          <a:p>
            <a:r>
              <a:t>Sjekklister i valhandboka	</a:t>
            </a:r>
          </a:p>
        </p:txBody>
      </p:sp>
      <p:pic>
        <p:nvPicPr>
          <p:cNvPr id="269" name="Bilde 2" descr="Bilde 2"/>
          <p:cNvPicPr>
            <a:picLocks noChangeAspect="1"/>
          </p:cNvPicPr>
          <p:nvPr/>
        </p:nvPicPr>
        <p:blipFill>
          <a:blip r:embed="rId2">
            <a:extLst/>
          </a:blip>
          <a:stretch>
            <a:fillRect/>
          </a:stretch>
        </p:blipFill>
        <p:spPr>
          <a:xfrm>
            <a:off x="404191" y="1509091"/>
            <a:ext cx="8301040" cy="4616959"/>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265566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tel 3"/>
          <p:cNvSpPr txBox="1">
            <a:spLocks noGrp="1"/>
          </p:cNvSpPr>
          <p:nvPr>
            <p:ph type="title" idx="4294967295"/>
          </p:nvPr>
        </p:nvSpPr>
        <p:spPr>
          <a:xfrm>
            <a:off x="0" y="1149848"/>
            <a:ext cx="9144000" cy="900113"/>
          </a:xfrm>
          <a:prstGeom prst="rect">
            <a:avLst/>
          </a:prstGeom>
        </p:spPr>
        <p:txBody>
          <a:bodyPr anchor="t">
            <a:normAutofit/>
          </a:bodyPr>
          <a:lstStyle/>
          <a:p>
            <a:r>
              <a:rPr dirty="0" err="1" smtClean="0"/>
              <a:t>Bispedømmerådsvalet</a:t>
            </a:r>
            <a:endParaRPr dirty="0"/>
          </a:p>
        </p:txBody>
      </p:sp>
      <p:pic>
        <p:nvPicPr>
          <p:cNvPr id="2" name="Bilde 1"/>
          <p:cNvPicPr>
            <a:picLocks noChangeAspect="1"/>
          </p:cNvPicPr>
          <p:nvPr/>
        </p:nvPicPr>
        <p:blipFill>
          <a:blip r:embed="rId2"/>
          <a:stretch>
            <a:fillRect/>
          </a:stretch>
        </p:blipFill>
        <p:spPr>
          <a:xfrm>
            <a:off x="1794798" y="2500018"/>
            <a:ext cx="5554404" cy="3664487"/>
          </a:xfrm>
          <a:prstGeom prst="rect">
            <a:avLst/>
          </a:prstGeom>
        </p:spPr>
      </p:pic>
    </p:spTree>
    <p:extLst>
      <p:ext uri="{BB962C8B-B14F-4D97-AF65-F5344CB8AC3E}">
        <p14:creationId xmlns:p14="http://schemas.microsoft.com/office/powerpoint/2010/main" val="370081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tel 1"/>
          <p:cNvSpPr txBox="1">
            <a:spLocks noGrp="1"/>
          </p:cNvSpPr>
          <p:nvPr>
            <p:ph type="title"/>
          </p:nvPr>
        </p:nvSpPr>
        <p:spPr>
          <a:xfrm>
            <a:off x="457200" y="672353"/>
            <a:ext cx="8229600" cy="932265"/>
          </a:xfrm>
          <a:prstGeom prst="rect">
            <a:avLst/>
          </a:prstGeom>
        </p:spPr>
        <p:txBody>
          <a:bodyPr/>
          <a:lstStyle/>
          <a:p>
            <a:r>
              <a:rPr lang="nb-NO" dirty="0" smtClean="0"/>
              <a:t>bispedømme</a:t>
            </a:r>
            <a:r>
              <a:rPr dirty="0" err="1" smtClean="0"/>
              <a:t>rådet</a:t>
            </a:r>
            <a:endParaRPr dirty="0"/>
          </a:p>
        </p:txBody>
      </p:sp>
      <p:sp>
        <p:nvSpPr>
          <p:cNvPr id="219" name="Plassholder for innhold 2"/>
          <p:cNvSpPr txBox="1">
            <a:spLocks noGrp="1"/>
          </p:cNvSpPr>
          <p:nvPr>
            <p:ph type="body" idx="1"/>
          </p:nvPr>
        </p:nvSpPr>
        <p:spPr>
          <a:xfrm>
            <a:off x="457200" y="1600200"/>
            <a:ext cx="8229600" cy="4768702"/>
          </a:xfrm>
          <a:prstGeom prst="rect">
            <a:avLst/>
          </a:prstGeom>
        </p:spPr>
        <p:txBody>
          <a:bodyPr/>
          <a:lstStyle/>
          <a:p>
            <a:pPr marL="114300" indent="0">
              <a:buNone/>
            </a:pPr>
            <a:r>
              <a:rPr lang="nn-NO" dirty="0" smtClean="0"/>
              <a:t>I bispedømmerådet er det:</a:t>
            </a:r>
          </a:p>
          <a:p>
            <a:pPr marL="1143000" lvl="2" indent="-228600"/>
            <a:r>
              <a:rPr lang="nn-NO" dirty="0" smtClean="0"/>
              <a:t>7 leke medlemmar </a:t>
            </a:r>
            <a:endParaRPr lang="nn-NO" sz="2200" dirty="0" smtClean="0"/>
          </a:p>
          <a:p>
            <a:pPr marL="1143000" lvl="2" indent="-228600"/>
            <a:r>
              <a:rPr lang="nn-NO" dirty="0" smtClean="0"/>
              <a:t>1 lek kyrkjeleg tilsett medlem (tilsette)</a:t>
            </a:r>
            <a:endParaRPr lang="nn-NO" sz="2200" dirty="0" smtClean="0"/>
          </a:p>
          <a:p>
            <a:pPr marL="1143000" lvl="2" indent="-228600"/>
            <a:r>
              <a:rPr lang="nn-NO" dirty="0" smtClean="0"/>
              <a:t>1 geistleg medlem (prestar i off. teneste)</a:t>
            </a:r>
            <a:endParaRPr lang="nn-NO" sz="2200" dirty="0" smtClean="0"/>
          </a:p>
          <a:p>
            <a:pPr marL="1143000" lvl="2" indent="-228600"/>
            <a:r>
              <a:rPr lang="nn-NO" dirty="0" smtClean="0"/>
              <a:t>Biskopen (fast medlem)</a:t>
            </a:r>
            <a:endParaRPr lang="nn-NO" sz="2200" dirty="0" smtClean="0"/>
          </a:p>
          <a:p>
            <a:pPr marL="914400" lvl="2" indent="0">
              <a:spcBef>
                <a:spcPts val="500"/>
              </a:spcBef>
              <a:buNone/>
            </a:pPr>
            <a:endParaRPr lang="nn-NO" sz="2200" dirty="0" smtClean="0"/>
          </a:p>
          <a:p>
            <a:pPr marL="114300" indent="0">
              <a:buNone/>
            </a:pPr>
            <a:r>
              <a:rPr lang="nn-NO" dirty="0"/>
              <a:t>3 ulike val til 1 råd</a:t>
            </a:r>
          </a:p>
          <a:p>
            <a:pPr marL="114300" indent="0">
              <a:buNone/>
            </a:pPr>
            <a:endParaRPr lang="nn-NO" dirty="0"/>
          </a:p>
          <a:p>
            <a:pPr marL="114300" indent="0">
              <a:buNone/>
            </a:pPr>
            <a:r>
              <a:rPr lang="nn-NO" dirty="0"/>
              <a:t>Dei 11 bispedømmeråda går saman i Kyrkjemøtet. Bispedømmerådsvalet er også eit kyrkjemøteval.</a:t>
            </a:r>
          </a:p>
          <a:p>
            <a:pPr marL="114300" indent="0">
              <a:buNone/>
            </a:pPr>
            <a:r>
              <a:rPr lang="nb-NO" dirty="0"/>
              <a:t>	</a:t>
            </a:r>
            <a:endParaRPr dirty="0"/>
          </a:p>
        </p:txBody>
      </p:sp>
    </p:spTree>
    <p:extLst>
      <p:ext uri="{BB962C8B-B14F-4D97-AF65-F5344CB8AC3E}">
        <p14:creationId xmlns:p14="http://schemas.microsoft.com/office/powerpoint/2010/main" val="94687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611187" y="1762934"/>
            <a:ext cx="7921625" cy="3983038"/>
          </a:xfrm>
        </p:spPr>
        <p:txBody>
          <a:bodyPr/>
          <a:lstStyle/>
          <a:p>
            <a:pPr eaLnBrk="1" hangingPunct="1">
              <a:buFont typeface="Arial" panose="020B0604020202020204" pitchFamily="34" charset="0"/>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Nominasjonskomite for valg av leke medlemmer</a:t>
            </a:r>
            <a:r>
              <a:rPr lang="nb-NO" altLang="nb-NO" sz="2800" dirty="0" smtClean="0">
                <a:latin typeface="Helvetica" panose="020B0604020202020204" pitchFamily="34" charset="0"/>
                <a:ea typeface="ＭＳ Ｐゴシック" panose="020B0600070205080204" pitchFamily="34" charset="-128"/>
                <a:cs typeface="Helvetica" panose="020B0604020202020204" pitchFamily="34" charset="0"/>
              </a:rPr>
              <a:t> </a:t>
            </a:r>
          </a:p>
          <a:p>
            <a:pPr marL="0" indent="0" eaLnBrk="1" hangingPunct="1">
              <a:buNone/>
            </a:pP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Menighetsrådene, ungdomsrådet og nominasjonskomiteens medlemmer kan fremme inntil henholdsvis 4, 4 og 1 kandidat hver.</a:t>
            </a:r>
          </a:p>
          <a:p>
            <a:pPr marL="0" indent="0" eaLnBrk="1" hangingPunct="1">
              <a:buNone/>
            </a:pP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Nominasjonskomiteen bør tilstrebe bredde i kandidatenes syn på aktuelle kirkelige spørsmål.</a:t>
            </a:r>
          </a:p>
          <a:p>
            <a:pPr marL="0" indent="0" eaLnBrk="1" hangingPunct="1">
              <a:buNone/>
            </a:pPr>
            <a:endPar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endParaRPr>
          </a:p>
          <a:p>
            <a:pPr marL="0" indent="0" eaLnBrk="1" hangingPunct="1">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Andre grupper, såkalte nomineringsgrupper, kan også stille liste</a:t>
            </a:r>
            <a:endParaRPr lang="nb-NO" altLang="nb-NO" sz="2000" b="1"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6389" name="Slide Number Placeholder 1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a:spcBef>
                <a:spcPct val="0"/>
              </a:spcBef>
              <a:buClrTx/>
              <a:buSzTx/>
              <a:buFontTx/>
              <a:buNone/>
            </a:pPr>
            <a:endParaRPr lang="en-GB" altLang="nb-NO" dirty="0">
              <a:solidFill>
                <a:srgbClr val="662D91"/>
              </a:solidFill>
            </a:endParaRPr>
          </a:p>
        </p:txBody>
      </p:sp>
      <p:sp>
        <p:nvSpPr>
          <p:cNvPr id="16390" name="Title 3"/>
          <p:cNvSpPr>
            <a:spLocks noGrp="1"/>
          </p:cNvSpPr>
          <p:nvPr>
            <p:ph type="title"/>
          </p:nvPr>
        </p:nvSpPr>
        <p:spPr/>
        <p:txBody>
          <a:bodyPr/>
          <a:lstStyle/>
          <a:p>
            <a:pPr algn="ctr" eaLnBrk="1" hangingPunct="1"/>
            <a:r>
              <a:rPr lang="nb-NO" altLang="nb-NO" sz="2800" dirty="0" smtClean="0">
                <a:latin typeface="Helvetica" panose="020B0604020202020204" pitchFamily="34" charset="0"/>
                <a:ea typeface="ＭＳ Ｐゴシック" panose="020B0600070205080204" pitchFamily="34" charset="-128"/>
                <a:cs typeface="Helvetica" panose="020B0604020202020204" pitchFamily="34" charset="0"/>
              </a:rPr>
              <a:t>Valg av </a:t>
            </a:r>
            <a:r>
              <a:rPr lang="nb-NO" altLang="nb-NO" sz="2800" dirty="0" smtClean="0">
                <a:latin typeface="Georgia" panose="02040502050405020303" pitchFamily="18" charset="0"/>
                <a:ea typeface="ＭＳ Ｐゴシック" panose="020B0600070205080204" pitchFamily="34" charset="-128"/>
                <a:cs typeface="Helvetica" panose="020B0604020202020204" pitchFamily="34" charset="0"/>
              </a:rPr>
              <a:t>bispedømmeråd</a:t>
            </a:r>
            <a:r>
              <a:rPr lang="nb-NO" altLang="nb-NO" sz="2800" dirty="0" smtClean="0">
                <a:latin typeface="Helvetica" panose="020B0604020202020204" pitchFamily="34" charset="0"/>
                <a:ea typeface="ＭＳ Ｐゴシック" panose="020B0600070205080204" pitchFamily="34" charset="-128"/>
                <a:cs typeface="Helvetica" panose="020B0604020202020204" pitchFamily="34" charset="0"/>
              </a:rPr>
              <a:t> og kirkemøtet</a:t>
            </a:r>
            <a:endParaRPr lang="en-GB" altLang="nb-NO" sz="21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2" name="Bilde 1"/>
          <p:cNvPicPr>
            <a:picLocks noChangeAspect="1"/>
          </p:cNvPicPr>
          <p:nvPr/>
        </p:nvPicPr>
        <p:blipFill>
          <a:blip r:embed="rId3"/>
          <a:stretch>
            <a:fillRect/>
          </a:stretch>
        </p:blipFill>
        <p:spPr>
          <a:xfrm>
            <a:off x="214866" y="4850994"/>
            <a:ext cx="8935629" cy="1053293"/>
          </a:xfrm>
          <a:prstGeom prst="rect">
            <a:avLst/>
          </a:prstGeom>
        </p:spPr>
      </p:pic>
    </p:spTree>
    <p:extLst>
      <p:ext uri="{BB962C8B-B14F-4D97-AF65-F5344CB8AC3E}">
        <p14:creationId xmlns:p14="http://schemas.microsoft.com/office/powerpoint/2010/main" val="3582934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tel 1"/>
          <p:cNvSpPr txBox="1">
            <a:spLocks noGrp="1"/>
          </p:cNvSpPr>
          <p:nvPr>
            <p:ph type="title"/>
          </p:nvPr>
        </p:nvSpPr>
        <p:spPr>
          <a:xfrm>
            <a:off x="457200" y="673100"/>
            <a:ext cx="8229600" cy="931863"/>
          </a:xfrm>
          <a:prstGeom prst="rect">
            <a:avLst/>
          </a:prstGeom>
        </p:spPr>
        <p:txBody>
          <a:bodyPr/>
          <a:lstStyle/>
          <a:p>
            <a:r>
              <a:rPr lang="nb-NO" dirty="0" smtClean="0"/>
              <a:t>bispedømme</a:t>
            </a:r>
            <a:r>
              <a:rPr dirty="0" err="1" smtClean="0"/>
              <a:t>rådsvalet</a:t>
            </a:r>
            <a:endParaRPr dirty="0"/>
          </a:p>
        </p:txBody>
      </p:sp>
      <p:sp>
        <p:nvSpPr>
          <p:cNvPr id="214" name="Plassholder for innhold 2"/>
          <p:cNvSpPr txBox="1">
            <a:spLocks noGrp="1"/>
          </p:cNvSpPr>
          <p:nvPr>
            <p:ph type="body" idx="1"/>
          </p:nvPr>
        </p:nvSpPr>
        <p:spPr>
          <a:xfrm>
            <a:off x="457200" y="1600200"/>
            <a:ext cx="8229600" cy="4235450"/>
          </a:xfrm>
          <a:prstGeom prst="rect">
            <a:avLst/>
          </a:prstGeom>
        </p:spPr>
        <p:txBody>
          <a:bodyPr/>
          <a:lstStyle/>
          <a:p>
            <a:r>
              <a:rPr lang="nn-NO" dirty="0" smtClean="0"/>
              <a:t>Soknerådet sine oppgåver:</a:t>
            </a:r>
            <a:endParaRPr lang="nn-NO" sz="2400" dirty="0" smtClean="0"/>
          </a:p>
          <a:p>
            <a:pPr marL="742950" lvl="1" indent="-285750">
              <a:spcBef>
                <a:spcPts val="500"/>
              </a:spcBef>
              <a:defRPr sz="2400"/>
            </a:pPr>
            <a:r>
              <a:rPr lang="nn-NO" dirty="0" smtClean="0"/>
              <a:t>Soknerådet kan foreslå inntil fire kandidatar til nominasjonskomiteen si liste innan 1. mars</a:t>
            </a:r>
          </a:p>
          <a:p>
            <a:pPr lvl="2" indent="-285750">
              <a:spcBef>
                <a:spcPts val="500"/>
              </a:spcBef>
              <a:defRPr sz="2400"/>
            </a:pPr>
            <a:r>
              <a:rPr lang="nn-NO" dirty="0" smtClean="0"/>
              <a:t>Brev om dette er sendt ut.</a:t>
            </a:r>
          </a:p>
          <a:p>
            <a:pPr marL="742950" lvl="1" indent="-285750">
              <a:spcBef>
                <a:spcPts val="500"/>
              </a:spcBef>
              <a:defRPr sz="2400"/>
            </a:pPr>
            <a:r>
              <a:rPr lang="nn-NO" dirty="0" smtClean="0"/>
              <a:t>Vere lokal valadministrasjon for bispedømmerådsvalet</a:t>
            </a:r>
            <a:endParaRPr lang="nn-NO" dirty="0"/>
          </a:p>
        </p:txBody>
      </p:sp>
    </p:spTree>
    <p:extLst>
      <p:ext uri="{BB962C8B-B14F-4D97-AF65-F5344CB8AC3E}">
        <p14:creationId xmlns:p14="http://schemas.microsoft.com/office/powerpoint/2010/main" val="28837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tel 1"/>
          <p:cNvSpPr txBox="1">
            <a:spLocks noGrp="1"/>
          </p:cNvSpPr>
          <p:nvPr>
            <p:ph type="title"/>
          </p:nvPr>
        </p:nvSpPr>
        <p:spPr>
          <a:xfrm>
            <a:off x="457200" y="672353"/>
            <a:ext cx="8229600" cy="932265"/>
          </a:xfrm>
          <a:prstGeom prst="rect">
            <a:avLst/>
          </a:prstGeom>
        </p:spPr>
        <p:txBody>
          <a:bodyPr/>
          <a:lstStyle/>
          <a:p>
            <a:r>
              <a:rPr dirty="0" err="1" smtClean="0"/>
              <a:t>Bispedøm</a:t>
            </a:r>
            <a:r>
              <a:rPr lang="nb-NO" dirty="0" smtClean="0"/>
              <a:t>M</a:t>
            </a:r>
            <a:r>
              <a:rPr dirty="0" err="1" smtClean="0"/>
              <a:t>erådet</a:t>
            </a:r>
            <a:endParaRPr dirty="0"/>
          </a:p>
        </p:txBody>
      </p:sp>
      <p:sp>
        <p:nvSpPr>
          <p:cNvPr id="225" name="Plassholder for innhold 2"/>
          <p:cNvSpPr txBox="1">
            <a:spLocks noGrp="1"/>
          </p:cNvSpPr>
          <p:nvPr>
            <p:ph type="body" idx="1"/>
          </p:nvPr>
        </p:nvSpPr>
        <p:spPr>
          <a:xfrm>
            <a:off x="457200" y="1600200"/>
            <a:ext cx="8229600" cy="4235465"/>
          </a:xfrm>
          <a:prstGeom prst="rect">
            <a:avLst/>
          </a:prstGeom>
        </p:spPr>
        <p:txBody>
          <a:bodyPr>
            <a:normAutofit/>
          </a:bodyPr>
          <a:lstStyle/>
          <a:p>
            <a:pPr marL="0" indent="0">
              <a:buNone/>
            </a:pPr>
            <a:r>
              <a:rPr lang="nb-NO" dirty="0" err="1"/>
              <a:t>Kyrkjelova</a:t>
            </a:r>
            <a:r>
              <a:rPr lang="nb-NO" dirty="0"/>
              <a:t> § 23</a:t>
            </a:r>
            <a:r>
              <a:rPr lang="nb-NO" dirty="0" smtClean="0"/>
              <a:t>:</a:t>
            </a:r>
          </a:p>
          <a:p>
            <a:pPr marL="400050" lvl="1" indent="0">
              <a:buNone/>
            </a:pPr>
            <a:r>
              <a:rPr lang="nb-NO" dirty="0"/>
              <a:t/>
            </a:r>
            <a:br>
              <a:rPr lang="nb-NO" dirty="0"/>
            </a:br>
            <a:r>
              <a:rPr lang="nb-NO" dirty="0"/>
              <a:t>Bispedømmerådet skal ha sin oppmerksomhet henvendt på alt som kan vekke og nære det kristelige livet i menighetene, og det skal fremme samarbeidet mellom de enkelte menighetsrådene og andre lokale arbeidsgrupper i bispedømmet.</a:t>
            </a:r>
          </a:p>
        </p:txBody>
      </p:sp>
    </p:spTree>
    <p:extLst>
      <p:ext uri="{BB962C8B-B14F-4D97-AF65-F5344CB8AC3E}">
        <p14:creationId xmlns:p14="http://schemas.microsoft.com/office/powerpoint/2010/main" val="376066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Regler og rutiner	</a:t>
            </a:r>
            <a:endParaRPr lang="nb-NO" dirty="0"/>
          </a:p>
        </p:txBody>
      </p:sp>
      <p:sp>
        <p:nvSpPr>
          <p:cNvPr id="3" name="Plassholder for innhold 2"/>
          <p:cNvSpPr>
            <a:spLocks noGrp="1"/>
          </p:cNvSpPr>
          <p:nvPr>
            <p:ph idx="1"/>
          </p:nvPr>
        </p:nvSpPr>
        <p:spPr/>
        <p:txBody>
          <a:bodyPr/>
          <a:lstStyle/>
          <a:p>
            <a:r>
              <a:rPr lang="nb-NO" dirty="0" smtClean="0"/>
              <a:t>Regler for valg av menighetsråd, bispedømmeråd og Kirkemøtet (kirkevalgreglene)</a:t>
            </a:r>
          </a:p>
          <a:p>
            <a:r>
              <a:rPr lang="nb-NO" dirty="0"/>
              <a:t>V</a:t>
            </a:r>
            <a:r>
              <a:rPr lang="nb-NO" dirty="0" smtClean="0"/>
              <a:t>alghåndboken</a:t>
            </a:r>
          </a:p>
          <a:p>
            <a:pPr marL="0" indent="0">
              <a:buNone/>
            </a:pPr>
            <a:endParaRPr lang="nb-NO" dirty="0"/>
          </a:p>
        </p:txBody>
      </p:sp>
      <p:pic>
        <p:nvPicPr>
          <p:cNvPr id="4" name="Bilde 3"/>
          <p:cNvPicPr>
            <a:picLocks noChangeAspect="1"/>
          </p:cNvPicPr>
          <p:nvPr/>
        </p:nvPicPr>
        <p:blipFill>
          <a:blip r:embed="rId3"/>
          <a:stretch>
            <a:fillRect/>
          </a:stretch>
        </p:blipFill>
        <p:spPr>
          <a:xfrm>
            <a:off x="1733739" y="3890764"/>
            <a:ext cx="5549774" cy="1695342"/>
          </a:xfrm>
          <a:prstGeom prst="rect">
            <a:avLst/>
          </a:prstGeom>
        </p:spPr>
      </p:pic>
    </p:spTree>
    <p:extLst>
      <p:ext uri="{BB962C8B-B14F-4D97-AF65-F5344CB8AC3E}">
        <p14:creationId xmlns:p14="http://schemas.microsoft.com/office/powerpoint/2010/main" val="456149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tel 1"/>
          <p:cNvSpPr txBox="1">
            <a:spLocks noGrp="1"/>
          </p:cNvSpPr>
          <p:nvPr>
            <p:ph type="title"/>
          </p:nvPr>
        </p:nvSpPr>
        <p:spPr>
          <a:xfrm>
            <a:off x="457200" y="672353"/>
            <a:ext cx="8229600" cy="932265"/>
          </a:xfrm>
          <a:prstGeom prst="rect">
            <a:avLst/>
          </a:prstGeom>
        </p:spPr>
        <p:txBody>
          <a:bodyPr/>
          <a:lstStyle/>
          <a:p>
            <a:r>
              <a:rPr dirty="0" err="1" smtClean="0"/>
              <a:t>Bispedøm</a:t>
            </a:r>
            <a:r>
              <a:rPr lang="nb-NO" dirty="0" smtClean="0"/>
              <a:t>M</a:t>
            </a:r>
            <a:r>
              <a:rPr dirty="0" err="1" smtClean="0"/>
              <a:t>erådet</a:t>
            </a:r>
            <a:endParaRPr dirty="0"/>
          </a:p>
        </p:txBody>
      </p:sp>
      <p:sp>
        <p:nvSpPr>
          <p:cNvPr id="225" name="Plassholder for innhold 2"/>
          <p:cNvSpPr txBox="1">
            <a:spLocks noGrp="1"/>
          </p:cNvSpPr>
          <p:nvPr>
            <p:ph type="body" idx="1"/>
          </p:nvPr>
        </p:nvSpPr>
        <p:spPr>
          <a:xfrm>
            <a:off x="457200" y="1600200"/>
            <a:ext cx="8229600" cy="4235465"/>
          </a:xfrm>
          <a:prstGeom prst="rect">
            <a:avLst/>
          </a:prstGeom>
        </p:spPr>
        <p:txBody>
          <a:bodyPr>
            <a:normAutofit fontScale="92500" lnSpcReduction="20000"/>
          </a:bodyPr>
          <a:lstStyle/>
          <a:p>
            <a:pPr marL="336042" indent="-336042" defTabSz="448055">
              <a:spcBef>
                <a:spcPts val="500"/>
              </a:spcBef>
              <a:defRPr sz="2352"/>
            </a:pPr>
            <a:r>
              <a:rPr lang="nn-NO" dirty="0" smtClean="0"/>
              <a:t>Arbeidsgjevar for prestar og bispedømmeadministrasjonen</a:t>
            </a:r>
          </a:p>
          <a:p>
            <a:pPr marL="336042" indent="-336042" defTabSz="448055">
              <a:spcBef>
                <a:spcPts val="500"/>
              </a:spcBef>
              <a:defRPr sz="2352"/>
            </a:pPr>
            <a:r>
              <a:rPr lang="nn-NO" dirty="0" smtClean="0"/>
              <a:t>Tilsetjing av prestar og prostar</a:t>
            </a:r>
          </a:p>
          <a:p>
            <a:pPr marL="336042" indent="-336042" defTabSz="448055">
              <a:spcBef>
                <a:spcPts val="500"/>
              </a:spcBef>
              <a:defRPr sz="2352"/>
            </a:pPr>
            <a:r>
              <a:rPr lang="nn-NO" dirty="0" smtClean="0"/>
              <a:t>Fordeler presteressursar mellom sokna</a:t>
            </a:r>
          </a:p>
          <a:p>
            <a:pPr marL="336042" indent="-336042" defTabSz="448055">
              <a:spcBef>
                <a:spcPts val="500"/>
              </a:spcBef>
              <a:defRPr sz="2352"/>
            </a:pPr>
            <a:r>
              <a:rPr lang="nn-NO" dirty="0" smtClean="0"/>
              <a:t>Styrer bispedømmet sin økonomi</a:t>
            </a:r>
          </a:p>
          <a:p>
            <a:pPr marL="336042" indent="-336042" defTabSz="448055">
              <a:spcBef>
                <a:spcPts val="500"/>
              </a:spcBef>
              <a:defRPr sz="2352"/>
            </a:pPr>
            <a:r>
              <a:rPr lang="nn-NO" dirty="0" smtClean="0"/>
              <a:t>Fordeler OVF-midlar</a:t>
            </a:r>
          </a:p>
          <a:p>
            <a:pPr marL="336042" indent="-336042" defTabSz="448055">
              <a:spcBef>
                <a:spcPts val="500"/>
              </a:spcBef>
              <a:defRPr sz="2352"/>
            </a:pPr>
            <a:r>
              <a:rPr lang="nn-NO" dirty="0" smtClean="0"/>
              <a:t>Forvaltar </a:t>
            </a:r>
            <a:r>
              <a:rPr lang="nn-NO" dirty="0" err="1" smtClean="0"/>
              <a:t>trusopplæringa</a:t>
            </a:r>
            <a:r>
              <a:rPr lang="nn-NO" dirty="0" smtClean="0"/>
              <a:t> – godkjenning og inspirasjon</a:t>
            </a:r>
          </a:p>
          <a:p>
            <a:pPr marL="336042" indent="-336042" defTabSz="448055">
              <a:spcBef>
                <a:spcPts val="500"/>
              </a:spcBef>
              <a:defRPr sz="2352"/>
            </a:pPr>
            <a:r>
              <a:rPr lang="nn-NO" dirty="0" smtClean="0"/>
              <a:t>Leier regionale fellestiltak</a:t>
            </a:r>
          </a:p>
          <a:p>
            <a:pPr marL="336042" indent="-336042" defTabSz="448055">
              <a:spcBef>
                <a:spcPts val="500"/>
              </a:spcBef>
              <a:defRPr sz="2352"/>
            </a:pPr>
            <a:r>
              <a:rPr lang="nn-NO" dirty="0" smtClean="0"/>
              <a:t>Gjev fagleg støtte og rettleiing til sokna</a:t>
            </a:r>
          </a:p>
          <a:p>
            <a:pPr marL="336042" indent="-336042" defTabSz="448055">
              <a:spcBef>
                <a:spcPts val="500"/>
              </a:spcBef>
              <a:defRPr sz="2352"/>
            </a:pPr>
            <a:r>
              <a:rPr lang="nn-NO" dirty="0" smtClean="0"/>
              <a:t>Bindeledd mellom nasjonale og lokale kyrkjelege organ.</a:t>
            </a:r>
          </a:p>
          <a:p>
            <a:pPr marL="336042" indent="-336042" defTabSz="448055">
              <a:spcBef>
                <a:spcPts val="500"/>
              </a:spcBef>
              <a:defRPr sz="2352"/>
            </a:pPr>
            <a:r>
              <a:rPr lang="nn-NO" dirty="0" smtClean="0"/>
              <a:t>Samanslåing/regulering av sokn</a:t>
            </a:r>
          </a:p>
          <a:p>
            <a:pPr marL="336042" indent="-336042" defTabSz="448055">
              <a:spcBef>
                <a:spcPts val="500"/>
              </a:spcBef>
              <a:defRPr sz="2352"/>
            </a:pPr>
            <a:r>
              <a:rPr lang="nn-NO" dirty="0" smtClean="0"/>
              <a:t>Regionalt høyringsorgan i plansaker</a:t>
            </a:r>
          </a:p>
          <a:p>
            <a:pPr marL="336042" indent="-336042" defTabSz="448055">
              <a:spcBef>
                <a:spcPts val="500"/>
              </a:spcBef>
              <a:defRPr sz="2352"/>
            </a:pPr>
            <a:r>
              <a:rPr lang="nn-NO" dirty="0" smtClean="0"/>
              <a:t>Gravferdsforvaltning</a:t>
            </a:r>
            <a:endParaRPr lang="nn-NO" dirty="0"/>
          </a:p>
        </p:txBody>
      </p:sp>
    </p:spTree>
    <p:extLst>
      <p:ext uri="{BB962C8B-B14F-4D97-AF65-F5344CB8AC3E}">
        <p14:creationId xmlns:p14="http://schemas.microsoft.com/office/powerpoint/2010/main" val="150467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tel 1"/>
          <p:cNvSpPr txBox="1">
            <a:spLocks noGrp="1"/>
          </p:cNvSpPr>
          <p:nvPr>
            <p:ph type="title"/>
          </p:nvPr>
        </p:nvSpPr>
        <p:spPr>
          <a:xfrm>
            <a:off x="457200" y="672353"/>
            <a:ext cx="8229600" cy="932265"/>
          </a:xfrm>
          <a:prstGeom prst="rect">
            <a:avLst/>
          </a:prstGeom>
        </p:spPr>
        <p:txBody>
          <a:bodyPr/>
          <a:lstStyle/>
          <a:p>
            <a:r>
              <a:rPr dirty="0" err="1"/>
              <a:t>Kyrkjemøtet</a:t>
            </a:r>
            <a:endParaRPr dirty="0"/>
          </a:p>
        </p:txBody>
      </p:sp>
      <p:sp>
        <p:nvSpPr>
          <p:cNvPr id="228" name="Plassholder for innhold 2"/>
          <p:cNvSpPr txBox="1">
            <a:spLocks noGrp="1"/>
          </p:cNvSpPr>
          <p:nvPr>
            <p:ph type="body" idx="1"/>
          </p:nvPr>
        </p:nvSpPr>
        <p:spPr>
          <a:xfrm>
            <a:off x="457200" y="1600200"/>
            <a:ext cx="8229600" cy="4235465"/>
          </a:xfrm>
          <a:prstGeom prst="rect">
            <a:avLst/>
          </a:prstGeom>
        </p:spPr>
        <p:txBody>
          <a:bodyPr/>
          <a:lstStyle/>
          <a:p>
            <a:pPr>
              <a:spcBef>
                <a:spcPts val="500"/>
              </a:spcBef>
              <a:defRPr sz="2400"/>
            </a:pPr>
            <a:r>
              <a:rPr lang="nn-NO" dirty="0" smtClean="0"/>
              <a:t>Vedtek ordningar som gjeld for heile kyrkja</a:t>
            </a:r>
          </a:p>
          <a:p>
            <a:pPr marL="742950" lvl="1" indent="-285750">
              <a:spcBef>
                <a:spcPts val="400"/>
              </a:spcBef>
              <a:defRPr sz="2000"/>
            </a:pPr>
            <a:r>
              <a:rPr lang="nn-NO" dirty="0" smtClean="0"/>
              <a:t>tilsetjingsreglement</a:t>
            </a:r>
            <a:endParaRPr lang="nn-NO" sz="2400" dirty="0" smtClean="0"/>
          </a:p>
          <a:p>
            <a:pPr marL="742950" lvl="1" indent="-285750">
              <a:spcBef>
                <a:spcPts val="400"/>
              </a:spcBef>
              <a:defRPr sz="2000"/>
            </a:pPr>
            <a:r>
              <a:rPr lang="nn-NO" dirty="0" smtClean="0"/>
              <a:t>kven som kan bli prestar</a:t>
            </a:r>
          </a:p>
          <a:p>
            <a:pPr marL="742950" lvl="1" indent="-285750">
              <a:spcBef>
                <a:spcPts val="400"/>
              </a:spcBef>
              <a:defRPr sz="2000"/>
            </a:pPr>
            <a:r>
              <a:rPr lang="nn-NO" dirty="0" smtClean="0"/>
              <a:t>kva roller ulike organ i kyrkja har</a:t>
            </a:r>
            <a:endParaRPr lang="nn-NO" sz="2400" dirty="0" smtClean="0"/>
          </a:p>
          <a:p>
            <a:pPr>
              <a:spcBef>
                <a:spcPts val="500"/>
              </a:spcBef>
              <a:defRPr sz="2400"/>
            </a:pPr>
            <a:r>
              <a:rPr lang="nn-NO" dirty="0" smtClean="0"/>
              <a:t>Avgjer lærespørsmål</a:t>
            </a:r>
          </a:p>
          <a:p>
            <a:pPr>
              <a:spcBef>
                <a:spcPts val="500"/>
              </a:spcBef>
              <a:defRPr sz="2400"/>
            </a:pPr>
            <a:r>
              <a:rPr lang="nn-NO" dirty="0" smtClean="0"/>
              <a:t>Vedtek gudstenesteordning og andre liturgiar</a:t>
            </a:r>
          </a:p>
          <a:p>
            <a:pPr>
              <a:spcBef>
                <a:spcPts val="500"/>
              </a:spcBef>
              <a:defRPr sz="2400"/>
            </a:pPr>
            <a:r>
              <a:rPr lang="nn-NO" dirty="0" smtClean="0"/>
              <a:t>Representerer kyrkja nasjonalt</a:t>
            </a:r>
          </a:p>
          <a:p>
            <a:pPr>
              <a:spcBef>
                <a:spcPts val="500"/>
              </a:spcBef>
              <a:defRPr sz="2400"/>
            </a:pPr>
            <a:r>
              <a:rPr lang="nn-NO" dirty="0" smtClean="0"/>
              <a:t>Blir eit stadig meir sentralt organ for heile kyrkja </a:t>
            </a:r>
            <a:endParaRPr lang="nn-NO" dirty="0"/>
          </a:p>
        </p:txBody>
      </p:sp>
    </p:spTree>
    <p:extLst>
      <p:ext uri="{BB962C8B-B14F-4D97-AF65-F5344CB8AC3E}">
        <p14:creationId xmlns:p14="http://schemas.microsoft.com/office/powerpoint/2010/main" val="192320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tel 1"/>
          <p:cNvSpPr txBox="1">
            <a:spLocks noGrp="1"/>
          </p:cNvSpPr>
          <p:nvPr>
            <p:ph type="title"/>
          </p:nvPr>
        </p:nvSpPr>
        <p:spPr>
          <a:xfrm>
            <a:off x="457200" y="672353"/>
            <a:ext cx="8229600" cy="932265"/>
          </a:xfrm>
          <a:prstGeom prst="rect">
            <a:avLst/>
          </a:prstGeom>
        </p:spPr>
        <p:txBody>
          <a:bodyPr/>
          <a:lstStyle/>
          <a:p>
            <a:r>
              <a:t>Ein god kandidat</a:t>
            </a:r>
          </a:p>
        </p:txBody>
      </p:sp>
      <p:sp>
        <p:nvSpPr>
          <p:cNvPr id="233" name="Plassholder for innhold 2"/>
          <p:cNvSpPr txBox="1">
            <a:spLocks noGrp="1"/>
          </p:cNvSpPr>
          <p:nvPr>
            <p:ph type="body" idx="1"/>
          </p:nvPr>
        </p:nvSpPr>
        <p:spPr>
          <a:xfrm>
            <a:off x="457200" y="1600200"/>
            <a:ext cx="8229600" cy="4235465"/>
          </a:xfrm>
          <a:prstGeom prst="rect">
            <a:avLst/>
          </a:prstGeom>
        </p:spPr>
        <p:txBody>
          <a:bodyPr/>
          <a:lstStyle/>
          <a:p>
            <a:pPr>
              <a:spcBef>
                <a:spcPts val="500"/>
              </a:spcBef>
              <a:defRPr sz="2400"/>
            </a:pPr>
            <a:r>
              <a:rPr lang="nn-NO" dirty="0" smtClean="0"/>
              <a:t>Evne til å dra saman – samarbeidsevne</a:t>
            </a:r>
          </a:p>
          <a:p>
            <a:pPr>
              <a:spcBef>
                <a:spcPts val="500"/>
              </a:spcBef>
              <a:defRPr sz="2400"/>
            </a:pPr>
            <a:r>
              <a:rPr lang="nn-NO" dirty="0" smtClean="0"/>
              <a:t>Vil vere med på å forme den demokratiske folkekyrkja. (Neste periode er svært viktig og det er no det ein kan påverka)</a:t>
            </a:r>
          </a:p>
          <a:p>
            <a:pPr>
              <a:spcBef>
                <a:spcPts val="500"/>
              </a:spcBef>
              <a:defRPr sz="2400"/>
            </a:pPr>
            <a:r>
              <a:rPr lang="nn-NO" dirty="0" smtClean="0"/>
              <a:t>Glad i kyrkja og har engasjement</a:t>
            </a:r>
          </a:p>
          <a:p>
            <a:pPr>
              <a:spcBef>
                <a:spcPts val="500"/>
              </a:spcBef>
              <a:defRPr sz="2400"/>
            </a:pPr>
            <a:r>
              <a:rPr lang="nn-NO" dirty="0" smtClean="0"/>
              <a:t>Av alle aldersgrupper og begge kjønn</a:t>
            </a:r>
          </a:p>
          <a:p>
            <a:pPr>
              <a:spcBef>
                <a:spcPts val="500"/>
              </a:spcBef>
              <a:defRPr sz="2400"/>
            </a:pPr>
            <a:r>
              <a:rPr lang="nn-NO" dirty="0" smtClean="0"/>
              <a:t>Engasjert i eigen kyrkjelyd</a:t>
            </a:r>
          </a:p>
          <a:p>
            <a:pPr>
              <a:spcBef>
                <a:spcPts val="500"/>
              </a:spcBef>
              <a:defRPr sz="2400"/>
            </a:pPr>
            <a:r>
              <a:rPr lang="nn-NO" dirty="0" smtClean="0"/>
              <a:t>Erfaring frå arbeid i råd og styre, i eller utanfor kyrkja</a:t>
            </a:r>
          </a:p>
          <a:p>
            <a:pPr>
              <a:defRPr sz="2400"/>
            </a:pPr>
            <a:r>
              <a:rPr lang="nn-NO" dirty="0" smtClean="0"/>
              <a:t>Evne til å tenkja strategi og prioritering</a:t>
            </a:r>
            <a:r>
              <a:rPr dirty="0"/>
              <a:t/>
            </a:r>
            <a:br>
              <a:rPr dirty="0"/>
            </a:br>
            <a:endParaRPr dirty="0"/>
          </a:p>
        </p:txBody>
      </p:sp>
    </p:spTree>
    <p:extLst>
      <p:ext uri="{BB962C8B-B14F-4D97-AF65-F5344CB8AC3E}">
        <p14:creationId xmlns:p14="http://schemas.microsoft.com/office/powerpoint/2010/main" val="49234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2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uiExpand="1" build="p"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
          <p:cNvSpPr txBox="1">
            <a:spLocks noGrp="1"/>
          </p:cNvSpPr>
          <p:nvPr>
            <p:ph type="title"/>
          </p:nvPr>
        </p:nvSpPr>
        <p:spPr>
          <a:xfrm>
            <a:off x="457200" y="672353"/>
            <a:ext cx="8229600" cy="932265"/>
          </a:xfrm>
          <a:prstGeom prst="rect">
            <a:avLst/>
          </a:prstGeom>
        </p:spPr>
        <p:txBody>
          <a:bodyPr/>
          <a:lstStyle/>
          <a:p>
            <a:r>
              <a:rPr dirty="0" err="1"/>
              <a:t>Nytt</a:t>
            </a:r>
            <a:r>
              <a:rPr dirty="0"/>
              <a:t> </a:t>
            </a:r>
            <a:r>
              <a:rPr dirty="0" err="1"/>
              <a:t>ved</a:t>
            </a:r>
            <a:r>
              <a:rPr dirty="0"/>
              <a:t> </a:t>
            </a:r>
            <a:r>
              <a:rPr lang="nb-NO" dirty="0" smtClean="0"/>
              <a:t>bispedømme</a:t>
            </a:r>
            <a:r>
              <a:rPr dirty="0" err="1" smtClean="0"/>
              <a:t>rådsvalet</a:t>
            </a:r>
            <a:endParaRPr dirty="0"/>
          </a:p>
        </p:txBody>
      </p:sp>
      <p:sp>
        <p:nvSpPr>
          <p:cNvPr id="238" name="Rektangel 1"/>
          <p:cNvSpPr txBox="1"/>
          <p:nvPr/>
        </p:nvSpPr>
        <p:spPr>
          <a:xfrm>
            <a:off x="457200" y="1609733"/>
            <a:ext cx="8058150" cy="2436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spcBef>
                <a:spcPts val="500"/>
              </a:spcBef>
              <a:buSzPct val="100000"/>
              <a:buFont typeface="Arial"/>
              <a:buChar char="•"/>
              <a:defRPr sz="2400">
                <a:latin typeface="Arial"/>
                <a:ea typeface="Arial"/>
                <a:cs typeface="Arial"/>
                <a:sym typeface="Arial"/>
              </a:defRPr>
            </a:pPr>
            <a:r>
              <a:rPr lang="nn-NO" dirty="0" smtClean="0"/>
              <a:t>Oppretta ordning for registrering av nomineringsgrupper og støtteordningar for desse</a:t>
            </a:r>
          </a:p>
          <a:p>
            <a:pPr marL="342900" indent="-342900">
              <a:spcBef>
                <a:spcPts val="500"/>
              </a:spcBef>
              <a:buSzPct val="100000"/>
              <a:buFont typeface="Arial"/>
              <a:buChar char="•"/>
              <a:defRPr sz="2400">
                <a:latin typeface="Arial"/>
                <a:ea typeface="Arial"/>
                <a:cs typeface="Arial"/>
                <a:sym typeface="Arial"/>
              </a:defRPr>
            </a:pPr>
            <a:r>
              <a:rPr lang="nn-NO" dirty="0" smtClean="0"/>
              <a:t>Lista frå nominasjonskomiteen heiter «Nominasjonskomiteens liste»</a:t>
            </a:r>
          </a:p>
          <a:p>
            <a:pPr marL="342900" indent="-342900">
              <a:spcBef>
                <a:spcPts val="500"/>
              </a:spcBef>
              <a:buSzPct val="100000"/>
              <a:buFont typeface="Arial"/>
              <a:buChar char="•"/>
              <a:defRPr sz="2400">
                <a:latin typeface="Arial"/>
                <a:ea typeface="Arial"/>
                <a:cs typeface="Arial"/>
                <a:sym typeface="Arial"/>
              </a:defRPr>
            </a:pPr>
            <a:r>
              <a:rPr lang="nn-NO" dirty="0" smtClean="0"/>
              <a:t>Sperregrense for personleg stemmetal, som ved soknerådsvalet</a:t>
            </a:r>
            <a:endParaRPr lang="nn-NO" dirty="0"/>
          </a:p>
        </p:txBody>
      </p:sp>
      <p:pic>
        <p:nvPicPr>
          <p:cNvPr id="2" name="Bilde 1"/>
          <p:cNvPicPr>
            <a:picLocks noChangeAspect="1"/>
          </p:cNvPicPr>
          <p:nvPr/>
        </p:nvPicPr>
        <p:blipFill rotWithShape="1">
          <a:blip r:embed="rId2"/>
          <a:srcRect l="551" t="4647" r="1" b="4770"/>
          <a:stretch/>
        </p:blipFill>
        <p:spPr>
          <a:xfrm>
            <a:off x="2326741" y="4166047"/>
            <a:ext cx="3947312" cy="1917882"/>
          </a:xfrm>
          <a:prstGeom prst="rect">
            <a:avLst/>
          </a:prstGeom>
        </p:spPr>
      </p:pic>
      <p:sp>
        <p:nvSpPr>
          <p:cNvPr id="3" name="TekstSylinder 2"/>
          <p:cNvSpPr txBox="1"/>
          <p:nvPr/>
        </p:nvSpPr>
        <p:spPr>
          <a:xfrm>
            <a:off x="6346481" y="5146691"/>
            <a:ext cx="941561" cy="584775"/>
          </a:xfrm>
          <a:prstGeom prst="rect">
            <a:avLst/>
          </a:prstGeom>
          <a:noFill/>
        </p:spPr>
        <p:txBody>
          <a:bodyPr wrap="square" rtlCol="0">
            <a:spAutoFit/>
          </a:bodyPr>
          <a:lstStyle/>
          <a:p>
            <a:r>
              <a:rPr lang="nb-NO" sz="3200" b="1" dirty="0" smtClean="0">
                <a:solidFill>
                  <a:srgbClr val="FF0000"/>
                </a:solidFill>
              </a:rPr>
              <a:t>5 %</a:t>
            </a:r>
            <a:endParaRPr lang="nb-NO" sz="3200" b="1" dirty="0">
              <a:solidFill>
                <a:srgbClr val="FF0000"/>
              </a:solidFill>
            </a:endParaRPr>
          </a:p>
        </p:txBody>
      </p:sp>
    </p:spTree>
    <p:extLst>
      <p:ext uri="{BB962C8B-B14F-4D97-AF65-F5344CB8AC3E}">
        <p14:creationId xmlns:p14="http://schemas.microsoft.com/office/powerpoint/2010/main" val="76313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tel 3"/>
          <p:cNvSpPr txBox="1">
            <a:spLocks noGrp="1"/>
          </p:cNvSpPr>
          <p:nvPr>
            <p:ph type="title" idx="4294967295"/>
          </p:nvPr>
        </p:nvSpPr>
        <p:spPr>
          <a:xfrm>
            <a:off x="-126749" y="1020904"/>
            <a:ext cx="9144000" cy="900113"/>
          </a:xfrm>
          <a:prstGeom prst="rect">
            <a:avLst/>
          </a:prstGeom>
        </p:spPr>
        <p:txBody>
          <a:bodyPr anchor="t">
            <a:normAutofit/>
          </a:bodyPr>
          <a:lstStyle/>
          <a:p>
            <a:r>
              <a:rPr lang="nb-NO" dirty="0" smtClean="0"/>
              <a:t>Ymse</a:t>
            </a:r>
            <a:endParaRPr dirty="0"/>
          </a:p>
        </p:txBody>
      </p:sp>
      <p:pic>
        <p:nvPicPr>
          <p:cNvPr id="3" name="Bilde 2"/>
          <p:cNvPicPr>
            <a:picLocks noChangeAspect="1"/>
          </p:cNvPicPr>
          <p:nvPr/>
        </p:nvPicPr>
        <p:blipFill>
          <a:blip r:embed="rId2"/>
          <a:stretch>
            <a:fillRect/>
          </a:stretch>
        </p:blipFill>
        <p:spPr>
          <a:xfrm>
            <a:off x="1625514" y="2489703"/>
            <a:ext cx="5952648" cy="3335430"/>
          </a:xfrm>
          <a:prstGeom prst="rect">
            <a:avLst/>
          </a:prstGeom>
        </p:spPr>
      </p:pic>
    </p:spTree>
    <p:extLst>
      <p:ext uri="{BB962C8B-B14F-4D97-AF65-F5344CB8AC3E}">
        <p14:creationId xmlns:p14="http://schemas.microsoft.com/office/powerpoint/2010/main" val="186176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611187" y="1762934"/>
            <a:ext cx="7921625" cy="4393422"/>
          </a:xfrm>
        </p:spPr>
        <p:txBody>
          <a:bodyPr/>
          <a:lstStyle/>
          <a:p>
            <a:pPr marL="0" indent="0">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Flertallsvalg </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der det kun er én godkjent liste. </a:t>
            </a:r>
            <a:r>
              <a:rPr lang="nb-NO" sz="2000" dirty="0"/>
              <a:t>De </a:t>
            </a:r>
            <a:r>
              <a:rPr lang="nb-NO" sz="2000" dirty="0" smtClean="0"/>
              <a:t>kandidatene som </a:t>
            </a:r>
            <a:r>
              <a:rPr lang="nb-NO" sz="2000" dirty="0"/>
              <a:t>får flest personlige stemmer, velges</a:t>
            </a:r>
            <a:r>
              <a:rPr lang="nb-NO" sz="2000" dirty="0" smtClean="0"/>
              <a:t>.</a:t>
            </a:r>
          </a:p>
          <a:p>
            <a:pPr marL="0" indent="0">
              <a:buNone/>
            </a:pPr>
            <a:endPar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endParaRPr>
          </a:p>
          <a:p>
            <a:pPr>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Forholdstallsvalg</a:t>
            </a:r>
            <a:r>
              <a:rPr lang="nb-NO" altLang="nb-NO" sz="2000" dirty="0">
                <a:latin typeface="Helvetica" panose="020B0604020202020204" pitchFamily="34" charset="0"/>
                <a:ea typeface="ＭＳ Ｐゴシック" panose="020B0600070205080204" pitchFamily="34" charset="-128"/>
                <a:cs typeface="Helvetica" panose="020B0604020202020204" pitchFamily="34" charset="0"/>
              </a:rPr>
              <a:t> der det er flere godkjente lister. Listene får et</a:t>
            </a:r>
          </a:p>
          <a:p>
            <a:pPr>
              <a:buNone/>
            </a:pPr>
            <a:r>
              <a:rPr lang="nb-NO" altLang="nb-NO" sz="2000" dirty="0">
                <a:latin typeface="Helvetica" panose="020B0604020202020204" pitchFamily="34" charset="0"/>
                <a:ea typeface="ＭＳ Ｐゴシック" panose="020B0600070205080204" pitchFamily="34" charset="-128"/>
                <a:cs typeface="Helvetica" panose="020B0604020202020204" pitchFamily="34" charset="0"/>
              </a:rPr>
              <a:t>antall representanter etter hvor mange som </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har stemt </a:t>
            </a:r>
            <a:r>
              <a:rPr lang="nb-NO" altLang="nb-NO" sz="2000" dirty="0">
                <a:latin typeface="Helvetica" panose="020B0604020202020204" pitchFamily="34" charset="0"/>
                <a:ea typeface="ＭＳ Ｐゴシック" panose="020B0600070205080204" pitchFamily="34" charset="-128"/>
                <a:cs typeface="Helvetica" panose="020B0604020202020204" pitchFamily="34" charset="0"/>
              </a:rPr>
              <a:t>på listen</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a:t>
            </a:r>
          </a:p>
          <a:p>
            <a:pPr>
              <a:buNone/>
            </a:pPr>
            <a:endPar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6389" name="Slide Number Placeholder 1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a:spcBef>
                <a:spcPct val="0"/>
              </a:spcBef>
              <a:buClrTx/>
              <a:buSzTx/>
              <a:buFontTx/>
              <a:buNone/>
            </a:pPr>
            <a:endParaRPr lang="en-GB" altLang="nb-NO" dirty="0">
              <a:solidFill>
                <a:srgbClr val="662D91"/>
              </a:solidFill>
            </a:endParaRPr>
          </a:p>
        </p:txBody>
      </p:sp>
      <p:sp>
        <p:nvSpPr>
          <p:cNvPr id="16390" name="Title 3"/>
          <p:cNvSpPr>
            <a:spLocks noGrp="1"/>
          </p:cNvSpPr>
          <p:nvPr>
            <p:ph type="title"/>
          </p:nvPr>
        </p:nvSpPr>
        <p:spPr/>
        <p:txBody>
          <a:bodyPr/>
          <a:lstStyle/>
          <a:p>
            <a:pPr algn="ctr" eaLnBrk="1" hangingPunct="1"/>
            <a:r>
              <a:rPr lang="nb-NO" altLang="nb-NO" dirty="0"/>
              <a:t>EN ELLER FLERE LISTER?</a:t>
            </a:r>
            <a:endParaRPr lang="en-GB" altLang="nb-NO" dirty="0"/>
          </a:p>
        </p:txBody>
      </p:sp>
      <p:pic>
        <p:nvPicPr>
          <p:cNvPr id="5" name="Bilde 4"/>
          <p:cNvPicPr>
            <a:picLocks noChangeAspect="1"/>
          </p:cNvPicPr>
          <p:nvPr/>
        </p:nvPicPr>
        <p:blipFill>
          <a:blip r:embed="rId3"/>
          <a:stretch>
            <a:fillRect/>
          </a:stretch>
        </p:blipFill>
        <p:spPr>
          <a:xfrm>
            <a:off x="1972146" y="3692587"/>
            <a:ext cx="4338119" cy="2463769"/>
          </a:xfrm>
          <a:prstGeom prst="rect">
            <a:avLst/>
          </a:prstGeom>
        </p:spPr>
      </p:pic>
    </p:spTree>
    <p:extLst>
      <p:ext uri="{BB962C8B-B14F-4D97-AF65-F5344CB8AC3E}">
        <p14:creationId xmlns:p14="http://schemas.microsoft.com/office/powerpoint/2010/main" val="1423491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Stemmerett og valgbarhet</a:t>
            </a:r>
            <a:endParaRPr lang="nb-NO" dirty="0"/>
          </a:p>
        </p:txBody>
      </p:sp>
      <p:sp>
        <p:nvSpPr>
          <p:cNvPr id="3" name="Plassholder for innhold 2"/>
          <p:cNvSpPr>
            <a:spLocks noGrp="1"/>
          </p:cNvSpPr>
          <p:nvPr>
            <p:ph idx="1"/>
          </p:nvPr>
        </p:nvSpPr>
        <p:spPr/>
        <p:txBody>
          <a:bodyPr/>
          <a:lstStyle/>
          <a:p>
            <a:r>
              <a:rPr lang="nb-NO" dirty="0"/>
              <a:t>Stemmerett ved </a:t>
            </a:r>
            <a:r>
              <a:rPr lang="nb-NO" dirty="0" smtClean="0"/>
              <a:t>menighetsrådsvalg har </a:t>
            </a:r>
            <a:r>
              <a:rPr lang="nb-NO" dirty="0">
                <a:solidFill>
                  <a:srgbClr val="FF0000"/>
                </a:solidFill>
              </a:rPr>
              <a:t>medlemmer</a:t>
            </a:r>
            <a:r>
              <a:rPr lang="nb-NO" dirty="0"/>
              <a:t> av Den norske kirke </a:t>
            </a:r>
            <a:r>
              <a:rPr lang="nb-NO" dirty="0" smtClean="0"/>
              <a:t>som oppfyller </a:t>
            </a:r>
            <a:r>
              <a:rPr lang="nb-NO" dirty="0"/>
              <a:t>følgende </a:t>
            </a:r>
            <a:r>
              <a:rPr lang="nb-NO" dirty="0" smtClean="0"/>
              <a:t>vilkår:</a:t>
            </a:r>
          </a:p>
          <a:p>
            <a:pPr marL="0" indent="0">
              <a:buNone/>
            </a:pPr>
            <a:r>
              <a:rPr lang="nb-NO" dirty="0" smtClean="0"/>
              <a:t>		a</a:t>
            </a:r>
            <a:r>
              <a:rPr lang="nb-NO" dirty="0"/>
              <a:t>) vedkommende vil ha fylt 15 år </a:t>
            </a:r>
            <a:r>
              <a:rPr lang="nb-NO" dirty="0" smtClean="0"/>
              <a:t>innen 						utgangen </a:t>
            </a:r>
            <a:r>
              <a:rPr lang="nb-NO" dirty="0"/>
              <a:t>av valgåret og</a:t>
            </a:r>
          </a:p>
          <a:p>
            <a:pPr marL="0" indent="0">
              <a:buNone/>
            </a:pPr>
            <a:r>
              <a:rPr lang="nb-NO" dirty="0" smtClean="0"/>
              <a:t>		b</a:t>
            </a:r>
            <a:r>
              <a:rPr lang="nb-NO" dirty="0"/>
              <a:t>) vedkommende er </a:t>
            </a:r>
            <a:r>
              <a:rPr lang="nb-NO" dirty="0" smtClean="0"/>
              <a:t>folkeregisterført som 					bosatt i </a:t>
            </a:r>
            <a:r>
              <a:rPr lang="nb-NO" dirty="0"/>
              <a:t>soknet</a:t>
            </a:r>
            <a:r>
              <a:rPr lang="nb-NO" dirty="0" smtClean="0"/>
              <a:t>.</a:t>
            </a:r>
          </a:p>
          <a:p>
            <a:pPr marL="0" indent="0">
              <a:buNone/>
            </a:pPr>
            <a:endParaRPr lang="nb-NO" dirty="0"/>
          </a:p>
          <a:p>
            <a:r>
              <a:rPr lang="nb-NO" dirty="0"/>
              <a:t>V</a:t>
            </a:r>
            <a:r>
              <a:rPr lang="nb-NO" dirty="0" smtClean="0"/>
              <a:t>algbar fra 18 år </a:t>
            </a:r>
          </a:p>
          <a:p>
            <a:pPr marL="0" indent="0">
              <a:buNone/>
            </a:pPr>
            <a:r>
              <a:rPr lang="nb-NO" dirty="0" smtClean="0"/>
              <a:t>	(fyller 18 år i 2019)</a:t>
            </a:r>
          </a:p>
          <a:p>
            <a:endParaRPr lang="nb-NO" dirty="0"/>
          </a:p>
          <a:p>
            <a:endParaRPr lang="nb-NO" dirty="0"/>
          </a:p>
        </p:txBody>
      </p:sp>
      <p:pic>
        <p:nvPicPr>
          <p:cNvPr id="4" name="Bilde 4" descr="Bilde 4"/>
          <p:cNvPicPr>
            <a:picLocks noChangeAspect="1"/>
          </p:cNvPicPr>
          <p:nvPr/>
        </p:nvPicPr>
        <p:blipFill>
          <a:blip r:embed="rId3">
            <a:extLst/>
          </a:blip>
          <a:stretch>
            <a:fillRect/>
          </a:stretch>
        </p:blipFill>
        <p:spPr>
          <a:xfrm>
            <a:off x="7024434" y="4004025"/>
            <a:ext cx="1524143" cy="2156567"/>
          </a:xfrm>
          <a:prstGeom prst="rect">
            <a:avLst/>
          </a:prstGeom>
          <a:ln w="12700">
            <a:miter lim="400000"/>
          </a:ln>
        </p:spPr>
      </p:pic>
    </p:spTree>
    <p:extLst>
      <p:ext uri="{BB962C8B-B14F-4D97-AF65-F5344CB8AC3E}">
        <p14:creationId xmlns:p14="http://schemas.microsoft.com/office/powerpoint/2010/main" val="2943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Stemmerett og valgbarhet</a:t>
            </a:r>
            <a:endParaRPr lang="nb-NO" dirty="0"/>
          </a:p>
        </p:txBody>
      </p:sp>
      <p:sp>
        <p:nvSpPr>
          <p:cNvPr id="3" name="Plassholder for innhold 2"/>
          <p:cNvSpPr>
            <a:spLocks noGrp="1"/>
          </p:cNvSpPr>
          <p:nvPr>
            <p:ph idx="1"/>
          </p:nvPr>
        </p:nvSpPr>
        <p:spPr>
          <a:xfrm>
            <a:off x="457200" y="1600201"/>
            <a:ext cx="8229600" cy="4601423"/>
          </a:xfrm>
        </p:spPr>
        <p:txBody>
          <a:bodyPr/>
          <a:lstStyle/>
          <a:p>
            <a:r>
              <a:rPr lang="nb-NO" altLang="nb-NO" dirty="0">
                <a:latin typeface="Helvetica" panose="020B0604020202020204" pitchFamily="34" charset="0"/>
                <a:ea typeface="ＭＳ Ｐゴシック" panose="020B0600070205080204" pitchFamily="34" charset="-128"/>
                <a:cs typeface="Helvetica" panose="020B0604020202020204" pitchFamily="34" charset="0"/>
              </a:rPr>
              <a:t>I særlige tilfelle kan biskopen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etter søknad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fra vedkommende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menighetsråd samtykke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i at en person for et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begrenset tidsrom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gis stemmerett i et annet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sokn enn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det vedkommende er bosatt i,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jf. kirkeloven§4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annet ledd</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a:t>
            </a:r>
          </a:p>
          <a:p>
            <a:pPr lvl="1"/>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Innen 30. juni.</a:t>
            </a:r>
          </a:p>
          <a:p>
            <a:pPr marL="0" indent="0">
              <a:buNone/>
            </a:pPr>
            <a:endParaRPr lang="nb-NO" altLang="nb-NO" dirty="0">
              <a:latin typeface="Helvetica" panose="020B0604020202020204" pitchFamily="34" charset="0"/>
              <a:ea typeface="ＭＳ Ｐゴシック" panose="020B0600070205080204" pitchFamily="34" charset="-128"/>
              <a:cs typeface="Helvetica" panose="020B0604020202020204" pitchFamily="34" charset="0"/>
            </a:endParaRPr>
          </a:p>
          <a:p>
            <a:r>
              <a:rPr lang="nb-NO" altLang="nb-NO" b="1" dirty="0" smtClean="0">
                <a:latin typeface="Helvetica" panose="020B0604020202020204" pitchFamily="34" charset="0"/>
                <a:ea typeface="ＭＳ Ｐゴシック" panose="020B0600070205080204" pitchFamily="34" charset="-128"/>
                <a:cs typeface="Helvetica" panose="020B0604020202020204" pitchFamily="34" charset="0"/>
              </a:rPr>
              <a:t>Til bispedømmerådsvalget: </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Stemmeberettigede er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alle som har stemmerett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	ved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menighetsrådsvalget, med unntak av de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som 	har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stemmerett som prest eller lek kirkelig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tilsatt</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a:t>
            </a:r>
          </a:p>
          <a:p>
            <a:endParaRPr lang="nb-NO" dirty="0"/>
          </a:p>
        </p:txBody>
      </p:sp>
    </p:spTree>
    <p:extLst>
      <p:ext uri="{BB962C8B-B14F-4D97-AF65-F5344CB8AC3E}">
        <p14:creationId xmlns:p14="http://schemas.microsoft.com/office/powerpoint/2010/main" val="194093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72353"/>
            <a:ext cx="8229600" cy="1074966"/>
          </a:xfrm>
        </p:spPr>
        <p:txBody>
          <a:bodyPr/>
          <a:lstStyle/>
          <a:p>
            <a:r>
              <a:rPr lang="nb-NO" dirty="0"/>
              <a:t>§ 3-8</a:t>
            </a:r>
            <a:r>
              <a:rPr lang="nb-NO" dirty="0" smtClean="0"/>
              <a:t>. </a:t>
            </a:r>
            <a:br>
              <a:rPr lang="nb-NO" dirty="0" smtClean="0"/>
            </a:br>
            <a:r>
              <a:rPr lang="nb-NO" dirty="0" smtClean="0"/>
              <a:t>Rett </a:t>
            </a:r>
            <a:r>
              <a:rPr lang="nb-NO" dirty="0"/>
              <a:t>til å kreve fritak fra valg</a:t>
            </a:r>
            <a:br>
              <a:rPr lang="nb-NO" dirty="0"/>
            </a:br>
            <a:endParaRPr lang="nb-NO" dirty="0"/>
          </a:p>
        </p:txBody>
      </p:sp>
      <p:sp>
        <p:nvSpPr>
          <p:cNvPr id="3" name="Plassholder for innhold 2"/>
          <p:cNvSpPr>
            <a:spLocks noGrp="1"/>
          </p:cNvSpPr>
          <p:nvPr>
            <p:ph idx="1"/>
          </p:nvPr>
        </p:nvSpPr>
        <p:spPr>
          <a:xfrm>
            <a:off x="457200" y="1991762"/>
            <a:ext cx="8229600" cy="4381878"/>
          </a:xfrm>
        </p:spPr>
        <p:txBody>
          <a:bodyPr/>
          <a:lstStyle/>
          <a:p>
            <a:pPr marL="457200" indent="-457200">
              <a:buAutoNum type="arabicParenBoth"/>
            </a:pPr>
            <a:r>
              <a:rPr lang="nb-NO" sz="2400" dirty="0" smtClean="0"/>
              <a:t>Rett </a:t>
            </a:r>
            <a:r>
              <a:rPr lang="nb-NO" sz="2400" dirty="0"/>
              <a:t>til å kreve seg fritatt for valg til menighetsråd har: </a:t>
            </a:r>
            <a:endParaRPr lang="nb-NO" sz="2400" dirty="0" smtClean="0"/>
          </a:p>
          <a:p>
            <a:pPr marL="0" indent="0">
              <a:buNone/>
            </a:pPr>
            <a:r>
              <a:rPr lang="nb-NO" sz="2400" dirty="0"/>
              <a:t> </a:t>
            </a:r>
            <a:r>
              <a:rPr lang="nb-NO" sz="2400" dirty="0" smtClean="0"/>
              <a:t>	a</a:t>
            </a:r>
            <a:r>
              <a:rPr lang="nb-NO" sz="2400" dirty="0"/>
              <a:t>. den som har fylt 65 år før valgperioden tar til, </a:t>
            </a:r>
          </a:p>
          <a:p>
            <a:pPr marL="0" indent="0">
              <a:buNone/>
            </a:pPr>
            <a:r>
              <a:rPr lang="nb-NO" sz="2400" dirty="0" smtClean="0"/>
              <a:t>	b</a:t>
            </a:r>
            <a:r>
              <a:rPr lang="nb-NO" sz="2400" dirty="0"/>
              <a:t>. den som har gjort tjeneste som medlem av </a:t>
            </a:r>
            <a:r>
              <a:rPr lang="nb-NO" sz="2400" dirty="0" smtClean="0"/>
              <a:t>			menighetsrådet </a:t>
            </a:r>
            <a:r>
              <a:rPr lang="nb-NO" sz="2400" dirty="0"/>
              <a:t>de siste fire år, og </a:t>
            </a:r>
          </a:p>
          <a:p>
            <a:pPr marL="0" indent="0">
              <a:buNone/>
            </a:pPr>
            <a:r>
              <a:rPr lang="nb-NO" sz="2400" dirty="0" smtClean="0"/>
              <a:t>	c</a:t>
            </a:r>
            <a:r>
              <a:rPr lang="nb-NO" sz="2400" dirty="0"/>
              <a:t>. den som påberoper seg hindring som </a:t>
            </a:r>
            <a:r>
              <a:rPr lang="nb-NO" sz="2400" dirty="0" smtClean="0"/>
              <a:t>		menighetsrådet godkjenner</a:t>
            </a:r>
          </a:p>
          <a:p>
            <a:pPr marL="0" indent="0">
              <a:buNone/>
            </a:pPr>
            <a:endParaRPr lang="nb-NO" sz="2400" dirty="0" smtClean="0"/>
          </a:p>
          <a:p>
            <a:pPr marL="0" indent="0">
              <a:buNone/>
            </a:pPr>
            <a:r>
              <a:rPr lang="nb-NO" sz="2400" dirty="0"/>
              <a:t>(3) Kandidater som er satt opp på listeforslag, må søke om fritak innen den frist valgstyret eller valgrådet setter, ellers tapes retten til å strykes av listeforslaget.</a:t>
            </a:r>
          </a:p>
          <a:p>
            <a:endParaRPr lang="nb-NO" dirty="0"/>
          </a:p>
        </p:txBody>
      </p:sp>
    </p:spTree>
    <p:extLst>
      <p:ext uri="{BB962C8B-B14F-4D97-AF65-F5344CB8AC3E}">
        <p14:creationId xmlns:p14="http://schemas.microsoft.com/office/powerpoint/2010/main" val="4000108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Valgprinsipper	</a:t>
            </a:r>
            <a:endParaRPr lang="nb-NO" dirty="0"/>
          </a:p>
        </p:txBody>
      </p:sp>
      <p:sp>
        <p:nvSpPr>
          <p:cNvPr id="3" name="Plassholder for innhold 2"/>
          <p:cNvSpPr>
            <a:spLocks noGrp="1"/>
          </p:cNvSpPr>
          <p:nvPr>
            <p:ph idx="1"/>
          </p:nvPr>
        </p:nvSpPr>
        <p:spPr/>
        <p:txBody>
          <a:bodyPr/>
          <a:lstStyle/>
          <a:p>
            <a:r>
              <a:rPr lang="nb-NO" dirty="0" smtClean="0"/>
              <a:t>Hemmelig valg </a:t>
            </a:r>
          </a:p>
          <a:p>
            <a:pPr lvl="1"/>
            <a:r>
              <a:rPr lang="nb-NO" dirty="0" smtClean="0"/>
              <a:t>Praktiske konsekvenser! </a:t>
            </a:r>
          </a:p>
          <a:p>
            <a:pPr lvl="1"/>
            <a:r>
              <a:rPr lang="nb-NO" dirty="0" smtClean="0"/>
              <a:t>Avlukker</a:t>
            </a:r>
          </a:p>
          <a:p>
            <a:pPr lvl="1"/>
            <a:r>
              <a:rPr lang="nb-NO" dirty="0" smtClean="0"/>
              <a:t>Taushetsplikt</a:t>
            </a:r>
          </a:p>
          <a:p>
            <a:pPr lvl="1"/>
            <a:r>
              <a:rPr lang="nb-NO" dirty="0" smtClean="0"/>
              <a:t>Rutiner</a:t>
            </a:r>
            <a:endParaRPr lang="nb-NO" dirty="0"/>
          </a:p>
          <a:p>
            <a:r>
              <a:rPr lang="nb-NO" dirty="0" smtClean="0"/>
              <a:t>Nøytralitet </a:t>
            </a:r>
          </a:p>
          <a:p>
            <a:pPr lvl="1"/>
            <a:r>
              <a:rPr lang="nb-NO" dirty="0" smtClean="0"/>
              <a:t>Opplæring av valgfunksjonærer</a:t>
            </a:r>
          </a:p>
          <a:p>
            <a:endParaRPr lang="nb-NO" dirty="0" smtClean="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r="11647"/>
          <a:stretch/>
        </p:blipFill>
        <p:spPr>
          <a:xfrm>
            <a:off x="6337426" y="3154610"/>
            <a:ext cx="2806574" cy="3197880"/>
          </a:xfrm>
          <a:prstGeom prst="rect">
            <a:avLst/>
          </a:prstGeom>
        </p:spPr>
      </p:pic>
    </p:spTree>
    <p:extLst>
      <p:ext uri="{BB962C8B-B14F-4D97-AF65-F5344CB8AC3E}">
        <p14:creationId xmlns:p14="http://schemas.microsoft.com/office/powerpoint/2010/main" val="114120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stretch>
            <a:fillRect/>
          </a:stretch>
        </p:blipFill>
        <p:spPr>
          <a:xfrm>
            <a:off x="1294661" y="1573056"/>
            <a:ext cx="6689883" cy="3424457"/>
          </a:xfrm>
          <a:prstGeom prst="rect">
            <a:avLst/>
          </a:prstGeom>
        </p:spPr>
      </p:pic>
    </p:spTree>
    <p:extLst>
      <p:ext uri="{BB962C8B-B14F-4D97-AF65-F5344CB8AC3E}">
        <p14:creationId xmlns:p14="http://schemas.microsoft.com/office/powerpoint/2010/main" val="1113290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tel 1"/>
          <p:cNvSpPr txBox="1">
            <a:spLocks noGrp="1"/>
          </p:cNvSpPr>
          <p:nvPr>
            <p:ph type="title"/>
          </p:nvPr>
        </p:nvSpPr>
        <p:spPr>
          <a:xfrm>
            <a:off x="457198" y="673100"/>
            <a:ext cx="8373651" cy="931863"/>
          </a:xfrm>
          <a:prstGeom prst="rect">
            <a:avLst/>
          </a:prstGeom>
        </p:spPr>
        <p:txBody>
          <a:bodyPr/>
          <a:lstStyle>
            <a:lvl1pPr>
              <a:defRPr sz="3000"/>
            </a:lvl1pPr>
          </a:lstStyle>
          <a:p>
            <a:r>
              <a:rPr dirty="0" err="1"/>
              <a:t>Høve</a:t>
            </a:r>
            <a:r>
              <a:rPr dirty="0"/>
              <a:t> </a:t>
            </a:r>
            <a:r>
              <a:rPr dirty="0" err="1"/>
              <a:t>til</a:t>
            </a:r>
            <a:r>
              <a:rPr dirty="0"/>
              <a:t> å </a:t>
            </a:r>
            <a:r>
              <a:rPr dirty="0" err="1" smtClean="0"/>
              <a:t>stemm</a:t>
            </a:r>
            <a:r>
              <a:rPr lang="nb-NO" dirty="0" smtClean="0"/>
              <a:t>E</a:t>
            </a:r>
            <a:r>
              <a:rPr dirty="0" smtClean="0"/>
              <a:t> </a:t>
            </a:r>
            <a:r>
              <a:rPr dirty="0"/>
              <a:t>i </a:t>
            </a:r>
            <a:r>
              <a:rPr dirty="0" err="1"/>
              <a:t>heile</a:t>
            </a:r>
            <a:r>
              <a:rPr dirty="0"/>
              <a:t> </a:t>
            </a:r>
            <a:r>
              <a:rPr dirty="0" err="1"/>
              <a:t>kommunen</a:t>
            </a:r>
            <a:endParaRPr dirty="0"/>
          </a:p>
        </p:txBody>
      </p:sp>
      <p:sp>
        <p:nvSpPr>
          <p:cNvPr id="272" name="Plassholder for innhold 2"/>
          <p:cNvSpPr txBox="1">
            <a:spLocks noGrp="1"/>
          </p:cNvSpPr>
          <p:nvPr>
            <p:ph type="body" idx="1"/>
          </p:nvPr>
        </p:nvSpPr>
        <p:spPr>
          <a:xfrm>
            <a:off x="457200" y="1600200"/>
            <a:ext cx="8229600" cy="4235450"/>
          </a:xfrm>
          <a:prstGeom prst="rect">
            <a:avLst/>
          </a:prstGeom>
        </p:spPr>
        <p:txBody>
          <a:bodyPr/>
          <a:lstStyle/>
          <a:p>
            <a:pPr>
              <a:spcBef>
                <a:spcPts val="500"/>
              </a:spcBef>
              <a:buSzTx/>
              <a:buNone/>
              <a:defRPr sz="2400"/>
            </a:pPr>
            <a:r>
              <a:rPr dirty="0"/>
              <a:t>§ 10-2.</a:t>
            </a:r>
            <a:r>
              <a:rPr i="1" dirty="0"/>
              <a:t>Tid </a:t>
            </a:r>
            <a:r>
              <a:rPr i="1" dirty="0" err="1"/>
              <a:t>og</a:t>
            </a:r>
            <a:r>
              <a:rPr i="1" dirty="0"/>
              <a:t> </a:t>
            </a:r>
            <a:r>
              <a:rPr i="1" dirty="0" err="1"/>
              <a:t>sted</a:t>
            </a:r>
            <a:r>
              <a:rPr i="1" dirty="0"/>
              <a:t> for </a:t>
            </a:r>
            <a:r>
              <a:rPr i="1" dirty="0" err="1"/>
              <a:t>stemmegivningen</a:t>
            </a:r>
            <a:r>
              <a:rPr i="1" dirty="0"/>
              <a:t>. </a:t>
            </a:r>
            <a:r>
              <a:rPr i="1" dirty="0" err="1"/>
              <a:t>Organisering</a:t>
            </a:r>
            <a:endParaRPr i="1" dirty="0"/>
          </a:p>
          <a:p>
            <a:pPr>
              <a:buSzTx/>
              <a:buNone/>
              <a:defRPr sz="1800"/>
            </a:pPr>
            <a:endParaRPr i="1" dirty="0"/>
          </a:p>
          <a:p>
            <a:pPr>
              <a:spcBef>
                <a:spcPts val="400"/>
              </a:spcBef>
              <a:buSzTx/>
              <a:buNone/>
              <a:defRPr sz="2000"/>
            </a:pPr>
            <a:r>
              <a:rPr dirty="0"/>
              <a:t>(2) </a:t>
            </a:r>
            <a:r>
              <a:rPr dirty="0" err="1"/>
              <a:t>Valgstyrene</a:t>
            </a:r>
            <a:r>
              <a:rPr dirty="0"/>
              <a:t> i et </a:t>
            </a:r>
            <a:r>
              <a:rPr dirty="0" err="1"/>
              <a:t>fellesrådsområde</a:t>
            </a:r>
            <a:r>
              <a:rPr dirty="0"/>
              <a:t> </a:t>
            </a:r>
            <a:r>
              <a:rPr dirty="0" err="1"/>
              <a:t>kan</a:t>
            </a:r>
            <a:r>
              <a:rPr dirty="0"/>
              <a:t> i </a:t>
            </a:r>
            <a:r>
              <a:rPr dirty="0" err="1"/>
              <a:t>fellesskap</a:t>
            </a:r>
            <a:r>
              <a:rPr dirty="0"/>
              <a:t> </a:t>
            </a:r>
            <a:r>
              <a:rPr dirty="0" err="1"/>
              <a:t>bestemme</a:t>
            </a:r>
            <a:r>
              <a:rPr dirty="0"/>
              <a:t> at </a:t>
            </a:r>
            <a:r>
              <a:rPr dirty="0" err="1"/>
              <a:t>det</a:t>
            </a:r>
            <a:r>
              <a:rPr dirty="0"/>
              <a:t> </a:t>
            </a:r>
            <a:r>
              <a:rPr dirty="0" err="1"/>
              <a:t>skal</a:t>
            </a:r>
            <a:r>
              <a:rPr dirty="0"/>
              <a:t> </a:t>
            </a:r>
            <a:r>
              <a:rPr dirty="0" err="1"/>
              <a:t>bli</a:t>
            </a:r>
            <a:r>
              <a:rPr dirty="0"/>
              <a:t> </a:t>
            </a:r>
            <a:r>
              <a:rPr dirty="0" err="1"/>
              <a:t>adgang</a:t>
            </a:r>
            <a:r>
              <a:rPr dirty="0"/>
              <a:t> </a:t>
            </a:r>
            <a:r>
              <a:rPr dirty="0" err="1"/>
              <a:t>til</a:t>
            </a:r>
            <a:r>
              <a:rPr dirty="0"/>
              <a:t> at </a:t>
            </a:r>
            <a:r>
              <a:rPr dirty="0" err="1"/>
              <a:t>velgerne</a:t>
            </a:r>
            <a:r>
              <a:rPr dirty="0"/>
              <a:t> </a:t>
            </a:r>
            <a:r>
              <a:rPr dirty="0" err="1"/>
              <a:t>kan</a:t>
            </a:r>
            <a:r>
              <a:rPr dirty="0"/>
              <a:t> </a:t>
            </a:r>
            <a:r>
              <a:rPr dirty="0" err="1"/>
              <a:t>avgi</a:t>
            </a:r>
            <a:r>
              <a:rPr dirty="0"/>
              <a:t> </a:t>
            </a:r>
            <a:r>
              <a:rPr dirty="0" err="1"/>
              <a:t>stemme</a:t>
            </a:r>
            <a:r>
              <a:rPr dirty="0"/>
              <a:t> i </a:t>
            </a:r>
            <a:r>
              <a:rPr dirty="0" err="1"/>
              <a:t>alle</a:t>
            </a:r>
            <a:r>
              <a:rPr dirty="0"/>
              <a:t> </a:t>
            </a:r>
            <a:r>
              <a:rPr dirty="0" err="1"/>
              <a:t>soknene</a:t>
            </a:r>
            <a:r>
              <a:rPr dirty="0"/>
              <a:t> </a:t>
            </a:r>
            <a:r>
              <a:rPr dirty="0" err="1"/>
              <a:t>innenfor</a:t>
            </a:r>
            <a:r>
              <a:rPr dirty="0"/>
              <a:t> </a:t>
            </a:r>
            <a:r>
              <a:rPr dirty="0" err="1"/>
              <a:t>fellesrådsområdet</a:t>
            </a:r>
            <a:r>
              <a:rPr dirty="0"/>
              <a:t>, </a:t>
            </a:r>
            <a:r>
              <a:rPr dirty="0" err="1"/>
              <a:t>enten</a:t>
            </a:r>
            <a:r>
              <a:rPr dirty="0"/>
              <a:t> for </a:t>
            </a:r>
            <a:r>
              <a:rPr dirty="0" err="1"/>
              <a:t>begge</a:t>
            </a:r>
            <a:r>
              <a:rPr dirty="0"/>
              <a:t> </a:t>
            </a:r>
            <a:r>
              <a:rPr dirty="0" err="1"/>
              <a:t>kirkelige</a:t>
            </a:r>
            <a:r>
              <a:rPr dirty="0"/>
              <a:t> </a:t>
            </a:r>
            <a:r>
              <a:rPr dirty="0" err="1"/>
              <a:t>valg</a:t>
            </a:r>
            <a:r>
              <a:rPr dirty="0"/>
              <a:t> </a:t>
            </a:r>
            <a:r>
              <a:rPr dirty="0" err="1"/>
              <a:t>eller</a:t>
            </a:r>
            <a:r>
              <a:rPr dirty="0"/>
              <a:t> kun for </a:t>
            </a:r>
            <a:r>
              <a:rPr dirty="0" err="1"/>
              <a:t>valg</a:t>
            </a:r>
            <a:r>
              <a:rPr dirty="0"/>
              <a:t> </a:t>
            </a:r>
            <a:r>
              <a:rPr dirty="0" err="1"/>
              <a:t>til</a:t>
            </a:r>
            <a:r>
              <a:rPr dirty="0"/>
              <a:t> </a:t>
            </a:r>
            <a:r>
              <a:rPr dirty="0" err="1"/>
              <a:t>bispedømmeråd</a:t>
            </a:r>
            <a:r>
              <a:rPr dirty="0"/>
              <a:t> </a:t>
            </a:r>
            <a:r>
              <a:rPr dirty="0" err="1"/>
              <a:t>og</a:t>
            </a:r>
            <a:r>
              <a:rPr dirty="0"/>
              <a:t> </a:t>
            </a:r>
            <a:r>
              <a:rPr dirty="0" err="1"/>
              <a:t>Kirkemøtet</a:t>
            </a:r>
            <a:r>
              <a:rPr dirty="0"/>
              <a:t>. </a:t>
            </a:r>
            <a:r>
              <a:rPr dirty="0" err="1"/>
              <a:t>Dersom</a:t>
            </a:r>
            <a:r>
              <a:rPr dirty="0"/>
              <a:t> et </a:t>
            </a:r>
            <a:r>
              <a:rPr dirty="0" err="1"/>
              <a:t>flertall</a:t>
            </a:r>
            <a:r>
              <a:rPr dirty="0"/>
              <a:t> </a:t>
            </a:r>
            <a:r>
              <a:rPr dirty="0" err="1"/>
              <a:t>av</a:t>
            </a:r>
            <a:r>
              <a:rPr dirty="0"/>
              <a:t> </a:t>
            </a:r>
            <a:r>
              <a:rPr dirty="0" err="1"/>
              <a:t>valgstyrene</a:t>
            </a:r>
            <a:r>
              <a:rPr dirty="0"/>
              <a:t> i </a:t>
            </a:r>
            <a:r>
              <a:rPr dirty="0" err="1"/>
              <a:t>fellesrådsområdet</a:t>
            </a:r>
            <a:r>
              <a:rPr dirty="0"/>
              <a:t> </a:t>
            </a:r>
            <a:r>
              <a:rPr dirty="0" err="1"/>
              <a:t>går</a:t>
            </a:r>
            <a:r>
              <a:rPr dirty="0"/>
              <a:t> inn for </a:t>
            </a:r>
            <a:r>
              <a:rPr dirty="0" err="1"/>
              <a:t>slik</a:t>
            </a:r>
            <a:r>
              <a:rPr dirty="0"/>
              <a:t> </a:t>
            </a:r>
            <a:r>
              <a:rPr dirty="0" err="1"/>
              <a:t>tilrettelegging</a:t>
            </a:r>
            <a:r>
              <a:rPr dirty="0"/>
              <a:t>, </a:t>
            </a:r>
            <a:r>
              <a:rPr dirty="0" err="1"/>
              <a:t>skal</a:t>
            </a:r>
            <a:r>
              <a:rPr dirty="0"/>
              <a:t> </a:t>
            </a:r>
            <a:r>
              <a:rPr dirty="0" err="1"/>
              <a:t>alle</a:t>
            </a:r>
            <a:r>
              <a:rPr dirty="0"/>
              <a:t> </a:t>
            </a:r>
            <a:r>
              <a:rPr dirty="0" err="1"/>
              <a:t>valgstyrene</a:t>
            </a:r>
            <a:r>
              <a:rPr dirty="0"/>
              <a:t> i </a:t>
            </a:r>
            <a:r>
              <a:rPr dirty="0" err="1"/>
              <a:t>fellesrådsområde</a:t>
            </a:r>
            <a:r>
              <a:rPr dirty="0"/>
              <a:t> </a:t>
            </a:r>
            <a:r>
              <a:rPr dirty="0" err="1"/>
              <a:t>tilrettelegge</a:t>
            </a:r>
            <a:r>
              <a:rPr dirty="0"/>
              <a:t> for </a:t>
            </a:r>
            <a:r>
              <a:rPr dirty="0" err="1"/>
              <a:t>dette</a:t>
            </a:r>
            <a:r>
              <a:rPr dirty="0"/>
              <a:t>. </a:t>
            </a:r>
            <a:r>
              <a:rPr dirty="0" err="1"/>
              <a:t>Velgere</a:t>
            </a:r>
            <a:r>
              <a:rPr dirty="0"/>
              <a:t> </a:t>
            </a:r>
            <a:r>
              <a:rPr dirty="0" err="1"/>
              <a:t>som</a:t>
            </a:r>
            <a:r>
              <a:rPr dirty="0"/>
              <a:t> </a:t>
            </a:r>
            <a:r>
              <a:rPr dirty="0" err="1"/>
              <a:t>avgir</a:t>
            </a:r>
            <a:r>
              <a:rPr dirty="0"/>
              <a:t> </a:t>
            </a:r>
            <a:r>
              <a:rPr dirty="0" err="1"/>
              <a:t>stemme</a:t>
            </a:r>
            <a:r>
              <a:rPr dirty="0"/>
              <a:t> i et </a:t>
            </a:r>
            <a:r>
              <a:rPr dirty="0" err="1"/>
              <a:t>sokn</a:t>
            </a:r>
            <a:r>
              <a:rPr dirty="0"/>
              <a:t> de </a:t>
            </a:r>
            <a:r>
              <a:rPr dirty="0" err="1"/>
              <a:t>ikke</a:t>
            </a:r>
            <a:r>
              <a:rPr dirty="0"/>
              <a:t> </a:t>
            </a:r>
            <a:r>
              <a:rPr dirty="0" err="1"/>
              <a:t>er</a:t>
            </a:r>
            <a:r>
              <a:rPr dirty="0"/>
              <a:t> </a:t>
            </a:r>
            <a:r>
              <a:rPr dirty="0" err="1"/>
              <a:t>manntallsført</a:t>
            </a:r>
            <a:r>
              <a:rPr dirty="0"/>
              <a:t> i, </a:t>
            </a:r>
            <a:r>
              <a:rPr dirty="0" err="1"/>
              <a:t>avgir</a:t>
            </a:r>
            <a:r>
              <a:rPr dirty="0"/>
              <a:t> </a:t>
            </a:r>
            <a:r>
              <a:rPr dirty="0" err="1"/>
              <a:t>stemme</a:t>
            </a:r>
            <a:r>
              <a:rPr dirty="0"/>
              <a:t> i </a:t>
            </a:r>
            <a:r>
              <a:rPr dirty="0" err="1"/>
              <a:t>stemmeseddelkonvolutt</a:t>
            </a:r>
            <a:r>
              <a:rPr dirty="0"/>
              <a:t> </a:t>
            </a:r>
            <a:r>
              <a:rPr dirty="0" err="1"/>
              <a:t>etter</a:t>
            </a:r>
            <a:r>
              <a:rPr dirty="0"/>
              <a:t> </a:t>
            </a:r>
            <a:r>
              <a:rPr dirty="0" err="1"/>
              <a:t>prosedyren</a:t>
            </a:r>
            <a:r>
              <a:rPr dirty="0"/>
              <a:t> for </a:t>
            </a:r>
            <a:r>
              <a:rPr dirty="0" err="1"/>
              <a:t>forhåndsstemmegivning</a:t>
            </a:r>
            <a:r>
              <a:rPr dirty="0"/>
              <a:t> i § 9-4. </a:t>
            </a:r>
            <a:r>
              <a:rPr dirty="0" err="1"/>
              <a:t>Valgstyret</a:t>
            </a:r>
            <a:r>
              <a:rPr dirty="0"/>
              <a:t> </a:t>
            </a:r>
            <a:r>
              <a:rPr dirty="0" err="1"/>
              <a:t>plikter</a:t>
            </a:r>
            <a:r>
              <a:rPr dirty="0"/>
              <a:t> i </a:t>
            </a:r>
            <a:r>
              <a:rPr dirty="0" err="1"/>
              <a:t>så</a:t>
            </a:r>
            <a:r>
              <a:rPr dirty="0"/>
              <a:t> </a:t>
            </a:r>
            <a:r>
              <a:rPr dirty="0" err="1"/>
              <a:t>tilfelle</a:t>
            </a:r>
            <a:r>
              <a:rPr dirty="0"/>
              <a:t> å </a:t>
            </a:r>
            <a:r>
              <a:rPr dirty="0" err="1"/>
              <a:t>sørge</a:t>
            </a:r>
            <a:r>
              <a:rPr dirty="0"/>
              <a:t> for at </a:t>
            </a:r>
            <a:r>
              <a:rPr dirty="0" err="1"/>
              <a:t>omslagskonvoluttene</a:t>
            </a:r>
            <a:r>
              <a:rPr dirty="0"/>
              <a:t> </a:t>
            </a:r>
            <a:r>
              <a:rPr dirty="0" err="1"/>
              <a:t>blir</a:t>
            </a:r>
            <a:r>
              <a:rPr dirty="0"/>
              <a:t> </a:t>
            </a:r>
            <a:r>
              <a:rPr dirty="0" err="1"/>
              <a:t>overlevert</a:t>
            </a:r>
            <a:r>
              <a:rPr dirty="0"/>
              <a:t> </a:t>
            </a:r>
            <a:r>
              <a:rPr dirty="0" err="1"/>
              <a:t>til</a:t>
            </a:r>
            <a:r>
              <a:rPr dirty="0"/>
              <a:t> </a:t>
            </a:r>
            <a:r>
              <a:rPr dirty="0" err="1"/>
              <a:t>vedkommende</a:t>
            </a:r>
            <a:r>
              <a:rPr dirty="0"/>
              <a:t> </a:t>
            </a:r>
            <a:r>
              <a:rPr dirty="0" err="1"/>
              <a:t>sokn</a:t>
            </a:r>
            <a:r>
              <a:rPr dirty="0"/>
              <a:t>.</a:t>
            </a:r>
          </a:p>
        </p:txBody>
      </p:sp>
    </p:spTree>
    <p:extLst>
      <p:ext uri="{BB962C8B-B14F-4D97-AF65-F5344CB8AC3E}">
        <p14:creationId xmlns:p14="http://schemas.microsoft.com/office/powerpoint/2010/main" val="193741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tel 1"/>
          <p:cNvSpPr txBox="1">
            <a:spLocks noGrp="1"/>
          </p:cNvSpPr>
          <p:nvPr>
            <p:ph type="title"/>
          </p:nvPr>
        </p:nvSpPr>
        <p:spPr>
          <a:xfrm>
            <a:off x="457200" y="673100"/>
            <a:ext cx="8229600" cy="931863"/>
          </a:xfrm>
          <a:prstGeom prst="rect">
            <a:avLst/>
          </a:prstGeom>
        </p:spPr>
        <p:txBody>
          <a:bodyPr/>
          <a:lstStyle/>
          <a:p>
            <a:r>
              <a:t>Valagitasjon</a:t>
            </a:r>
          </a:p>
        </p:txBody>
      </p:sp>
      <p:sp>
        <p:nvSpPr>
          <p:cNvPr id="364" name="Plassholder for innhold 2"/>
          <p:cNvSpPr txBox="1">
            <a:spLocks noGrp="1"/>
          </p:cNvSpPr>
          <p:nvPr>
            <p:ph type="body" idx="1"/>
          </p:nvPr>
        </p:nvSpPr>
        <p:spPr>
          <a:xfrm>
            <a:off x="457200" y="1600200"/>
            <a:ext cx="8229600" cy="4664798"/>
          </a:xfrm>
          <a:prstGeom prst="rect">
            <a:avLst/>
          </a:prstGeom>
        </p:spPr>
        <p:txBody>
          <a:bodyPr/>
          <a:lstStyle/>
          <a:p>
            <a:pPr marL="0" indent="0">
              <a:spcBef>
                <a:spcPts val="400"/>
              </a:spcBef>
              <a:buSzTx/>
              <a:buNone/>
              <a:defRPr sz="2000"/>
            </a:pPr>
            <a:r>
              <a:rPr lang="nb-NO" sz="2400" b="1" dirty="0" smtClean="0"/>
              <a:t>§ 9-5.Valagitasjon m.m.</a:t>
            </a:r>
          </a:p>
          <a:p>
            <a:pPr marL="0" indent="0">
              <a:spcBef>
                <a:spcPts val="400"/>
              </a:spcBef>
              <a:buFontTx/>
              <a:buAutoNum type="arabicParenBoth"/>
              <a:defRPr sz="2000"/>
            </a:pPr>
            <a:r>
              <a:rPr lang="nb-NO" sz="2400" dirty="0" err="1" smtClean="0"/>
              <a:t>Valagitasjon</a:t>
            </a:r>
            <a:r>
              <a:rPr lang="nb-NO" sz="2400" dirty="0" smtClean="0"/>
              <a:t> er ikke tillatt i det rommet der forhåndsstemmegivningen foregår.</a:t>
            </a:r>
          </a:p>
          <a:p>
            <a:pPr marL="0" indent="0">
              <a:buSzTx/>
              <a:buNone/>
              <a:defRPr sz="2000"/>
            </a:pPr>
            <a:endParaRPr lang="nb-NO" sz="2400" dirty="0" smtClean="0"/>
          </a:p>
          <a:p>
            <a:pPr marL="0" indent="0">
              <a:spcBef>
                <a:spcPts val="400"/>
              </a:spcBef>
              <a:buSzTx/>
              <a:buNone/>
              <a:defRPr sz="2000"/>
            </a:pPr>
            <a:r>
              <a:rPr lang="nb-NO" sz="2400" b="1" dirty="0" smtClean="0"/>
              <a:t>§ 10-3.Ordensregler</a:t>
            </a:r>
          </a:p>
          <a:p>
            <a:pPr marL="0" indent="0">
              <a:spcBef>
                <a:spcPts val="400"/>
              </a:spcBef>
              <a:buSzTx/>
              <a:buNone/>
              <a:defRPr sz="2000"/>
            </a:pPr>
            <a:r>
              <a:rPr lang="nb-NO" sz="2400" dirty="0" smtClean="0"/>
              <a:t>(1) I valglokalet og i de rom som velgeren må passere for å komme frem til valglokalet, er det ikke tillatt å drive valgagitasjon eller å utføre handlinger som kan forstyrre eller hindre en normal gjennomføring av valghandlingen. Det er ikke tillatt for uvedkommende å føre kontroll med hvem som møter frem og avgir stemme, eller å foreta velgerundersøkelser eller liknende utspørring av velgerne.</a:t>
            </a:r>
            <a:endParaRPr lang="nb-NO" sz="2400" dirty="0"/>
          </a:p>
        </p:txBody>
      </p:sp>
    </p:spTree>
    <p:extLst>
      <p:ext uri="{BB962C8B-B14F-4D97-AF65-F5344CB8AC3E}">
        <p14:creationId xmlns:p14="http://schemas.microsoft.com/office/powerpoint/2010/main" val="393784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tel 1"/>
          <p:cNvSpPr txBox="1">
            <a:spLocks noGrp="1"/>
          </p:cNvSpPr>
          <p:nvPr>
            <p:ph type="title"/>
          </p:nvPr>
        </p:nvSpPr>
        <p:spPr>
          <a:xfrm>
            <a:off x="457200" y="672353"/>
            <a:ext cx="8229600" cy="932265"/>
          </a:xfrm>
          <a:prstGeom prst="rect">
            <a:avLst/>
          </a:prstGeom>
        </p:spPr>
        <p:txBody>
          <a:bodyPr/>
          <a:lstStyle/>
          <a:p>
            <a:r>
              <a:t>Valmodul og manntal</a:t>
            </a:r>
          </a:p>
        </p:txBody>
      </p:sp>
      <p:sp>
        <p:nvSpPr>
          <p:cNvPr id="291" name="Plassholder for tekst 2"/>
          <p:cNvSpPr txBox="1">
            <a:spLocks noGrp="1"/>
          </p:cNvSpPr>
          <p:nvPr>
            <p:ph type="body" idx="1"/>
          </p:nvPr>
        </p:nvSpPr>
        <p:spPr>
          <a:xfrm>
            <a:off x="457200" y="1600200"/>
            <a:ext cx="8229600" cy="4235465"/>
          </a:xfrm>
          <a:prstGeom prst="rect">
            <a:avLst/>
          </a:prstGeom>
        </p:spPr>
        <p:txBody>
          <a:bodyPr/>
          <a:lstStyle/>
          <a:p>
            <a:pPr>
              <a:spcBef>
                <a:spcPts val="500"/>
              </a:spcBef>
              <a:defRPr sz="2400"/>
            </a:pPr>
            <a:r>
              <a:rPr dirty="0" err="1"/>
              <a:t>Valmodulen</a:t>
            </a:r>
            <a:r>
              <a:rPr dirty="0"/>
              <a:t> </a:t>
            </a:r>
            <a:r>
              <a:rPr dirty="0" err="1"/>
              <a:t>skal</a:t>
            </a:r>
            <a:r>
              <a:rPr dirty="0"/>
              <a:t> </a:t>
            </a:r>
            <a:r>
              <a:rPr dirty="0" err="1"/>
              <a:t>vera</a:t>
            </a:r>
            <a:r>
              <a:rPr dirty="0"/>
              <a:t> </a:t>
            </a:r>
            <a:r>
              <a:rPr dirty="0" err="1"/>
              <a:t>klar</a:t>
            </a:r>
            <a:r>
              <a:rPr dirty="0"/>
              <a:t> </a:t>
            </a:r>
            <a:r>
              <a:rPr dirty="0" err="1"/>
              <a:t>seinast</a:t>
            </a:r>
            <a:r>
              <a:rPr dirty="0"/>
              <a:t> </a:t>
            </a:r>
            <a:r>
              <a:rPr dirty="0" err="1"/>
              <a:t>mai</a:t>
            </a:r>
            <a:r>
              <a:rPr dirty="0"/>
              <a:t> 2019 </a:t>
            </a:r>
            <a:r>
              <a:rPr dirty="0" err="1"/>
              <a:t>og</a:t>
            </a:r>
            <a:r>
              <a:rPr dirty="0"/>
              <a:t> </a:t>
            </a:r>
            <a:r>
              <a:rPr dirty="0" err="1"/>
              <a:t>tilgjengeleg</a:t>
            </a:r>
            <a:r>
              <a:rPr dirty="0"/>
              <a:t> for </a:t>
            </a:r>
            <a:r>
              <a:rPr dirty="0" err="1"/>
              <a:t>alle</a:t>
            </a:r>
            <a:r>
              <a:rPr dirty="0"/>
              <a:t> </a:t>
            </a:r>
            <a:r>
              <a:rPr dirty="0" err="1"/>
              <a:t>sokneråd</a:t>
            </a:r>
            <a:r>
              <a:rPr dirty="0"/>
              <a:t> v/</a:t>
            </a:r>
            <a:r>
              <a:rPr dirty="0" err="1"/>
              <a:t>adm.</a:t>
            </a:r>
            <a:endParaRPr dirty="0"/>
          </a:p>
          <a:p>
            <a:pPr>
              <a:spcBef>
                <a:spcPts val="500"/>
              </a:spcBef>
              <a:defRPr sz="2400"/>
            </a:pPr>
            <a:r>
              <a:rPr dirty="0"/>
              <a:t>Legg inn </a:t>
            </a:r>
            <a:r>
              <a:rPr dirty="0" err="1"/>
              <a:t>stemmestader</a:t>
            </a:r>
            <a:r>
              <a:rPr dirty="0"/>
              <a:t> mv. i </a:t>
            </a:r>
            <a:r>
              <a:rPr dirty="0" err="1"/>
              <a:t>valmodulen</a:t>
            </a:r>
            <a:r>
              <a:rPr dirty="0"/>
              <a:t> </a:t>
            </a:r>
            <a:r>
              <a:rPr dirty="0" err="1"/>
              <a:t>innan</a:t>
            </a:r>
            <a:r>
              <a:rPr dirty="0"/>
              <a:t> 1. </a:t>
            </a:r>
            <a:r>
              <a:rPr dirty="0" err="1"/>
              <a:t>juni</a:t>
            </a:r>
            <a:r>
              <a:rPr dirty="0"/>
              <a:t> </a:t>
            </a:r>
            <a:r>
              <a:rPr dirty="0" err="1"/>
              <a:t>og</a:t>
            </a:r>
            <a:r>
              <a:rPr dirty="0"/>
              <a:t> </a:t>
            </a:r>
            <a:r>
              <a:rPr dirty="0" err="1"/>
              <a:t>oppteljingsresultatet</a:t>
            </a:r>
            <a:r>
              <a:rPr dirty="0"/>
              <a:t> </a:t>
            </a:r>
            <a:r>
              <a:rPr dirty="0" err="1"/>
              <a:t>innan</a:t>
            </a:r>
            <a:r>
              <a:rPr dirty="0"/>
              <a:t> 11. </a:t>
            </a:r>
            <a:r>
              <a:rPr dirty="0" err="1"/>
              <a:t>september</a:t>
            </a:r>
            <a:r>
              <a:rPr dirty="0"/>
              <a:t>.</a:t>
            </a:r>
          </a:p>
          <a:p>
            <a:pPr>
              <a:spcBef>
                <a:spcPts val="500"/>
              </a:spcBef>
              <a:defRPr sz="2400"/>
            </a:pPr>
            <a:r>
              <a:rPr dirty="0" err="1"/>
              <a:t>Valmodulen</a:t>
            </a:r>
            <a:r>
              <a:rPr dirty="0"/>
              <a:t> </a:t>
            </a:r>
            <a:r>
              <a:rPr dirty="0" err="1"/>
              <a:t>har</a:t>
            </a:r>
            <a:r>
              <a:rPr dirty="0"/>
              <a:t> </a:t>
            </a:r>
            <a:r>
              <a:rPr dirty="0" err="1"/>
              <a:t>også</a:t>
            </a:r>
            <a:r>
              <a:rPr dirty="0"/>
              <a:t> </a:t>
            </a:r>
            <a:r>
              <a:rPr dirty="0" err="1"/>
              <a:t>alle</a:t>
            </a:r>
            <a:r>
              <a:rPr dirty="0"/>
              <a:t> </a:t>
            </a:r>
            <a:r>
              <a:rPr dirty="0" err="1"/>
              <a:t>aktuelle</a:t>
            </a:r>
            <a:r>
              <a:rPr dirty="0"/>
              <a:t> </a:t>
            </a:r>
            <a:r>
              <a:rPr dirty="0" err="1"/>
              <a:t>skjema</a:t>
            </a:r>
            <a:r>
              <a:rPr dirty="0"/>
              <a:t> </a:t>
            </a:r>
            <a:r>
              <a:rPr dirty="0" err="1"/>
              <a:t>til</a:t>
            </a:r>
            <a:r>
              <a:rPr dirty="0"/>
              <a:t> </a:t>
            </a:r>
            <a:r>
              <a:rPr dirty="0" err="1"/>
              <a:t>utskrift</a:t>
            </a:r>
            <a:endParaRPr dirty="0"/>
          </a:p>
          <a:p>
            <a:pPr>
              <a:spcBef>
                <a:spcPts val="500"/>
              </a:spcBef>
              <a:defRPr sz="2400"/>
            </a:pPr>
            <a:r>
              <a:rPr dirty="0" err="1"/>
              <a:t>Manntalet</a:t>
            </a:r>
            <a:r>
              <a:rPr dirty="0"/>
              <a:t> </a:t>
            </a:r>
            <a:r>
              <a:rPr dirty="0" err="1"/>
              <a:t>blir</a:t>
            </a:r>
            <a:r>
              <a:rPr dirty="0"/>
              <a:t> «</a:t>
            </a:r>
            <a:r>
              <a:rPr dirty="0" err="1"/>
              <a:t>låst</a:t>
            </a:r>
            <a:r>
              <a:rPr dirty="0"/>
              <a:t>» 30. </a:t>
            </a:r>
            <a:r>
              <a:rPr dirty="0" err="1"/>
              <a:t>juni</a:t>
            </a:r>
            <a:r>
              <a:rPr dirty="0"/>
              <a:t>. </a:t>
            </a:r>
            <a:r>
              <a:rPr dirty="0" err="1"/>
              <a:t>Dvs</a:t>
            </a:r>
            <a:r>
              <a:rPr dirty="0"/>
              <a:t> at du </a:t>
            </a:r>
            <a:r>
              <a:rPr dirty="0" err="1"/>
              <a:t>har</a:t>
            </a:r>
            <a:r>
              <a:rPr dirty="0"/>
              <a:t> </a:t>
            </a:r>
            <a:r>
              <a:rPr dirty="0" err="1"/>
              <a:t>stemmerett</a:t>
            </a:r>
            <a:r>
              <a:rPr dirty="0"/>
              <a:t> der du </a:t>
            </a:r>
            <a:r>
              <a:rPr dirty="0" err="1"/>
              <a:t>er</a:t>
            </a:r>
            <a:r>
              <a:rPr dirty="0"/>
              <a:t> </a:t>
            </a:r>
            <a:r>
              <a:rPr dirty="0" err="1"/>
              <a:t>busett</a:t>
            </a:r>
            <a:r>
              <a:rPr dirty="0"/>
              <a:t> den </a:t>
            </a:r>
            <a:r>
              <a:rPr dirty="0" err="1"/>
              <a:t>datoen</a:t>
            </a:r>
            <a:r>
              <a:rPr dirty="0"/>
              <a:t>.</a:t>
            </a:r>
          </a:p>
          <a:p>
            <a:pPr>
              <a:spcBef>
                <a:spcPts val="500"/>
              </a:spcBef>
              <a:defRPr sz="2400"/>
            </a:pPr>
            <a:r>
              <a:rPr dirty="0" err="1"/>
              <a:t>Alle</a:t>
            </a:r>
            <a:r>
              <a:rPr dirty="0"/>
              <a:t> med </a:t>
            </a:r>
            <a:r>
              <a:rPr dirty="0" err="1"/>
              <a:t>stemmerett</a:t>
            </a:r>
            <a:r>
              <a:rPr dirty="0"/>
              <a:t> </a:t>
            </a:r>
            <a:r>
              <a:rPr dirty="0" err="1"/>
              <a:t>får</a:t>
            </a:r>
            <a:r>
              <a:rPr dirty="0"/>
              <a:t> </a:t>
            </a:r>
            <a:r>
              <a:rPr dirty="0" err="1"/>
              <a:t>tilsendt</a:t>
            </a:r>
            <a:r>
              <a:rPr dirty="0"/>
              <a:t> </a:t>
            </a:r>
            <a:r>
              <a:rPr dirty="0" err="1"/>
              <a:t>valkort</a:t>
            </a:r>
            <a:r>
              <a:rPr dirty="0"/>
              <a:t> med </a:t>
            </a:r>
            <a:r>
              <a:rPr dirty="0" err="1"/>
              <a:t>opplysning</a:t>
            </a:r>
            <a:r>
              <a:rPr dirty="0"/>
              <a:t> om valet </a:t>
            </a:r>
            <a:r>
              <a:rPr dirty="0" err="1"/>
              <a:t>og</a:t>
            </a:r>
            <a:r>
              <a:rPr dirty="0"/>
              <a:t> </a:t>
            </a:r>
            <a:r>
              <a:rPr dirty="0" err="1"/>
              <a:t>kor</a:t>
            </a:r>
            <a:r>
              <a:rPr dirty="0"/>
              <a:t> </a:t>
            </a:r>
            <a:r>
              <a:rPr dirty="0" err="1"/>
              <a:t>dei</a:t>
            </a:r>
            <a:r>
              <a:rPr dirty="0"/>
              <a:t> </a:t>
            </a:r>
            <a:r>
              <a:rPr dirty="0" err="1"/>
              <a:t>kan</a:t>
            </a:r>
            <a:r>
              <a:rPr dirty="0"/>
              <a:t> </a:t>
            </a:r>
            <a:r>
              <a:rPr dirty="0" err="1"/>
              <a:t>få</a:t>
            </a:r>
            <a:r>
              <a:rPr dirty="0"/>
              <a:t> </a:t>
            </a:r>
            <a:r>
              <a:rPr dirty="0" err="1"/>
              <a:t>informasjon</a:t>
            </a:r>
            <a:r>
              <a:rPr dirty="0"/>
              <a:t> om </a:t>
            </a:r>
            <a:r>
              <a:rPr dirty="0" err="1"/>
              <a:t>stemmestad</a:t>
            </a:r>
            <a:r>
              <a:rPr dirty="0"/>
              <a:t>. </a:t>
            </a:r>
          </a:p>
          <a:p>
            <a:pPr>
              <a:spcBef>
                <a:spcPts val="500"/>
              </a:spcBef>
              <a:defRPr sz="2400"/>
            </a:pPr>
            <a:r>
              <a:rPr dirty="0" err="1"/>
              <a:t>Alle</a:t>
            </a:r>
            <a:r>
              <a:rPr dirty="0"/>
              <a:t> </a:t>
            </a:r>
            <a:r>
              <a:rPr dirty="0" err="1"/>
              <a:t>stemmestader</a:t>
            </a:r>
            <a:r>
              <a:rPr dirty="0"/>
              <a:t> </a:t>
            </a:r>
            <a:r>
              <a:rPr dirty="0" err="1"/>
              <a:t>kjem</a:t>
            </a:r>
            <a:r>
              <a:rPr dirty="0"/>
              <a:t> </a:t>
            </a:r>
            <a:r>
              <a:rPr dirty="0" err="1"/>
              <a:t>på</a:t>
            </a:r>
            <a:r>
              <a:rPr dirty="0"/>
              <a:t> kyrkjevalet.no</a:t>
            </a:r>
          </a:p>
        </p:txBody>
      </p:sp>
    </p:spTree>
    <p:extLst>
      <p:ext uri="{BB962C8B-B14F-4D97-AF65-F5344CB8AC3E}">
        <p14:creationId xmlns:p14="http://schemas.microsoft.com/office/powerpoint/2010/main" val="405523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tel 3"/>
          <p:cNvSpPr txBox="1">
            <a:spLocks noGrp="1"/>
          </p:cNvSpPr>
          <p:nvPr>
            <p:ph type="title" idx="4294967295"/>
          </p:nvPr>
        </p:nvSpPr>
        <p:spPr>
          <a:xfrm>
            <a:off x="0" y="1211027"/>
            <a:ext cx="9144000" cy="900113"/>
          </a:xfrm>
          <a:prstGeom prst="rect">
            <a:avLst/>
          </a:prstGeom>
        </p:spPr>
        <p:txBody>
          <a:bodyPr anchor="t">
            <a:normAutofit/>
          </a:bodyPr>
          <a:lstStyle/>
          <a:p>
            <a:r>
              <a:rPr lang="nb-NO" dirty="0" smtClean="0"/>
              <a:t>Forhåndsstemming</a:t>
            </a:r>
            <a:endParaRPr lang="nb-NO" dirty="0"/>
          </a:p>
        </p:txBody>
      </p:sp>
      <p:pic>
        <p:nvPicPr>
          <p:cNvPr id="3" name="Bilde 2"/>
          <p:cNvPicPr>
            <a:picLocks noChangeAspect="1"/>
          </p:cNvPicPr>
          <p:nvPr/>
        </p:nvPicPr>
        <p:blipFill>
          <a:blip r:embed="rId2"/>
          <a:stretch>
            <a:fillRect/>
          </a:stretch>
        </p:blipFill>
        <p:spPr>
          <a:xfrm>
            <a:off x="1900697" y="2643612"/>
            <a:ext cx="5005097" cy="3322622"/>
          </a:xfrm>
          <a:prstGeom prst="rect">
            <a:avLst/>
          </a:prstGeom>
        </p:spPr>
      </p:pic>
    </p:spTree>
    <p:extLst>
      <p:ext uri="{BB962C8B-B14F-4D97-AF65-F5344CB8AC3E}">
        <p14:creationId xmlns:p14="http://schemas.microsoft.com/office/powerpoint/2010/main" val="292961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Forhåndsstemmeperioden (§ 9-1)</a:t>
            </a:r>
            <a:endParaRPr lang="nb-NO" dirty="0"/>
          </a:p>
        </p:txBody>
      </p:sp>
      <p:sp>
        <p:nvSpPr>
          <p:cNvPr id="3" name="Plassholder for innhold 2"/>
          <p:cNvSpPr>
            <a:spLocks noGrp="1"/>
          </p:cNvSpPr>
          <p:nvPr>
            <p:ph idx="1"/>
          </p:nvPr>
        </p:nvSpPr>
        <p:spPr>
          <a:xfrm>
            <a:off x="457200" y="1600201"/>
            <a:ext cx="8229600" cy="4728171"/>
          </a:xfrm>
        </p:spPr>
        <p:txBody>
          <a:bodyPr/>
          <a:lstStyle/>
          <a:p>
            <a:r>
              <a:rPr lang="nb-NO" dirty="0" smtClean="0"/>
              <a:t>10. august til 6. september</a:t>
            </a:r>
          </a:p>
          <a:p>
            <a:r>
              <a:rPr lang="nb-NO" dirty="0" smtClean="0"/>
              <a:t>Minst to stemmemottakere (oppnevnt av valgstyret) til stede</a:t>
            </a:r>
          </a:p>
          <a:p>
            <a:r>
              <a:rPr lang="nb-NO" dirty="0" smtClean="0"/>
              <a:t>Minimum: Minst ett kirkekontor i fellesrådsområdet skal ta imot stemmer i ordinær åpningstid</a:t>
            </a:r>
          </a:p>
          <a:p>
            <a:r>
              <a:rPr lang="nb-NO" dirty="0" smtClean="0"/>
              <a:t>Ideelt:</a:t>
            </a:r>
          </a:p>
          <a:p>
            <a:pPr lvl="2"/>
            <a:r>
              <a:rPr lang="nb-NO" dirty="0" smtClean="0"/>
              <a:t>Hvert sokn</a:t>
            </a:r>
          </a:p>
          <a:p>
            <a:pPr lvl="2"/>
            <a:r>
              <a:rPr lang="nb-NO" dirty="0" smtClean="0"/>
              <a:t>Institusjoner og møteplasser</a:t>
            </a:r>
          </a:p>
          <a:p>
            <a:pPr lvl="2"/>
            <a:r>
              <a:rPr lang="nb-NO" dirty="0" smtClean="0"/>
              <a:t>I tilknytning til gudstjeneste</a:t>
            </a:r>
          </a:p>
          <a:p>
            <a:pPr lvl="2"/>
            <a:r>
              <a:rPr lang="nb-NO" dirty="0" smtClean="0"/>
              <a:t>Dag- og kveldstid</a:t>
            </a:r>
          </a:p>
          <a:p>
            <a:pPr lvl="2"/>
            <a:r>
              <a:rPr lang="nb-NO" dirty="0" smtClean="0"/>
              <a:t>I tilknytning til gudstjenester</a:t>
            </a:r>
          </a:p>
          <a:p>
            <a:endParaRPr lang="nb-NO" dirty="0"/>
          </a:p>
        </p:txBody>
      </p:sp>
      <p:pic>
        <p:nvPicPr>
          <p:cNvPr id="4" name="Bilde 3"/>
          <p:cNvPicPr>
            <a:picLocks noChangeAspect="1"/>
          </p:cNvPicPr>
          <p:nvPr/>
        </p:nvPicPr>
        <p:blipFill>
          <a:blip r:embed="rId3"/>
          <a:stretch>
            <a:fillRect/>
          </a:stretch>
        </p:blipFill>
        <p:spPr>
          <a:xfrm>
            <a:off x="6017955" y="4048230"/>
            <a:ext cx="2668845" cy="2196077"/>
          </a:xfrm>
          <a:prstGeom prst="rect">
            <a:avLst/>
          </a:prstGeom>
        </p:spPr>
      </p:pic>
    </p:spTree>
    <p:extLst>
      <p:ext uri="{BB962C8B-B14F-4D97-AF65-F5344CB8AC3E}">
        <p14:creationId xmlns:p14="http://schemas.microsoft.com/office/powerpoint/2010/main" val="42027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ssholder for innhold 2"/>
          <p:cNvSpPr txBox="1">
            <a:spLocks noGrp="1"/>
          </p:cNvSpPr>
          <p:nvPr>
            <p:ph type="body" idx="1"/>
          </p:nvPr>
        </p:nvSpPr>
        <p:spPr>
          <a:xfrm>
            <a:off x="582613" y="1081087"/>
            <a:ext cx="8380411" cy="3259138"/>
          </a:xfrm>
          <a:prstGeom prst="rect">
            <a:avLst/>
          </a:prstGeom>
        </p:spPr>
        <p:txBody>
          <a:bodyPr/>
          <a:lstStyle/>
          <a:p>
            <a:pPr>
              <a:spcBef>
                <a:spcPts val="500"/>
              </a:spcBef>
              <a:defRPr sz="2400"/>
            </a:pPr>
            <a:r>
              <a:rPr lang="nb-NO" dirty="0" smtClean="0"/>
              <a:t>Forhåndsstemming som ikke er planlagt lenge før, kan gjennomføres, men alle skal ha lik anledning til å stemme.</a:t>
            </a:r>
          </a:p>
          <a:p>
            <a:pPr>
              <a:spcBef>
                <a:spcPts val="500"/>
              </a:spcBef>
              <a:defRPr sz="2400"/>
            </a:pPr>
            <a:r>
              <a:rPr lang="nb-NO" dirty="0" smtClean="0"/>
              <a:t>Tid og sted for forhåndsstemming kommer </a:t>
            </a:r>
            <a:r>
              <a:rPr lang="nb-NO" i="1" dirty="0" smtClean="0"/>
              <a:t>ikke</a:t>
            </a:r>
            <a:r>
              <a:rPr lang="nb-NO" dirty="0" smtClean="0"/>
              <a:t> på valgkortet</a:t>
            </a:r>
          </a:p>
          <a:p>
            <a:pPr>
              <a:spcBef>
                <a:spcPts val="500"/>
              </a:spcBef>
              <a:defRPr sz="2400"/>
            </a:pPr>
            <a:r>
              <a:rPr lang="nb-NO" dirty="0" smtClean="0"/>
              <a:t>De som har stemt på forhånd, kan ikke stemme på valgdagen.</a:t>
            </a:r>
            <a:endParaRPr lang="nb-NO" dirty="0"/>
          </a:p>
        </p:txBody>
      </p:sp>
      <p:pic>
        <p:nvPicPr>
          <p:cNvPr id="3" name="Bilde 2"/>
          <p:cNvPicPr>
            <a:picLocks noChangeAspect="1"/>
          </p:cNvPicPr>
          <p:nvPr/>
        </p:nvPicPr>
        <p:blipFill>
          <a:blip r:embed="rId3"/>
          <a:stretch>
            <a:fillRect/>
          </a:stretch>
        </p:blipFill>
        <p:spPr>
          <a:xfrm>
            <a:off x="3317359" y="3600231"/>
            <a:ext cx="2354638" cy="2576774"/>
          </a:xfrm>
          <a:prstGeom prst="rect">
            <a:avLst/>
          </a:prstGeom>
        </p:spPr>
      </p:pic>
    </p:spTree>
    <p:extLst>
      <p:ext uri="{BB962C8B-B14F-4D97-AF65-F5344CB8AC3E}">
        <p14:creationId xmlns:p14="http://schemas.microsoft.com/office/powerpoint/2010/main" val="17088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tel 1"/>
          <p:cNvSpPr txBox="1">
            <a:spLocks noGrp="1"/>
          </p:cNvSpPr>
          <p:nvPr>
            <p:ph type="title"/>
          </p:nvPr>
        </p:nvSpPr>
        <p:spPr>
          <a:xfrm>
            <a:off x="457200" y="672353"/>
            <a:ext cx="8229600" cy="932265"/>
          </a:xfrm>
          <a:prstGeom prst="rect">
            <a:avLst/>
          </a:prstGeom>
        </p:spPr>
        <p:txBody>
          <a:bodyPr/>
          <a:lstStyle/>
          <a:p>
            <a:r>
              <a:rPr lang="nb-NO" dirty="0" smtClean="0"/>
              <a:t>Forhåndsstemming </a:t>
            </a:r>
            <a:r>
              <a:rPr dirty="0" smtClean="0"/>
              <a:t> </a:t>
            </a:r>
            <a:r>
              <a:rPr dirty="0"/>
              <a:t>i </a:t>
            </a:r>
            <a:r>
              <a:rPr dirty="0" err="1"/>
              <a:t>praksis</a:t>
            </a:r>
            <a:endParaRPr dirty="0"/>
          </a:p>
        </p:txBody>
      </p:sp>
      <p:sp>
        <p:nvSpPr>
          <p:cNvPr id="302" name="Plassholder for innhold 2"/>
          <p:cNvSpPr txBox="1">
            <a:spLocks noGrp="1"/>
          </p:cNvSpPr>
          <p:nvPr>
            <p:ph type="body" idx="1"/>
          </p:nvPr>
        </p:nvSpPr>
        <p:spPr>
          <a:xfrm>
            <a:off x="457200" y="1600200"/>
            <a:ext cx="8229600" cy="4646691"/>
          </a:xfrm>
          <a:prstGeom prst="rect">
            <a:avLst/>
          </a:prstGeom>
        </p:spPr>
        <p:txBody>
          <a:bodyPr>
            <a:normAutofit fontScale="92500"/>
          </a:bodyPr>
          <a:lstStyle/>
          <a:p>
            <a:pPr marL="339470" indent="-339470" defTabSz="452627">
              <a:defRPr sz="2574"/>
            </a:pPr>
            <a:r>
              <a:rPr lang="nb-NO" dirty="0" smtClean="0"/>
              <a:t>Velgeren bretter stemmeseddel i enerom</a:t>
            </a:r>
          </a:p>
          <a:p>
            <a:pPr marL="339470" indent="-339470" defTabSz="452627">
              <a:defRPr sz="2574"/>
            </a:pPr>
            <a:r>
              <a:rPr lang="nb-NO" dirty="0" smtClean="0"/>
              <a:t>Funksjonær setter stempel på stemmeseddel</a:t>
            </a:r>
          </a:p>
          <a:p>
            <a:pPr marL="339470" indent="-339470" defTabSz="452627">
              <a:defRPr sz="2574"/>
            </a:pPr>
            <a:r>
              <a:rPr lang="nb-NO" dirty="0" smtClean="0"/>
              <a:t>Velgeren legger seddelen i en stemmeseddelkonvolutt og limer igjen</a:t>
            </a:r>
          </a:p>
          <a:p>
            <a:pPr marL="339470" indent="-339470" defTabSz="452627">
              <a:defRPr sz="2574"/>
            </a:pPr>
            <a:r>
              <a:rPr lang="nb-NO" dirty="0" smtClean="0"/>
              <a:t>Stemmemottaker legger stemmeseddelkonvolutten sammen med evt. valgkort i en omslagskonvolutt som blir lagt i </a:t>
            </a:r>
            <a:r>
              <a:rPr lang="nb-NO" dirty="0" smtClean="0">
                <a:solidFill>
                  <a:srgbClr val="FF0000"/>
                </a:solidFill>
              </a:rPr>
              <a:t>valgurnen</a:t>
            </a:r>
            <a:r>
              <a:rPr lang="nb-NO" dirty="0" smtClean="0"/>
              <a:t>, evt. skal velgeren skrive navn, fødselsdato og adresse på omslagskonvolutten</a:t>
            </a:r>
          </a:p>
          <a:p>
            <a:pPr marL="339470" indent="-339470" defTabSz="452627">
              <a:defRPr sz="2574"/>
            </a:pPr>
            <a:r>
              <a:rPr lang="nb-NO" dirty="0" smtClean="0"/>
              <a:t>Dersom velgeren hører til i et annet sokn, skal omslagskonvolutten sendes dit.</a:t>
            </a:r>
          </a:p>
          <a:p>
            <a:pPr marL="339470" indent="-339470" defTabSz="452627">
              <a:defRPr sz="2574"/>
            </a:pPr>
            <a:r>
              <a:rPr lang="nb-NO" dirty="0" smtClean="0"/>
              <a:t>Innen kl. 21.00</a:t>
            </a:r>
          </a:p>
          <a:p>
            <a:pPr marL="339470" indent="-339470" defTabSz="452627">
              <a:defRPr sz="2574"/>
            </a:pPr>
            <a:endParaRPr lang="nb-NO" dirty="0"/>
          </a:p>
        </p:txBody>
      </p:sp>
    </p:spTree>
    <p:extLst>
      <p:ext uri="{BB962C8B-B14F-4D97-AF65-F5344CB8AC3E}">
        <p14:creationId xmlns:p14="http://schemas.microsoft.com/office/powerpoint/2010/main" val="35346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ittel 3"/>
          <p:cNvSpPr txBox="1">
            <a:spLocks noGrp="1"/>
          </p:cNvSpPr>
          <p:nvPr>
            <p:ph type="title" idx="4294967295"/>
          </p:nvPr>
        </p:nvSpPr>
        <p:spPr>
          <a:xfrm>
            <a:off x="0" y="1195069"/>
            <a:ext cx="9144000" cy="900114"/>
          </a:xfrm>
          <a:prstGeom prst="rect">
            <a:avLst/>
          </a:prstGeom>
        </p:spPr>
        <p:txBody>
          <a:bodyPr anchor="t">
            <a:normAutofit/>
          </a:bodyPr>
          <a:lstStyle/>
          <a:p>
            <a:r>
              <a:t>Valgting</a:t>
            </a:r>
          </a:p>
        </p:txBody>
      </p:sp>
      <p:pic>
        <p:nvPicPr>
          <p:cNvPr id="312" name="Bilde 1" descr="Bilde 1"/>
          <p:cNvPicPr>
            <a:picLocks noChangeAspect="1"/>
          </p:cNvPicPr>
          <p:nvPr/>
        </p:nvPicPr>
        <p:blipFill>
          <a:blip r:embed="rId3">
            <a:extLst/>
          </a:blip>
          <a:stretch>
            <a:fillRect/>
          </a:stretch>
        </p:blipFill>
        <p:spPr>
          <a:xfrm>
            <a:off x="1362777" y="2486104"/>
            <a:ext cx="6418446" cy="3595720"/>
          </a:xfrm>
          <a:prstGeom prst="rect">
            <a:avLst/>
          </a:prstGeom>
          <a:ln w="12700">
            <a:miter lim="400000"/>
          </a:ln>
        </p:spPr>
      </p:pic>
    </p:spTree>
    <p:extLst>
      <p:ext uri="{BB962C8B-B14F-4D97-AF65-F5344CB8AC3E}">
        <p14:creationId xmlns:p14="http://schemas.microsoft.com/office/powerpoint/2010/main" val="85767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tel 1"/>
          <p:cNvSpPr txBox="1">
            <a:spLocks noGrp="1"/>
          </p:cNvSpPr>
          <p:nvPr>
            <p:ph type="title"/>
          </p:nvPr>
        </p:nvSpPr>
        <p:spPr>
          <a:xfrm>
            <a:off x="457200" y="672353"/>
            <a:ext cx="8229600" cy="927849"/>
          </a:xfrm>
          <a:prstGeom prst="rect">
            <a:avLst/>
          </a:prstGeom>
        </p:spPr>
        <p:txBody>
          <a:bodyPr/>
          <a:lstStyle/>
          <a:p>
            <a:r>
              <a:t>Planlegge valtinget</a:t>
            </a:r>
          </a:p>
        </p:txBody>
      </p:sp>
      <p:sp>
        <p:nvSpPr>
          <p:cNvPr id="320" name="Plassholder for innhold 2"/>
          <p:cNvSpPr txBox="1">
            <a:spLocks noGrp="1"/>
          </p:cNvSpPr>
          <p:nvPr>
            <p:ph type="body" idx="1"/>
          </p:nvPr>
        </p:nvSpPr>
        <p:spPr>
          <a:xfrm>
            <a:off x="457200" y="1600200"/>
            <a:ext cx="8229600" cy="4574263"/>
          </a:xfrm>
          <a:prstGeom prst="rect">
            <a:avLst/>
          </a:prstGeom>
        </p:spPr>
        <p:txBody>
          <a:bodyPr>
            <a:normAutofit/>
          </a:bodyPr>
          <a:lstStyle/>
          <a:p>
            <a:pPr marL="322325" indent="-322325" defTabSz="429768">
              <a:spcBef>
                <a:spcPts val="500"/>
              </a:spcBef>
              <a:buClr>
                <a:srgbClr val="552579"/>
              </a:buClr>
              <a:defRPr sz="2256"/>
            </a:pPr>
            <a:r>
              <a:rPr lang="nn-NO" sz="2400" dirty="0"/>
              <a:t>Tid og stad skal følgje val til kommunestyret (9.september)</a:t>
            </a:r>
          </a:p>
          <a:p>
            <a:pPr marL="322325" indent="-322325" defTabSz="429768">
              <a:spcBef>
                <a:spcPts val="500"/>
              </a:spcBef>
              <a:buClr>
                <a:srgbClr val="552579"/>
              </a:buClr>
              <a:defRPr sz="2256"/>
            </a:pPr>
            <a:r>
              <a:rPr lang="nn-NO" sz="2400" dirty="0"/>
              <a:t>Avklare vallokale – Kyrkjeverja avklarar med kommunen  sin valadministrasjon. Alt må vere klart til kunngjering seinast 10. </a:t>
            </a:r>
            <a:r>
              <a:rPr lang="nn-NO" sz="2400" dirty="0" smtClean="0"/>
              <a:t>august.</a:t>
            </a:r>
          </a:p>
          <a:p>
            <a:pPr marL="322325" indent="-322325" defTabSz="429768">
              <a:spcBef>
                <a:spcPts val="500"/>
              </a:spcBef>
              <a:buClr>
                <a:srgbClr val="552579"/>
              </a:buClr>
              <a:defRPr sz="2256"/>
            </a:pPr>
            <a:r>
              <a:rPr lang="nn-NO" sz="2400" dirty="0" smtClean="0"/>
              <a:t>Ikkje </a:t>
            </a:r>
            <a:r>
              <a:rPr lang="nn-NO" sz="2400" dirty="0"/>
              <a:t>same rom som val til </a:t>
            </a:r>
            <a:r>
              <a:rPr lang="nn-NO" sz="2400" dirty="0" smtClean="0"/>
              <a:t>kommunestyret</a:t>
            </a:r>
          </a:p>
          <a:p>
            <a:pPr marL="322325" indent="-322325" defTabSz="429768">
              <a:spcBef>
                <a:spcPts val="500"/>
              </a:spcBef>
              <a:buClr>
                <a:srgbClr val="552579"/>
              </a:buClr>
              <a:defRPr sz="2256"/>
            </a:pPr>
            <a:r>
              <a:rPr lang="nn-NO" sz="2400" dirty="0" smtClean="0"/>
              <a:t>Alle </a:t>
            </a:r>
            <a:r>
              <a:rPr lang="nn-NO" sz="2400" dirty="0"/>
              <a:t>valkretsar skal brukast</a:t>
            </a:r>
          </a:p>
          <a:p>
            <a:pPr marL="322325" indent="-322325" defTabSz="429768">
              <a:spcBef>
                <a:spcPts val="500"/>
              </a:spcBef>
              <a:buClr>
                <a:srgbClr val="552579"/>
              </a:buClr>
              <a:defRPr sz="2256"/>
            </a:pPr>
            <a:r>
              <a:rPr lang="nn-NO" sz="2400" dirty="0"/>
              <a:t>Val i kyrkja etter gudstenesta søndagen før valdagen (8.september) er del av valtinget – før det: førehandsrøysting</a:t>
            </a:r>
          </a:p>
          <a:p>
            <a:pPr marL="322325" indent="-322325" defTabSz="429768">
              <a:spcBef>
                <a:spcPts val="500"/>
              </a:spcBef>
              <a:buClr>
                <a:srgbClr val="552579"/>
              </a:buClr>
              <a:defRPr sz="2256"/>
            </a:pPr>
            <a:r>
              <a:rPr lang="nn-NO" sz="2400" dirty="0"/>
              <a:t>Sørge for bemanning av alle stemmestader i soknet</a:t>
            </a:r>
          </a:p>
        </p:txBody>
      </p:sp>
    </p:spTree>
    <p:extLst>
      <p:ext uri="{BB962C8B-B14F-4D97-AF65-F5344CB8AC3E}">
        <p14:creationId xmlns:p14="http://schemas.microsoft.com/office/powerpoint/2010/main" val="103909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2" name="Tittel 1"/>
          <p:cNvSpPr txBox="1">
            <a:spLocks noGrp="1"/>
          </p:cNvSpPr>
          <p:nvPr>
            <p:ph type="title"/>
          </p:nvPr>
        </p:nvSpPr>
        <p:spPr>
          <a:prstGeom prst="rect">
            <a:avLst/>
          </a:prstGeom>
        </p:spPr>
        <p:txBody>
          <a:bodyPr/>
          <a:lstStyle/>
          <a:p>
            <a:r>
              <a:rPr lang="nb-NO" dirty="0" smtClean="0"/>
              <a:t>Stemmegjeving</a:t>
            </a:r>
            <a:endParaRPr dirty="0"/>
          </a:p>
        </p:txBody>
      </p:sp>
      <p:sp>
        <p:nvSpPr>
          <p:cNvPr id="323" name="Plassholder for tekst 2"/>
          <p:cNvSpPr txBox="1">
            <a:spLocks noGrp="1"/>
          </p:cNvSpPr>
          <p:nvPr>
            <p:ph idx="1"/>
          </p:nvPr>
        </p:nvSpPr>
        <p:spPr>
          <a:xfrm>
            <a:off x="584790" y="1600202"/>
            <a:ext cx="8102009" cy="3258878"/>
          </a:xfrm>
          <a:prstGeom prst="rect">
            <a:avLst/>
          </a:prstGeom>
        </p:spPr>
        <p:txBody>
          <a:bodyPr/>
          <a:lstStyle/>
          <a:p>
            <a:pPr>
              <a:spcBef>
                <a:spcPts val="500"/>
              </a:spcBef>
              <a:defRPr sz="2400"/>
            </a:pPr>
            <a:r>
              <a:rPr lang="nn-NO" dirty="0" smtClean="0"/>
              <a:t>Alltid minst to valfunksjonærar (stemmemotakarar) til stades</a:t>
            </a:r>
          </a:p>
          <a:p>
            <a:pPr lvl="1">
              <a:spcBef>
                <a:spcPts val="500"/>
              </a:spcBef>
              <a:defRPr sz="2400"/>
            </a:pPr>
            <a:r>
              <a:rPr lang="nn-NO" dirty="0" smtClean="0"/>
              <a:t>Oppnemnde av valstyret</a:t>
            </a:r>
          </a:p>
          <a:p>
            <a:pPr>
              <a:spcBef>
                <a:spcPts val="500"/>
              </a:spcBef>
              <a:defRPr sz="2400"/>
            </a:pPr>
            <a:r>
              <a:rPr lang="nn-NO" dirty="0" smtClean="0"/>
              <a:t>Veljarane har fått tilsendt valkort</a:t>
            </a:r>
          </a:p>
          <a:p>
            <a:pPr>
              <a:spcBef>
                <a:spcPts val="500"/>
              </a:spcBef>
              <a:defRPr sz="2400"/>
            </a:pPr>
            <a:r>
              <a:rPr lang="nn-NO" dirty="0" smtClean="0"/>
              <a:t>Valet skal skje «i einerom og usett». Ved </a:t>
            </a:r>
            <a:r>
              <a:rPr lang="nn-NO" dirty="0" err="1" smtClean="0"/>
              <a:t>stemmeavlukker</a:t>
            </a:r>
            <a:r>
              <a:rPr lang="nn-NO" dirty="0" smtClean="0"/>
              <a:t> eller i eige rom (Skjerpa sidan 2015)</a:t>
            </a:r>
          </a:p>
          <a:p>
            <a:pPr>
              <a:spcBef>
                <a:spcPts val="500"/>
              </a:spcBef>
              <a:defRPr sz="2400"/>
            </a:pPr>
            <a:r>
              <a:rPr lang="nn-NO" dirty="0" smtClean="0"/>
              <a:t>Prosedyre: Identifikasjon (valkort), gje stemmemateriell, i </a:t>
            </a:r>
            <a:r>
              <a:rPr lang="nn-NO" dirty="0" err="1" smtClean="0"/>
              <a:t>valavlukket</a:t>
            </a:r>
            <a:r>
              <a:rPr lang="nn-NO" dirty="0" smtClean="0"/>
              <a:t>, stempling av stemmesetel, setel i urna</a:t>
            </a:r>
            <a:endParaRPr lang="nn-NO" dirty="0"/>
          </a:p>
        </p:txBody>
      </p:sp>
      <p:pic>
        <p:nvPicPr>
          <p:cNvPr id="4" name="Bilde 3"/>
          <p:cNvPicPr>
            <a:picLocks noChangeAspect="1"/>
          </p:cNvPicPr>
          <p:nvPr/>
        </p:nvPicPr>
        <p:blipFill>
          <a:blip r:embed="rId3"/>
          <a:stretch>
            <a:fillRect/>
          </a:stretch>
        </p:blipFill>
        <p:spPr>
          <a:xfrm>
            <a:off x="2603734" y="4962444"/>
            <a:ext cx="2255345" cy="1264420"/>
          </a:xfrm>
          <a:prstGeom prst="rect">
            <a:avLst/>
          </a:prstGeom>
        </p:spPr>
      </p:pic>
    </p:spTree>
    <p:extLst>
      <p:ext uri="{BB962C8B-B14F-4D97-AF65-F5344CB8AC3E}">
        <p14:creationId xmlns:p14="http://schemas.microsoft.com/office/powerpoint/2010/main" val="2428764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2"/>
          <a:srcRect l="2622" r="2680"/>
          <a:stretch/>
        </p:blipFill>
        <p:spPr>
          <a:xfrm>
            <a:off x="67211" y="624690"/>
            <a:ext cx="9047002" cy="4952245"/>
          </a:xfrm>
          <a:prstGeom prst="rect">
            <a:avLst/>
          </a:prstGeom>
        </p:spPr>
      </p:pic>
    </p:spTree>
    <p:extLst>
      <p:ext uri="{BB962C8B-B14F-4D97-AF65-F5344CB8AC3E}">
        <p14:creationId xmlns:p14="http://schemas.microsoft.com/office/powerpoint/2010/main" val="2221419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tel 1"/>
          <p:cNvSpPr txBox="1">
            <a:spLocks noGrp="1"/>
          </p:cNvSpPr>
          <p:nvPr>
            <p:ph type="title"/>
          </p:nvPr>
        </p:nvSpPr>
        <p:spPr>
          <a:xfrm>
            <a:off x="457200" y="672353"/>
            <a:ext cx="8229600" cy="932265"/>
          </a:xfrm>
          <a:prstGeom prst="rect">
            <a:avLst/>
          </a:prstGeom>
        </p:spPr>
        <p:txBody>
          <a:bodyPr/>
          <a:lstStyle/>
          <a:p>
            <a:r>
              <a:rPr lang="nb-NO" dirty="0" smtClean="0"/>
              <a:t>STEMMEGJEVING</a:t>
            </a:r>
            <a:endParaRPr dirty="0"/>
          </a:p>
        </p:txBody>
      </p:sp>
      <p:sp>
        <p:nvSpPr>
          <p:cNvPr id="326" name="Plassholder for innhold 2"/>
          <p:cNvSpPr txBox="1">
            <a:spLocks noGrp="1"/>
          </p:cNvSpPr>
          <p:nvPr>
            <p:ph type="body" idx="1"/>
          </p:nvPr>
        </p:nvSpPr>
        <p:spPr>
          <a:xfrm>
            <a:off x="321398" y="1473451"/>
            <a:ext cx="7328780" cy="4235465"/>
          </a:xfrm>
          <a:prstGeom prst="rect">
            <a:avLst/>
          </a:prstGeom>
        </p:spPr>
        <p:txBody>
          <a:bodyPr/>
          <a:lstStyle/>
          <a:p>
            <a:pPr>
              <a:spcBef>
                <a:spcPts val="500"/>
              </a:spcBef>
              <a:defRPr sz="2400"/>
            </a:pPr>
            <a:r>
              <a:rPr lang="nn-NO" dirty="0" smtClean="0"/>
              <a:t>Ikkje valkort? </a:t>
            </a:r>
          </a:p>
          <a:p>
            <a:pPr lvl="1">
              <a:spcBef>
                <a:spcPts val="500"/>
              </a:spcBef>
              <a:defRPr sz="2400"/>
            </a:pPr>
            <a:r>
              <a:rPr lang="nn-NO" dirty="0" smtClean="0"/>
              <a:t>Annan id. (bankkort, førarkort o.l.)</a:t>
            </a:r>
          </a:p>
          <a:p>
            <a:pPr>
              <a:spcBef>
                <a:spcPts val="500"/>
              </a:spcBef>
              <a:defRPr sz="2400"/>
            </a:pPr>
            <a:r>
              <a:rPr lang="nn-NO" dirty="0" smtClean="0"/>
              <a:t>Ikkje i manntalet? </a:t>
            </a:r>
          </a:p>
          <a:p>
            <a:pPr lvl="1">
              <a:spcBef>
                <a:spcPts val="500"/>
              </a:spcBef>
              <a:defRPr sz="2400"/>
            </a:pPr>
            <a:r>
              <a:rPr lang="nn-NO" dirty="0" smtClean="0"/>
              <a:t>Vise til rett stemmestad, eller ta imot framandstemme</a:t>
            </a:r>
          </a:p>
          <a:p>
            <a:pPr>
              <a:spcBef>
                <a:spcPts val="500"/>
              </a:spcBef>
              <a:defRPr sz="2400"/>
            </a:pPr>
            <a:r>
              <a:rPr lang="nn-NO" dirty="0" smtClean="0"/>
              <a:t>I tvil om retten til å stemme: Ta imot framandstemme</a:t>
            </a:r>
          </a:p>
          <a:p>
            <a:pPr>
              <a:spcBef>
                <a:spcPts val="500"/>
              </a:spcBef>
              <a:defRPr sz="2400"/>
            </a:pPr>
            <a:r>
              <a:rPr lang="nn-NO" dirty="0" smtClean="0"/>
              <a:t>Ingen skal avvisast i vallokalet – Stemmestyret avgjer seinare om stemma kan godkjennast</a:t>
            </a:r>
          </a:p>
          <a:p>
            <a:pPr>
              <a:spcBef>
                <a:spcPts val="500"/>
              </a:spcBef>
              <a:defRPr sz="2400"/>
            </a:pPr>
            <a:r>
              <a:rPr lang="nn-NO" dirty="0" smtClean="0"/>
              <a:t>Framandstemme: I konvolutt og omslagskonvolutt med opplysningar om den som gjev stemme</a:t>
            </a:r>
            <a:endParaRPr lang="nn-NO" dirty="0"/>
          </a:p>
        </p:txBody>
      </p:sp>
      <p:pic>
        <p:nvPicPr>
          <p:cNvPr id="2" name="Bilde 1"/>
          <p:cNvPicPr>
            <a:picLocks noChangeAspect="1"/>
          </p:cNvPicPr>
          <p:nvPr/>
        </p:nvPicPr>
        <p:blipFill rotWithShape="1">
          <a:blip r:embed="rId2">
            <a:extLst>
              <a:ext uri="{28A0092B-C50C-407E-A947-70E740481C1C}">
                <a14:useLocalDpi xmlns:a14="http://schemas.microsoft.com/office/drawing/2010/main" val="0"/>
              </a:ext>
            </a:extLst>
          </a:blip>
          <a:srcRect l="19863" r="18875"/>
          <a:stretch/>
        </p:blipFill>
        <p:spPr>
          <a:xfrm>
            <a:off x="6426978" y="1242480"/>
            <a:ext cx="2644595" cy="2877888"/>
          </a:xfrm>
          <a:prstGeom prst="rect">
            <a:avLst/>
          </a:prstGeom>
        </p:spPr>
      </p:pic>
    </p:spTree>
    <p:extLst>
      <p:ext uri="{BB962C8B-B14F-4D97-AF65-F5344CB8AC3E}">
        <p14:creationId xmlns:p14="http://schemas.microsoft.com/office/powerpoint/2010/main" val="342944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tel 1"/>
          <p:cNvSpPr txBox="1">
            <a:spLocks noGrp="1"/>
          </p:cNvSpPr>
          <p:nvPr>
            <p:ph type="title"/>
          </p:nvPr>
        </p:nvSpPr>
        <p:spPr>
          <a:xfrm>
            <a:off x="457199" y="673100"/>
            <a:ext cx="8605319" cy="931863"/>
          </a:xfrm>
          <a:prstGeom prst="rect">
            <a:avLst/>
          </a:prstGeom>
        </p:spPr>
        <p:txBody>
          <a:bodyPr>
            <a:normAutofit fontScale="90000"/>
          </a:bodyPr>
          <a:lstStyle/>
          <a:p>
            <a:pPr defTabSz="397763">
              <a:defRPr sz="2958"/>
            </a:pPr>
            <a:r>
              <a:rPr lang="nb-NO" sz="3800" dirty="0" smtClean="0"/>
              <a:t>Stemmegjeving</a:t>
            </a:r>
            <a:r>
              <a:rPr dirty="0"/>
              <a:t/>
            </a:r>
            <a:br>
              <a:rPr dirty="0"/>
            </a:br>
            <a:endParaRPr dirty="0"/>
          </a:p>
        </p:txBody>
      </p:sp>
      <p:sp>
        <p:nvSpPr>
          <p:cNvPr id="317" name="Plassholder for innhold 2"/>
          <p:cNvSpPr txBox="1">
            <a:spLocks noGrp="1"/>
          </p:cNvSpPr>
          <p:nvPr>
            <p:ph type="body" idx="1"/>
          </p:nvPr>
        </p:nvSpPr>
        <p:spPr>
          <a:xfrm>
            <a:off x="457200" y="1600200"/>
            <a:ext cx="7301620" cy="4592370"/>
          </a:xfrm>
          <a:prstGeom prst="rect">
            <a:avLst/>
          </a:prstGeom>
        </p:spPr>
        <p:txBody>
          <a:bodyPr>
            <a:normAutofit fontScale="92500" lnSpcReduction="10000"/>
          </a:bodyPr>
          <a:lstStyle/>
          <a:p>
            <a:pPr defTabSz="434340">
              <a:spcBef>
                <a:spcPts val="500"/>
              </a:spcBef>
              <a:defRPr sz="2470"/>
            </a:pPr>
            <a:r>
              <a:rPr lang="nn-NO" dirty="0" smtClean="0"/>
              <a:t>Stemmereglar stort sett som tidlegare:</a:t>
            </a:r>
          </a:p>
          <a:p>
            <a:pPr marL="0" indent="0" defTabSz="434340">
              <a:spcBef>
                <a:spcPts val="500"/>
              </a:spcBef>
              <a:buNone/>
              <a:defRPr sz="2470"/>
            </a:pPr>
            <a:endParaRPr lang="nn-NO" dirty="0" smtClean="0"/>
          </a:p>
          <a:p>
            <a:pPr lvl="1" defTabSz="434340">
              <a:spcBef>
                <a:spcPts val="500"/>
              </a:spcBef>
              <a:defRPr sz="2470"/>
            </a:pPr>
            <a:r>
              <a:rPr lang="nn-NO" dirty="0" smtClean="0"/>
              <a:t>Kryss for tre kandidatar:</a:t>
            </a:r>
          </a:p>
          <a:p>
            <a:pPr marL="457200" lvl="1" indent="0" defTabSz="434340">
              <a:spcBef>
                <a:spcPts val="500"/>
              </a:spcBef>
              <a:buNone/>
              <a:defRPr sz="2470"/>
            </a:pPr>
            <a:endParaRPr lang="nn-NO" dirty="0" smtClean="0"/>
          </a:p>
          <a:p>
            <a:pPr marL="857250" lvl="2" indent="0" defTabSz="434340">
              <a:spcBef>
                <a:spcPts val="500"/>
              </a:spcBef>
              <a:buNone/>
              <a:defRPr sz="2470"/>
            </a:pPr>
            <a:r>
              <a:rPr lang="nb-NO" i="1" dirty="0" smtClean="0"/>
              <a:t>«Velgeren </a:t>
            </a:r>
            <a:r>
              <a:rPr lang="nb-NO" i="1" dirty="0"/>
              <a:t>kan ved menighetsrådsvalg og bispedømmeråds- og kirkemøtevalg gi inntil tre kandidater på stemmeseddelen én personstemme. Dette gjøres ved å sette et merke ved kandidatens </a:t>
            </a:r>
            <a:r>
              <a:rPr lang="nb-NO" i="1" dirty="0" smtClean="0"/>
              <a:t>navn.»</a:t>
            </a:r>
            <a:endParaRPr lang="nb-NO" i="1" dirty="0"/>
          </a:p>
          <a:p>
            <a:pPr lvl="1" defTabSz="434340">
              <a:spcBef>
                <a:spcPts val="500"/>
              </a:spcBef>
              <a:defRPr sz="2470"/>
            </a:pPr>
            <a:endParaRPr lang="nn-NO" dirty="0" smtClean="0"/>
          </a:p>
          <a:p>
            <a:pPr lvl="1" defTabSz="434340">
              <a:spcBef>
                <a:spcPts val="500"/>
              </a:spcBef>
              <a:defRPr sz="2470"/>
            </a:pPr>
            <a:endParaRPr lang="nn-NO" dirty="0" smtClean="0"/>
          </a:p>
          <a:p>
            <a:pPr lvl="1" defTabSz="434340">
              <a:spcBef>
                <a:spcPts val="500"/>
              </a:spcBef>
              <a:defRPr sz="2470"/>
            </a:pPr>
            <a:r>
              <a:rPr lang="nn-NO" dirty="0" smtClean="0"/>
              <a:t>Ikkje stryke kandidatar.</a:t>
            </a:r>
          </a:p>
          <a:p>
            <a:pPr marL="891540" lvl="1" indent="-457200" defTabSz="434340">
              <a:spcBef>
                <a:spcPts val="500"/>
              </a:spcBef>
              <a:defRPr sz="2280"/>
            </a:pPr>
            <a:endParaRPr lang="nn-NO" dirty="0" smtClean="0"/>
          </a:p>
        </p:txBody>
      </p:sp>
    </p:spTree>
    <p:extLst>
      <p:ext uri="{BB962C8B-B14F-4D97-AF65-F5344CB8AC3E}">
        <p14:creationId xmlns:p14="http://schemas.microsoft.com/office/powerpoint/2010/main" val="329078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uiExpand="1" build="p"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tel 1"/>
          <p:cNvSpPr txBox="1">
            <a:spLocks noGrp="1"/>
          </p:cNvSpPr>
          <p:nvPr>
            <p:ph type="title"/>
          </p:nvPr>
        </p:nvSpPr>
        <p:spPr>
          <a:xfrm>
            <a:off x="457199" y="673100"/>
            <a:ext cx="8605319" cy="931863"/>
          </a:xfrm>
          <a:prstGeom prst="rect">
            <a:avLst/>
          </a:prstGeom>
        </p:spPr>
        <p:txBody>
          <a:bodyPr>
            <a:normAutofit fontScale="90000"/>
          </a:bodyPr>
          <a:lstStyle/>
          <a:p>
            <a:pPr defTabSz="397763">
              <a:defRPr sz="2958"/>
            </a:pPr>
            <a:r>
              <a:rPr sz="3800" dirty="0" err="1" smtClean="0"/>
              <a:t>Sperregrense</a:t>
            </a:r>
            <a:r>
              <a:rPr dirty="0"/>
              <a:t/>
            </a:r>
            <a:br>
              <a:rPr dirty="0"/>
            </a:br>
            <a:endParaRPr dirty="0"/>
          </a:p>
        </p:txBody>
      </p:sp>
      <p:sp>
        <p:nvSpPr>
          <p:cNvPr id="317" name="Plassholder for innhold 2"/>
          <p:cNvSpPr txBox="1">
            <a:spLocks noGrp="1"/>
          </p:cNvSpPr>
          <p:nvPr>
            <p:ph type="body" idx="1"/>
          </p:nvPr>
        </p:nvSpPr>
        <p:spPr>
          <a:xfrm>
            <a:off x="457200" y="1600200"/>
            <a:ext cx="8229600" cy="4592370"/>
          </a:xfrm>
          <a:prstGeom prst="rect">
            <a:avLst/>
          </a:prstGeom>
        </p:spPr>
        <p:txBody>
          <a:bodyPr>
            <a:normAutofit lnSpcReduction="10000"/>
          </a:bodyPr>
          <a:lstStyle/>
          <a:p>
            <a:pPr marL="891540" lvl="1" indent="-457200" defTabSz="434340">
              <a:spcBef>
                <a:spcPts val="500"/>
              </a:spcBef>
              <a:defRPr sz="2280"/>
            </a:pPr>
            <a:endParaRPr lang="nn-NO" dirty="0" smtClean="0"/>
          </a:p>
          <a:p>
            <a:pPr defTabSz="434340">
              <a:spcBef>
                <a:spcPts val="500"/>
              </a:spcBef>
              <a:defRPr sz="2470"/>
            </a:pPr>
            <a:r>
              <a:rPr lang="nn-NO" dirty="0" smtClean="0"/>
              <a:t>Nytt: </a:t>
            </a:r>
          </a:p>
          <a:p>
            <a:pPr lvl="1" defTabSz="434340">
              <a:spcBef>
                <a:spcPts val="500"/>
              </a:spcBef>
              <a:defRPr sz="2470"/>
            </a:pPr>
            <a:r>
              <a:rPr lang="nn-NO" dirty="0" smtClean="0"/>
              <a:t>Sperregrense på 5 % for nominasjonskomiteen si liste.</a:t>
            </a:r>
            <a:br>
              <a:rPr lang="nn-NO" dirty="0" smtClean="0"/>
            </a:br>
            <a:r>
              <a:rPr lang="nn-NO" dirty="0" smtClean="0"/>
              <a:t>Dvs.: Minst 5 % av veljarane må ha kryssa av for ein kandidat for at det skal få betydning for rekkefølgja.</a:t>
            </a:r>
          </a:p>
          <a:p>
            <a:pPr marL="891540" lvl="1" indent="-457200" defTabSz="434340">
              <a:spcBef>
                <a:spcPts val="500"/>
              </a:spcBef>
              <a:defRPr sz="2280"/>
            </a:pPr>
            <a:endParaRPr lang="nn-NO" dirty="0" smtClean="0"/>
          </a:p>
          <a:p>
            <a:pPr defTabSz="434340">
              <a:spcBef>
                <a:spcPts val="500"/>
              </a:spcBef>
              <a:defRPr sz="2280"/>
            </a:pPr>
            <a:r>
              <a:rPr lang="nn-NO" dirty="0" smtClean="0"/>
              <a:t>Altså: Om Nominasjonskomiteen si liste får 100 stemmer må kvar kandidat på lista ha fått minst 5 stemmer (5 %) for å kårast tidlegare enn plasseringa på lista skulle tilseie.</a:t>
            </a:r>
          </a:p>
          <a:p>
            <a:pPr defTabSz="434340">
              <a:spcBef>
                <a:spcPts val="500"/>
              </a:spcBef>
              <a:defRPr sz="2280"/>
            </a:pPr>
            <a:endParaRPr lang="nn-NO" dirty="0" smtClean="0"/>
          </a:p>
          <a:p>
            <a:pPr defTabSz="434340">
              <a:spcBef>
                <a:spcPts val="400"/>
              </a:spcBef>
              <a:defRPr sz="1994" i="1"/>
            </a:pPr>
            <a:r>
              <a:rPr lang="nn-NO" dirty="0" smtClean="0"/>
              <a:t>Dette gjeld også nominasjonskomiteen si liste i bispedømmerådsvalet</a:t>
            </a:r>
            <a:endParaRPr lang="nn-NO" dirty="0"/>
          </a:p>
        </p:txBody>
      </p:sp>
    </p:spTree>
    <p:extLst>
      <p:ext uri="{BB962C8B-B14F-4D97-AF65-F5344CB8AC3E}">
        <p14:creationId xmlns:p14="http://schemas.microsoft.com/office/powerpoint/2010/main" val="173752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build="p"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900" y="4231756"/>
            <a:ext cx="2707759" cy="2030819"/>
          </a:xfrm>
          <a:prstGeom prst="rect">
            <a:avLst/>
          </a:prstGeom>
        </p:spPr>
      </p:pic>
      <p:sp>
        <p:nvSpPr>
          <p:cNvPr id="328" name="Tittel 1"/>
          <p:cNvSpPr txBox="1">
            <a:spLocks noGrp="1"/>
          </p:cNvSpPr>
          <p:nvPr>
            <p:ph type="title"/>
          </p:nvPr>
        </p:nvSpPr>
        <p:spPr>
          <a:xfrm>
            <a:off x="457200" y="672353"/>
            <a:ext cx="8229600" cy="932265"/>
          </a:xfrm>
          <a:prstGeom prst="rect">
            <a:avLst/>
          </a:prstGeom>
        </p:spPr>
        <p:txBody>
          <a:bodyPr/>
          <a:lstStyle/>
          <a:p>
            <a:r>
              <a:rPr dirty="0" err="1"/>
              <a:t>Praktiske</a:t>
            </a:r>
            <a:r>
              <a:rPr dirty="0"/>
              <a:t> </a:t>
            </a:r>
            <a:r>
              <a:rPr dirty="0" err="1"/>
              <a:t>forhold</a:t>
            </a:r>
            <a:r>
              <a:rPr dirty="0"/>
              <a:t> </a:t>
            </a:r>
            <a:r>
              <a:rPr dirty="0" err="1"/>
              <a:t>ved</a:t>
            </a:r>
            <a:r>
              <a:rPr dirty="0"/>
              <a:t> </a:t>
            </a:r>
            <a:r>
              <a:rPr dirty="0" err="1" smtClean="0"/>
              <a:t>val</a:t>
            </a:r>
            <a:r>
              <a:rPr lang="nb-NO" dirty="0" smtClean="0"/>
              <a:t>G</a:t>
            </a:r>
            <a:r>
              <a:rPr dirty="0" smtClean="0"/>
              <a:t>et</a:t>
            </a:r>
            <a:endParaRPr dirty="0"/>
          </a:p>
        </p:txBody>
      </p:sp>
      <p:sp>
        <p:nvSpPr>
          <p:cNvPr id="329" name="Plassholder for tekst 2"/>
          <p:cNvSpPr txBox="1">
            <a:spLocks noGrp="1"/>
          </p:cNvSpPr>
          <p:nvPr>
            <p:ph type="body" idx="1"/>
          </p:nvPr>
        </p:nvSpPr>
        <p:spPr>
          <a:xfrm>
            <a:off x="457200" y="1604618"/>
            <a:ext cx="8686800" cy="4743019"/>
          </a:xfrm>
          <a:prstGeom prst="rect">
            <a:avLst/>
          </a:prstGeom>
        </p:spPr>
        <p:txBody>
          <a:bodyPr/>
          <a:lstStyle/>
          <a:p>
            <a:pPr>
              <a:spcBef>
                <a:spcPts val="500"/>
              </a:spcBef>
              <a:defRPr sz="2400"/>
            </a:pPr>
            <a:r>
              <a:rPr lang="nb-NO" dirty="0" smtClean="0"/>
              <a:t>Menighetsrådet er valgstyre i soknet</a:t>
            </a:r>
          </a:p>
          <a:p>
            <a:pPr lvl="1">
              <a:spcBef>
                <a:spcPts val="500"/>
              </a:spcBef>
              <a:defRPr sz="2400"/>
            </a:pPr>
            <a:r>
              <a:rPr lang="nb-NO" dirty="0" smtClean="0"/>
              <a:t>Valgstyret fører protokoll over alt angående valget</a:t>
            </a:r>
          </a:p>
          <a:p>
            <a:pPr>
              <a:spcBef>
                <a:spcPts val="500"/>
              </a:spcBef>
              <a:defRPr sz="2400"/>
            </a:pPr>
            <a:r>
              <a:rPr lang="nb-NO" dirty="0" smtClean="0"/>
              <a:t>Stemmesedler for bispedømmerådsvalg:</a:t>
            </a:r>
          </a:p>
          <a:p>
            <a:pPr lvl="1">
              <a:spcBef>
                <a:spcPts val="500"/>
              </a:spcBef>
              <a:defRPr sz="2400"/>
            </a:pPr>
            <a:r>
              <a:rPr lang="nb-NO" dirty="0" smtClean="0"/>
              <a:t>Til alle valglokale.</a:t>
            </a:r>
          </a:p>
          <a:p>
            <a:pPr lvl="1">
              <a:spcBef>
                <a:spcPts val="500"/>
              </a:spcBef>
              <a:defRPr sz="2400"/>
            </a:pPr>
            <a:r>
              <a:rPr lang="nb-NO" dirty="0" smtClean="0"/>
              <a:t>Blir trykte sentralt. </a:t>
            </a:r>
          </a:p>
          <a:p>
            <a:pPr lvl="1">
              <a:spcBef>
                <a:spcPts val="500"/>
              </a:spcBef>
              <a:defRPr sz="2400"/>
            </a:pPr>
            <a:r>
              <a:rPr lang="nb-NO" dirty="0" smtClean="0"/>
              <a:t>Menighetskontoret får i posten og distribuerer.</a:t>
            </a:r>
          </a:p>
          <a:p>
            <a:pPr>
              <a:spcBef>
                <a:spcPts val="500"/>
              </a:spcBef>
              <a:defRPr sz="2400"/>
            </a:pPr>
            <a:r>
              <a:rPr lang="nb-NO" dirty="0" smtClean="0"/>
              <a:t>Stemmesedler til MR-valg:</a:t>
            </a:r>
          </a:p>
          <a:p>
            <a:pPr lvl="1">
              <a:spcBef>
                <a:spcPts val="500"/>
              </a:spcBef>
              <a:defRPr sz="2400"/>
            </a:pPr>
            <a:r>
              <a:rPr lang="nb-NO" dirty="0" smtClean="0"/>
              <a:t>Trykkes lokalt, 120 g kvitt	</a:t>
            </a:r>
          </a:p>
          <a:p>
            <a:pPr>
              <a:spcBef>
                <a:spcPts val="500"/>
              </a:spcBef>
              <a:defRPr sz="2400"/>
            </a:pPr>
            <a:r>
              <a:rPr lang="nb-NO" dirty="0" smtClean="0"/>
              <a:t>Sjekk i god tid at valgurner 									     og stempel er klare</a:t>
            </a:r>
            <a:endParaRPr lang="nb-NO" dirty="0"/>
          </a:p>
        </p:txBody>
      </p:sp>
    </p:spTree>
    <p:extLst>
      <p:ext uri="{BB962C8B-B14F-4D97-AF65-F5344CB8AC3E}">
        <p14:creationId xmlns:p14="http://schemas.microsoft.com/office/powerpoint/2010/main" val="60504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tel 1"/>
          <p:cNvSpPr txBox="1">
            <a:spLocks noGrp="1"/>
          </p:cNvSpPr>
          <p:nvPr>
            <p:ph type="title"/>
          </p:nvPr>
        </p:nvSpPr>
        <p:spPr>
          <a:xfrm>
            <a:off x="457200" y="672353"/>
            <a:ext cx="8229600" cy="932265"/>
          </a:xfrm>
          <a:prstGeom prst="rect">
            <a:avLst/>
          </a:prstGeom>
        </p:spPr>
        <p:txBody>
          <a:bodyPr/>
          <a:lstStyle/>
          <a:p>
            <a:r>
              <a:rPr dirty="0" err="1"/>
              <a:t>Praktiske</a:t>
            </a:r>
            <a:r>
              <a:rPr dirty="0"/>
              <a:t> </a:t>
            </a:r>
            <a:r>
              <a:rPr dirty="0" err="1"/>
              <a:t>forhold</a:t>
            </a:r>
            <a:r>
              <a:rPr dirty="0"/>
              <a:t> </a:t>
            </a:r>
            <a:r>
              <a:rPr dirty="0" err="1"/>
              <a:t>ved</a:t>
            </a:r>
            <a:r>
              <a:rPr dirty="0"/>
              <a:t> </a:t>
            </a:r>
            <a:r>
              <a:rPr dirty="0" smtClean="0"/>
              <a:t>valet</a:t>
            </a:r>
            <a:endParaRPr dirty="0"/>
          </a:p>
        </p:txBody>
      </p:sp>
      <p:sp>
        <p:nvSpPr>
          <p:cNvPr id="332" name="Plassholder for innhold 2"/>
          <p:cNvSpPr txBox="1">
            <a:spLocks noGrp="1"/>
          </p:cNvSpPr>
          <p:nvPr>
            <p:ph type="body" idx="1"/>
          </p:nvPr>
        </p:nvSpPr>
        <p:spPr>
          <a:xfrm>
            <a:off x="457200" y="1600200"/>
            <a:ext cx="8229600" cy="4235465"/>
          </a:xfrm>
          <a:prstGeom prst="rect">
            <a:avLst/>
          </a:prstGeom>
        </p:spPr>
        <p:txBody>
          <a:bodyPr/>
          <a:lstStyle/>
          <a:p>
            <a:pPr>
              <a:spcBef>
                <a:spcPts val="500"/>
              </a:spcBef>
              <a:defRPr sz="2400"/>
            </a:pPr>
            <a:r>
              <a:rPr lang="nn-NO" dirty="0" smtClean="0"/>
              <a:t>Fleire vallokale i soknet: Eitt stemmestyre (tre medlemmar) for kvart</a:t>
            </a:r>
          </a:p>
          <a:p>
            <a:pPr lvl="1">
              <a:spcBef>
                <a:spcPts val="500"/>
              </a:spcBef>
              <a:defRPr sz="2400"/>
            </a:pPr>
            <a:r>
              <a:rPr lang="nn-NO" dirty="0" smtClean="0"/>
              <a:t>Stemmestyret fører protokoll over alt som skjer i deira vallokale</a:t>
            </a:r>
          </a:p>
          <a:p>
            <a:pPr>
              <a:spcBef>
                <a:spcPts val="500"/>
              </a:spcBef>
              <a:defRPr sz="2400"/>
            </a:pPr>
            <a:r>
              <a:rPr lang="nn-NO" dirty="0" smtClean="0"/>
              <a:t>Oppteljing avsluttast seinast 11. september. Resultatet skal leggjast inn i valmodulen</a:t>
            </a:r>
          </a:p>
          <a:p>
            <a:pPr>
              <a:spcBef>
                <a:spcPts val="500"/>
              </a:spcBef>
              <a:defRPr sz="2400"/>
            </a:pPr>
            <a:r>
              <a:rPr lang="nn-NO" dirty="0" smtClean="0"/>
              <a:t>Stemmesetlar frå bispedømmerådsvalet skal sendast på raskast mogeleg måte til bispedømmekontoret i Stavanger (detaljar om dette kjem seinare)</a:t>
            </a:r>
            <a:endParaRPr lang="nn-NO" dirty="0"/>
          </a:p>
        </p:txBody>
      </p:sp>
    </p:spTree>
    <p:extLst>
      <p:ext uri="{BB962C8B-B14F-4D97-AF65-F5344CB8AC3E}">
        <p14:creationId xmlns:p14="http://schemas.microsoft.com/office/powerpoint/2010/main" val="121569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199" y="672353"/>
            <a:ext cx="8360875" cy="932266"/>
          </a:xfrm>
        </p:spPr>
        <p:txBody>
          <a:bodyPr/>
          <a:lstStyle/>
          <a:p>
            <a:r>
              <a:rPr lang="nb-NO" altLang="nb-NO" sz="3200" dirty="0">
                <a:latin typeface="Helvetica" panose="020B0604020202020204" pitchFamily="34" charset="0"/>
                <a:ea typeface="ＭＳ Ｐゴシック" panose="020B0600070205080204" pitchFamily="34" charset="-128"/>
                <a:cs typeface="Helvetica" panose="020B0604020202020204" pitchFamily="34" charset="0"/>
              </a:rPr>
              <a:t>Utstyr og innredning i valglokalet</a:t>
            </a:r>
            <a:endParaRPr lang="nb-NO" sz="3200" dirty="0"/>
          </a:p>
        </p:txBody>
      </p:sp>
      <p:sp>
        <p:nvSpPr>
          <p:cNvPr id="3" name="Plassholder for innhold 2"/>
          <p:cNvSpPr>
            <a:spLocks noGrp="1"/>
          </p:cNvSpPr>
          <p:nvPr>
            <p:ph idx="1"/>
          </p:nvPr>
        </p:nvSpPr>
        <p:spPr>
          <a:xfrm>
            <a:off x="457200" y="1801640"/>
            <a:ext cx="8229600" cy="4626320"/>
          </a:xfrm>
        </p:spPr>
        <p:txBody>
          <a:bodyPr/>
          <a:lstStyle/>
          <a:p>
            <a:pPr>
              <a:defRPr/>
            </a:pPr>
            <a:r>
              <a:rPr lang="nb-NO" altLang="nb-NO" sz="2800" dirty="0">
                <a:latin typeface="Helvetica" panose="020B0604020202020204" pitchFamily="34" charset="0"/>
                <a:ea typeface="ＭＳ Ｐゴシック" panose="020B0600070205080204" pitchFamily="34" charset="-128"/>
                <a:cs typeface="Helvetica" panose="020B0604020202020204" pitchFamily="34" charset="0"/>
              </a:rPr>
              <a:t>Plakat ved inngang som viser innredning av valglokalet</a:t>
            </a:r>
          </a:p>
          <a:p>
            <a:pPr>
              <a:defRPr/>
            </a:pPr>
            <a:r>
              <a:rPr lang="nb-NO" altLang="nb-NO" sz="2800" dirty="0">
                <a:latin typeface="Helvetica" panose="020B0604020202020204" pitchFamily="34" charset="0"/>
                <a:ea typeface="ＭＳ Ｐゴシック" panose="020B0600070205080204" pitchFamily="34" charset="-128"/>
                <a:cs typeface="Helvetica" panose="020B0604020202020204" pitchFamily="34" charset="0"/>
              </a:rPr>
              <a:t>Valgavlukke (ikke krav, men velger skal ”usett og uforstyrret” behandle stemmeseddelen)</a:t>
            </a:r>
          </a:p>
          <a:p>
            <a:pPr>
              <a:defRPr/>
            </a:pPr>
            <a:r>
              <a:rPr lang="nb-NO" altLang="nb-NO" sz="2800" dirty="0">
                <a:latin typeface="Helvetica" panose="020B0604020202020204" pitchFamily="34" charset="0"/>
                <a:ea typeface="ＭＳ Ｐゴシック" panose="020B0600070205080204" pitchFamily="34" charset="-128"/>
                <a:cs typeface="Helvetica" panose="020B0604020202020204" pitchFamily="34" charset="0"/>
              </a:rPr>
              <a:t>Kandidatpresentasjoner (brosjyrer / plakater)</a:t>
            </a:r>
          </a:p>
          <a:p>
            <a:pPr>
              <a:defRPr/>
            </a:pPr>
            <a:r>
              <a:rPr lang="nb-NO" altLang="nb-NO" sz="2800" dirty="0">
                <a:latin typeface="Helvetica" panose="020B0604020202020204" pitchFamily="34" charset="0"/>
                <a:ea typeface="ＭＳ Ｐゴシック" panose="020B0600070205080204" pitchFamily="34" charset="-128"/>
                <a:cs typeface="Helvetica" panose="020B0604020202020204" pitchFamily="34" charset="0"/>
              </a:rPr>
              <a:t>Plakater som viser hvordan en stemmer</a:t>
            </a:r>
          </a:p>
          <a:p>
            <a:pPr>
              <a:defRPr/>
            </a:pPr>
            <a:r>
              <a:rPr lang="nb-NO" altLang="nb-NO" sz="2800" dirty="0">
                <a:latin typeface="Helvetica" panose="020B0604020202020204" pitchFamily="34" charset="0"/>
                <a:ea typeface="ＭＳ Ｐゴシック" panose="020B0600070205080204" pitchFamily="34" charset="-128"/>
                <a:cs typeface="Helvetica" panose="020B0604020202020204" pitchFamily="34" charset="0"/>
              </a:rPr>
              <a:t>Stemmesedler</a:t>
            </a:r>
          </a:p>
          <a:p>
            <a:pPr>
              <a:defRPr/>
            </a:pPr>
            <a:r>
              <a:rPr lang="nb-NO" altLang="nb-NO" sz="2800" dirty="0">
                <a:latin typeface="Helvetica" panose="020B0604020202020204" pitchFamily="34" charset="0"/>
                <a:ea typeface="ＭＳ Ｐゴシック" panose="020B0600070205080204" pitchFamily="34" charset="-128"/>
                <a:cs typeface="Helvetica" panose="020B0604020202020204" pitchFamily="34" charset="0"/>
              </a:rPr>
              <a:t>Manntallsliste</a:t>
            </a:r>
          </a:p>
          <a:p>
            <a:pPr>
              <a:defRPr/>
            </a:pPr>
            <a:r>
              <a:rPr lang="nb-NO" altLang="nb-NO" sz="2800" dirty="0">
                <a:latin typeface="Helvetica" panose="020B0604020202020204" pitchFamily="34" charset="0"/>
                <a:ea typeface="ＭＳ Ｐゴシック" panose="020B0600070205080204" pitchFamily="34" charset="-128"/>
                <a:cs typeface="Helvetica" panose="020B0604020202020204" pitchFamily="34" charset="0"/>
              </a:rPr>
              <a:t>Valgurne</a:t>
            </a:r>
          </a:p>
          <a:p>
            <a:endParaRPr lang="nb-NO" dirty="0"/>
          </a:p>
        </p:txBody>
      </p:sp>
    </p:spTree>
    <p:extLst>
      <p:ext uri="{BB962C8B-B14F-4D97-AF65-F5344CB8AC3E}">
        <p14:creationId xmlns:p14="http://schemas.microsoft.com/office/powerpoint/2010/main" val="2612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latin typeface="Helvetica" panose="020B0604020202020204" pitchFamily="34" charset="0"/>
                <a:ea typeface="ＭＳ Ｐゴシック" panose="020B0600070205080204" pitchFamily="34" charset="-128"/>
                <a:cs typeface="Helvetica" panose="020B0604020202020204" pitchFamily="34" charset="0"/>
              </a:rPr>
              <a:t>Stemmestyrets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oppgaver</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
            </a:r>
            <a:br>
              <a:rPr lang="nb-NO" altLang="nb-NO" dirty="0">
                <a:latin typeface="Helvetica" panose="020B0604020202020204" pitchFamily="34" charset="0"/>
                <a:ea typeface="ＭＳ Ｐゴシック" panose="020B0600070205080204" pitchFamily="34" charset="-128"/>
                <a:cs typeface="Helvetica" panose="020B0604020202020204" pitchFamily="34" charset="0"/>
              </a:rPr>
            </a:br>
            <a:endParaRPr lang="nb-NO" dirty="0"/>
          </a:p>
        </p:txBody>
      </p:sp>
      <p:sp>
        <p:nvSpPr>
          <p:cNvPr id="3" name="Plassholder for innhold 2"/>
          <p:cNvSpPr>
            <a:spLocks noGrp="1"/>
          </p:cNvSpPr>
          <p:nvPr>
            <p:ph idx="1"/>
          </p:nvPr>
        </p:nvSpPr>
        <p:spPr>
          <a:xfrm>
            <a:off x="457200" y="1600201"/>
            <a:ext cx="8161699" cy="4691957"/>
          </a:xfrm>
        </p:spPr>
        <p:txBody>
          <a:bodyPr/>
          <a:lstStyle/>
          <a:p>
            <a:pPr>
              <a:buFont typeface="Arial" panose="020B0604020202020204" pitchFamily="34" charset="0"/>
              <a:buAutoNum type="arabicPeriod"/>
            </a:pPr>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Åpne </a:t>
            </a: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valgtinget</a:t>
            </a:r>
          </a:p>
          <a:p>
            <a:pPr>
              <a:buFont typeface="Arial" panose="020B0604020202020204" pitchFamily="34" charset="0"/>
              <a:buAutoNum type="arabicPeriod"/>
            </a:pP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Sørge for at alt valgmateriell finnes i valglokalet</a:t>
            </a:r>
          </a:p>
          <a:p>
            <a:pPr>
              <a:buFont typeface="Arial" panose="020B0604020202020204" pitchFamily="34" charset="0"/>
              <a:buAutoNum type="arabicPeriod"/>
            </a:pP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Ro og orden i valglokalet</a:t>
            </a:r>
          </a:p>
          <a:p>
            <a:pPr>
              <a:buFont typeface="Arial" panose="020B0604020202020204" pitchFamily="34" charset="0"/>
              <a:buAutoNum type="arabicPeriod"/>
            </a:pP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Vise velgerne til bordet med stemmesedler</a:t>
            </a:r>
          </a:p>
          <a:p>
            <a:pPr>
              <a:buFont typeface="Arial" panose="020B0604020202020204" pitchFamily="34" charset="0"/>
              <a:buAutoNum type="arabicPeriod"/>
            </a:pP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Vise velgerne til valgavlukke e.l.</a:t>
            </a:r>
          </a:p>
          <a:p>
            <a:pPr>
              <a:buFont typeface="Arial" panose="020B0604020202020204" pitchFamily="34" charset="0"/>
              <a:buAutoNum type="arabicPeriod"/>
            </a:pP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Krysse av i manntallet og se til at velgeren legger stemmeseddel i urna</a:t>
            </a:r>
          </a:p>
          <a:p>
            <a:pPr>
              <a:buFont typeface="Arial" panose="020B0604020202020204" pitchFamily="34" charset="0"/>
              <a:buAutoNum type="arabicPeriod"/>
            </a:pP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Sørge for forsvarlig behandling av stemmesedler</a:t>
            </a:r>
          </a:p>
          <a:p>
            <a:pPr>
              <a:buFont typeface="Arial" panose="020B0604020202020204" pitchFamily="34" charset="0"/>
              <a:buAutoNum type="arabicPeriod"/>
            </a:pP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Avslutte stemmegivningen og overlevere stemmesedler o.l. til valgstyret</a:t>
            </a:r>
          </a:p>
          <a:p>
            <a:pPr>
              <a:buFont typeface="Arial" panose="020B0604020202020204" pitchFamily="34" charset="0"/>
              <a:buAutoNum type="arabicPeriod"/>
            </a:pPr>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Skrive rapport</a:t>
            </a:r>
          </a:p>
          <a:p>
            <a:endParaRPr lang="nb-NO" dirty="0"/>
          </a:p>
        </p:txBody>
      </p:sp>
    </p:spTree>
    <p:extLst>
      <p:ext uri="{BB962C8B-B14F-4D97-AF65-F5344CB8AC3E}">
        <p14:creationId xmlns:p14="http://schemas.microsoft.com/office/powerpoint/2010/main" val="104830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sz="2800" b="1" dirty="0">
                <a:latin typeface="Helvetica" panose="020B0604020202020204" pitchFamily="34" charset="0"/>
                <a:ea typeface="ＭＳ Ｐゴシック" panose="020B0600070205080204" pitchFamily="34" charset="-128"/>
                <a:cs typeface="Helvetica" panose="020B0604020202020204" pitchFamily="34" charset="0"/>
              </a:rPr>
              <a:t>Hvis velgeren ikke står i manntallet</a:t>
            </a:r>
            <a:r>
              <a:rPr lang="nb-NO" altLang="nb-NO" b="1" dirty="0">
                <a:latin typeface="Helvetica" panose="020B0604020202020204" pitchFamily="34" charset="0"/>
                <a:ea typeface="ＭＳ Ｐゴシック" panose="020B0600070205080204" pitchFamily="34" charset="-128"/>
                <a:cs typeface="Helvetica" panose="020B0604020202020204" pitchFamily="34" charset="0"/>
              </a:rPr>
              <a:t/>
            </a:r>
            <a:br>
              <a:rPr lang="nb-NO" altLang="nb-NO" b="1" dirty="0">
                <a:latin typeface="Helvetica" panose="020B0604020202020204" pitchFamily="34" charset="0"/>
                <a:ea typeface="ＭＳ Ｐゴシック" panose="020B0600070205080204" pitchFamily="34" charset="-128"/>
                <a:cs typeface="Helvetica" panose="020B0604020202020204" pitchFamily="34" charset="0"/>
              </a:rPr>
            </a:br>
            <a:endParaRPr lang="nb-NO" dirty="0"/>
          </a:p>
        </p:txBody>
      </p:sp>
      <p:sp>
        <p:nvSpPr>
          <p:cNvPr id="3" name="Plassholder for innhold 2"/>
          <p:cNvSpPr>
            <a:spLocks noGrp="1"/>
          </p:cNvSpPr>
          <p:nvPr>
            <p:ph idx="1"/>
          </p:nvPr>
        </p:nvSpPr>
        <p:spPr>
          <a:xfrm>
            <a:off x="457200" y="1600201"/>
            <a:ext cx="8229600" cy="4891134"/>
          </a:xfrm>
        </p:spPr>
        <p:txBody>
          <a:bodyPr/>
          <a:lstStyle/>
          <a:p>
            <a:pPr>
              <a:defRPr/>
            </a:pP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Er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velgeren bosatt i annen stemmekrets i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soknet?</a:t>
            </a:r>
          </a:p>
          <a:p>
            <a:pPr lvl="1">
              <a:defRPr/>
            </a:pP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Stemmeseddelkonvoluttene legges i omslagskonvolutt med velgerens navn, adresse og fødselsdato. Skriv nummer på omslagskonvolutten og lim igjen, før opp på egen nummerert liste</a:t>
            </a:r>
            <a:r>
              <a:rPr lang="nb-NO" altLang="nb-NO" sz="1800" dirty="0" smtClean="0">
                <a:latin typeface="Helvetica" panose="020B0604020202020204" pitchFamily="34" charset="0"/>
                <a:ea typeface="ＭＳ Ｐゴシック" panose="020B0600070205080204" pitchFamily="34" charset="-128"/>
                <a:cs typeface="Helvetica" panose="020B0604020202020204" pitchFamily="34" charset="0"/>
              </a:rPr>
              <a:t>.</a:t>
            </a:r>
          </a:p>
          <a:p>
            <a:pPr marL="457200" lvl="1" indent="0">
              <a:buNone/>
              <a:defRPr/>
            </a:pPr>
            <a:endParaRPr lang="nb-NO" altLang="nb-NO" sz="1800" dirty="0">
              <a:latin typeface="Helvetica" panose="020B0604020202020204" pitchFamily="34" charset="0"/>
              <a:ea typeface="ＭＳ Ｐゴシック" panose="020B0600070205080204" pitchFamily="34" charset="-128"/>
              <a:cs typeface="Helvetica" panose="020B0604020202020204" pitchFamily="34" charset="0"/>
            </a:endParaRPr>
          </a:p>
          <a:p>
            <a:pPr>
              <a:defRPr/>
            </a:pPr>
            <a:r>
              <a:rPr lang="nb-NO" altLang="nb-NO" dirty="0">
                <a:latin typeface="Helvetica" panose="020B0604020202020204" pitchFamily="34" charset="0"/>
                <a:ea typeface="ＭＳ Ｐゴシック" panose="020B0600070205080204" pitchFamily="34" charset="-128"/>
                <a:cs typeface="Helvetica" panose="020B0604020202020204" pitchFamily="34" charset="0"/>
              </a:rPr>
              <a:t>Er det feil i manntallet? </a:t>
            </a:r>
            <a:endParaRPr lang="nb-NO" altLang="nb-NO" dirty="0" smtClean="0">
              <a:latin typeface="Helvetica" panose="020B0604020202020204" pitchFamily="34" charset="0"/>
              <a:ea typeface="ＭＳ Ｐゴシック" panose="020B0600070205080204" pitchFamily="34" charset="-128"/>
              <a:cs typeface="Helvetica" panose="020B0604020202020204" pitchFamily="34" charset="0"/>
            </a:endParaRPr>
          </a:p>
          <a:p>
            <a:pPr lvl="1">
              <a:defRPr/>
            </a:pPr>
            <a:r>
              <a:rPr lang="nb-NO" altLang="nb-NO" sz="1800" dirty="0" smtClean="0">
                <a:latin typeface="Helvetica" panose="020B0604020202020204" pitchFamily="34" charset="0"/>
                <a:ea typeface="ＭＳ Ｐゴシック" panose="020B0600070205080204" pitchFamily="34" charset="-128"/>
                <a:cs typeface="Helvetica" panose="020B0604020202020204" pitchFamily="34" charset="0"/>
              </a:rPr>
              <a:t>Alle </a:t>
            </a: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skal få avgi stemme. De kan skrive en kort begrunnelse for å få stemme, som legges i </a:t>
            </a:r>
            <a:r>
              <a:rPr lang="nb-NO" altLang="nb-NO" sz="1800" dirty="0" smtClean="0">
                <a:latin typeface="Helvetica" panose="020B0604020202020204" pitchFamily="34" charset="0"/>
                <a:ea typeface="ＭＳ Ｐゴシック" panose="020B0600070205080204" pitchFamily="34" charset="-128"/>
                <a:cs typeface="Helvetica" panose="020B0604020202020204" pitchFamily="34" charset="0"/>
              </a:rPr>
              <a:t>omslaget.</a:t>
            </a:r>
          </a:p>
          <a:p>
            <a:pPr lvl="1">
              <a:defRPr/>
            </a:pPr>
            <a:r>
              <a:rPr lang="nb-NO" altLang="nb-NO" sz="1800" dirty="0" smtClean="0">
                <a:latin typeface="Helvetica" panose="020B0604020202020204" pitchFamily="34" charset="0"/>
                <a:ea typeface="ＭＳ Ｐゴシック" panose="020B0600070205080204" pitchFamily="34" charset="-128"/>
                <a:cs typeface="Helvetica" panose="020B0604020202020204" pitchFamily="34" charset="0"/>
              </a:rPr>
              <a:t>Stemmer </a:t>
            </a: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fra velgere som ikke står i manntallet behandles som forhåndsstemmer</a:t>
            </a:r>
          </a:p>
          <a:p>
            <a:pPr lvl="1">
              <a:defRPr/>
            </a:pP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Omslagskonvolutten nummereres, og det føres inn på egen nummerert liste</a:t>
            </a:r>
          </a:p>
          <a:p>
            <a:pPr lvl="1">
              <a:defRPr/>
            </a:pP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Valgstyret avgjør stemmeretten for velgere som ikke står i manntallet, før opptellingen</a:t>
            </a:r>
          </a:p>
          <a:p>
            <a:endParaRPr lang="nb-NO" dirty="0"/>
          </a:p>
        </p:txBody>
      </p:sp>
    </p:spTree>
    <p:extLst>
      <p:ext uri="{BB962C8B-B14F-4D97-AF65-F5344CB8AC3E}">
        <p14:creationId xmlns:p14="http://schemas.microsoft.com/office/powerpoint/2010/main" val="7064659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sz="3600" dirty="0">
                <a:latin typeface="Helvetica" panose="020B0604020202020204" pitchFamily="34" charset="0"/>
                <a:ea typeface="ＭＳ Ｐゴシック" panose="020B0600070205080204" pitchFamily="34" charset="-128"/>
                <a:cs typeface="Helvetica" panose="020B0604020202020204" pitchFamily="34" charset="0"/>
              </a:rPr>
              <a:t>Veiledning for </a:t>
            </a:r>
            <a:r>
              <a:rPr lang="nb-NO" altLang="nb-NO" sz="3600" dirty="0" smtClean="0">
                <a:latin typeface="Helvetica" panose="020B0604020202020204" pitchFamily="34" charset="0"/>
                <a:ea typeface="ＭＳ Ｐゴシック" panose="020B0600070205080204" pitchFamily="34" charset="-128"/>
                <a:cs typeface="Helvetica" panose="020B0604020202020204" pitchFamily="34" charset="0"/>
              </a:rPr>
              <a:t>velger i valglokalet</a:t>
            </a:r>
            <a:endParaRPr lang="nb-NO" dirty="0"/>
          </a:p>
        </p:txBody>
      </p:sp>
      <p:sp>
        <p:nvSpPr>
          <p:cNvPr id="3" name="Plassholder for innhold 2"/>
          <p:cNvSpPr>
            <a:spLocks noGrp="1"/>
          </p:cNvSpPr>
          <p:nvPr>
            <p:ph idx="1"/>
          </p:nvPr>
        </p:nvSpPr>
        <p:spPr>
          <a:xfrm>
            <a:off x="457200" y="2125302"/>
            <a:ext cx="8229600" cy="4235463"/>
          </a:xfrm>
        </p:spPr>
        <p:txBody>
          <a:bodyPr/>
          <a:lstStyle/>
          <a:p>
            <a:pPr>
              <a:buFont typeface="Arial" panose="020B0604020202020204" pitchFamily="34" charset="0"/>
              <a:buAutoNum type="arabicPeriod"/>
            </a:pPr>
            <a:r>
              <a:rPr lang="nb-NO" altLang="nb-NO" dirty="0">
                <a:latin typeface="Helvetica" panose="020B0604020202020204" pitchFamily="34" charset="0"/>
                <a:ea typeface="ＭＳ Ｐゴシック" panose="020B0600070205080204" pitchFamily="34" charset="-128"/>
                <a:cs typeface="Helvetica" panose="020B0604020202020204" pitchFamily="34" charset="0"/>
              </a:rPr>
              <a:t>Finn stemmesedlene du vil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bruke(hvit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for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gjør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deg </a:t>
            </a:r>
            <a:r>
              <a:rPr lang="nb-NO" altLang="nb-NO" dirty="0" err="1">
                <a:latin typeface="Helvetica" panose="020B0604020202020204" pitchFamily="34" charset="0"/>
                <a:ea typeface="ＭＳ Ｐゴシック" panose="020B0600070205080204" pitchFamily="34" charset="-128"/>
                <a:cs typeface="Helvetica" panose="020B0604020202020204" pitchFamily="34" charset="0"/>
              </a:rPr>
              <a:t>evt</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 kjent med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kandidatene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gjennom informasjon i valglokalet</a:t>
            </a:r>
          </a:p>
          <a:p>
            <a:pPr>
              <a:buNone/>
            </a:pPr>
            <a:r>
              <a:rPr lang="nb-NO" altLang="nb-NO" dirty="0">
                <a:latin typeface="Helvetica" panose="020B0604020202020204" pitchFamily="34" charset="0"/>
                <a:ea typeface="ＭＳ Ｐゴシック" panose="020B0600070205080204" pitchFamily="34" charset="-128"/>
                <a:cs typeface="Helvetica" panose="020B0604020202020204" pitchFamily="34" charset="0"/>
              </a:rPr>
              <a:t>2. 	Behandle stemmesedlene:</a:t>
            </a:r>
          </a:p>
          <a:p>
            <a:pPr marL="882650" lvl="2" indent="-304800">
              <a:buFont typeface="Arial" panose="020B0604020202020204" pitchFamily="34" charset="0"/>
              <a:buAutoNum type="alphaUcParenR"/>
            </a:pPr>
            <a:r>
              <a:rPr lang="nb-NO" altLang="nb-NO" sz="1600" dirty="0">
                <a:latin typeface="Helvetica" panose="020B0604020202020204" pitchFamily="34" charset="0"/>
                <a:ea typeface="ＭＳ Ｐゴシック" panose="020B0600070205080204" pitchFamily="34" charset="-128"/>
                <a:cs typeface="Helvetica" panose="020B0604020202020204" pitchFamily="34" charset="0"/>
              </a:rPr>
              <a:t>Gjør eventuelle endringer på stemmesedlene</a:t>
            </a:r>
          </a:p>
          <a:p>
            <a:pPr marL="882650" lvl="2" indent="-304800">
              <a:buFont typeface="Arial" panose="020B0604020202020204" pitchFamily="34" charset="0"/>
              <a:buAutoNum type="alphaUcParenR"/>
            </a:pPr>
            <a:r>
              <a:rPr lang="nb-NO" altLang="nb-NO" sz="1600" dirty="0">
                <a:latin typeface="Helvetica" panose="020B0604020202020204" pitchFamily="34" charset="0"/>
                <a:ea typeface="ＭＳ Ｐゴシック" panose="020B0600070205080204" pitchFamily="34" charset="-128"/>
                <a:cs typeface="Helvetica" panose="020B0604020202020204" pitchFamily="34" charset="0"/>
              </a:rPr>
              <a:t>Brett stemmesedlene én gang</a:t>
            </a:r>
          </a:p>
          <a:p>
            <a:pPr>
              <a:buNone/>
            </a:pPr>
            <a:r>
              <a:rPr lang="nb-NO" altLang="nb-NO" dirty="0">
                <a:latin typeface="Helvetica" panose="020B0604020202020204" pitchFamily="34" charset="0"/>
                <a:ea typeface="ＭＳ Ｐゴシック" panose="020B0600070205080204" pitchFamily="34" charset="-128"/>
                <a:cs typeface="Helvetica" panose="020B0604020202020204" pitchFamily="34" charset="0"/>
              </a:rPr>
              <a:t>3. 	Gå til valgfunksjonær som:</a:t>
            </a:r>
          </a:p>
          <a:p>
            <a:pPr marL="882650" lvl="2" indent="-304800">
              <a:buFont typeface="Arial" panose="020B0604020202020204" pitchFamily="34" charset="0"/>
              <a:buAutoNum type="alphaUcParenR"/>
            </a:pPr>
            <a:r>
              <a:rPr lang="nb-NO" altLang="nb-NO" sz="1600" dirty="0">
                <a:latin typeface="Helvetica" panose="020B0604020202020204" pitchFamily="34" charset="0"/>
                <a:ea typeface="ＭＳ Ｐゴシック" panose="020B0600070205080204" pitchFamily="34" charset="-128"/>
                <a:cs typeface="Helvetica" panose="020B0604020202020204" pitchFamily="34" charset="0"/>
              </a:rPr>
              <a:t>Krysser av i manntall</a:t>
            </a:r>
          </a:p>
          <a:p>
            <a:pPr marL="882650" lvl="2" indent="-304800">
              <a:buFont typeface="Arial" panose="020B0604020202020204" pitchFamily="34" charset="0"/>
              <a:buAutoNum type="alphaUcParenR"/>
            </a:pPr>
            <a:r>
              <a:rPr lang="nb-NO" altLang="nb-NO" sz="1600" dirty="0">
                <a:latin typeface="Helvetica" panose="020B0604020202020204" pitchFamily="34" charset="0"/>
                <a:ea typeface="ＭＳ Ｐゴシック" panose="020B0600070205080204" pitchFamily="34" charset="-128"/>
                <a:cs typeface="Helvetica" panose="020B0604020202020204" pitchFamily="34" charset="0"/>
              </a:rPr>
              <a:t>Stempler stemmesedlene</a:t>
            </a:r>
          </a:p>
          <a:p>
            <a:pPr>
              <a:buNone/>
            </a:pPr>
            <a:r>
              <a:rPr lang="nb-NO" altLang="nb-NO" dirty="0">
                <a:latin typeface="Helvetica" panose="020B0604020202020204" pitchFamily="34" charset="0"/>
                <a:ea typeface="ＭＳ Ｐゴシック" panose="020B0600070205080204" pitchFamily="34" charset="-128"/>
                <a:cs typeface="Helvetica" panose="020B0604020202020204" pitchFamily="34" charset="0"/>
              </a:rPr>
              <a:t>4. 	Legg stemmeseddelen/-sedlene i valgurnen</a:t>
            </a:r>
            <a:endParaRPr lang="nb-NO" dirty="0"/>
          </a:p>
        </p:txBody>
      </p:sp>
    </p:spTree>
    <p:extLst>
      <p:ext uri="{BB962C8B-B14F-4D97-AF65-F5344CB8AC3E}">
        <p14:creationId xmlns:p14="http://schemas.microsoft.com/office/powerpoint/2010/main" val="29307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72353"/>
            <a:ext cx="8487624" cy="932266"/>
          </a:xfrm>
        </p:spPr>
        <p:txBody>
          <a:bodyPr/>
          <a:lstStyle/>
          <a:p>
            <a:r>
              <a:rPr lang="nb-NO" dirty="0" smtClean="0"/>
              <a:t>Stemmegiving ved flertallsvalg</a:t>
            </a:r>
            <a:endParaRPr lang="nb-NO" dirty="0"/>
          </a:p>
        </p:txBody>
      </p:sp>
      <p:sp>
        <p:nvSpPr>
          <p:cNvPr id="3" name="Plassholder for innhold 2"/>
          <p:cNvSpPr>
            <a:spLocks noGrp="1"/>
          </p:cNvSpPr>
          <p:nvPr>
            <p:ph idx="1"/>
          </p:nvPr>
        </p:nvSpPr>
        <p:spPr>
          <a:xfrm>
            <a:off x="457200" y="1738264"/>
            <a:ext cx="8229600" cy="3744314"/>
          </a:xfrm>
        </p:spPr>
        <p:txBody>
          <a:bodyPr/>
          <a:lstStyle/>
          <a:p>
            <a:r>
              <a:rPr lang="nb-NO" altLang="nb-NO" dirty="0">
                <a:latin typeface="Helvetica" panose="020B0604020202020204" pitchFamily="34" charset="0"/>
                <a:ea typeface="ＭＳ Ｐゴシック" panose="020B0600070205080204" pitchFamily="34" charset="-128"/>
                <a:cs typeface="Helvetica" panose="020B0604020202020204" pitchFamily="34" charset="0"/>
              </a:rPr>
              <a:t>Kandidatlisten er satt opp i </a:t>
            </a:r>
            <a:r>
              <a:rPr lang="nb-NO" altLang="nb-NO" b="1" dirty="0">
                <a:latin typeface="Helvetica" panose="020B0604020202020204" pitchFamily="34" charset="0"/>
                <a:ea typeface="ＭＳ Ｐゴシック" panose="020B0600070205080204" pitchFamily="34" charset="-128"/>
                <a:cs typeface="Helvetica" panose="020B0604020202020204" pitchFamily="34" charset="0"/>
              </a:rPr>
              <a:t>prioritert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rekkefølge</a:t>
            </a:r>
          </a:p>
          <a:p>
            <a:r>
              <a:rPr lang="nb-NO" altLang="nb-NO" dirty="0" err="1">
                <a:latin typeface="Helvetica" panose="020B0604020202020204" pitchFamily="34" charset="0"/>
                <a:ea typeface="ＭＳ Ｐゴシック" panose="020B0600070205080204" pitchFamily="34" charset="-128"/>
                <a:cs typeface="Helvetica" panose="020B0604020202020204" pitchFamily="34" charset="0"/>
              </a:rPr>
              <a:t>Evt</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 supplerte kandidater står nederst uten nummer</a:t>
            </a:r>
          </a:p>
          <a:p>
            <a:r>
              <a:rPr lang="nb-NO" altLang="nb-NO" dirty="0">
                <a:latin typeface="Helvetica" panose="020B0604020202020204" pitchFamily="34" charset="0"/>
                <a:ea typeface="ＭＳ Ｐゴシック" panose="020B0600070205080204" pitchFamily="34" charset="-128"/>
                <a:cs typeface="Helvetica" panose="020B0604020202020204" pitchFamily="34" charset="0"/>
              </a:rPr>
              <a:t>Stemmeseddelen kan leveres </a:t>
            </a:r>
            <a:r>
              <a:rPr lang="nb-NO" altLang="nb-NO" b="1" dirty="0">
                <a:latin typeface="Helvetica" panose="020B0604020202020204" pitchFamily="34" charset="0"/>
                <a:ea typeface="ＭＳ Ｐゴシック" panose="020B0600070205080204" pitchFamily="34" charset="-128"/>
                <a:cs typeface="Helvetica" panose="020B0604020202020204" pitchFamily="34" charset="0"/>
              </a:rPr>
              <a:t>uretta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(uendra)</a:t>
            </a:r>
          </a:p>
          <a:p>
            <a:r>
              <a:rPr lang="nb-NO" altLang="nb-NO" b="1" dirty="0">
                <a:latin typeface="Helvetica" panose="020B0604020202020204" pitchFamily="34" charset="0"/>
                <a:ea typeface="ＭＳ Ｐゴシック" panose="020B0600070205080204" pitchFamily="34" charset="-128"/>
                <a:cs typeface="Helvetica" panose="020B0604020202020204" pitchFamily="34" charset="0"/>
              </a:rPr>
              <a:t>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Viss du vil endre kan du:</a:t>
            </a:r>
          </a:p>
          <a:p>
            <a:pPr lvl="1">
              <a:buFontTx/>
              <a:buChar char="-"/>
            </a:pPr>
            <a:r>
              <a:rPr lang="nb-NO" altLang="nb-NO" dirty="0">
                <a:latin typeface="Helvetica" panose="020B0604020202020204" pitchFamily="34" charset="0"/>
                <a:ea typeface="ＭＳ Ｐゴシック" panose="020B0600070205080204" pitchFamily="34" charset="-128"/>
                <a:cs typeface="Helvetica" panose="020B0604020202020204" pitchFamily="34" charset="0"/>
              </a:rPr>
              <a:t>gi inntil tre kandidater en </a:t>
            </a:r>
            <a:r>
              <a:rPr lang="nb-NO" altLang="nb-NO" b="1" dirty="0" err="1">
                <a:latin typeface="Helvetica" panose="020B0604020202020204" pitchFamily="34" charset="0"/>
                <a:ea typeface="ＭＳ Ｐゴシック" panose="020B0600070205080204" pitchFamily="34" charset="-128"/>
                <a:cs typeface="Helvetica" panose="020B0604020202020204" pitchFamily="34" charset="0"/>
              </a:rPr>
              <a:t>tilleggsstemme</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 ved å sette kryss i ruten til venstre for navnet</a:t>
            </a:r>
          </a:p>
          <a:p>
            <a:pPr>
              <a:buFontTx/>
              <a:buChar char="-"/>
            </a:pPr>
            <a:r>
              <a:rPr lang="nb-NO" altLang="nb-NO" b="1" dirty="0">
                <a:latin typeface="Helvetica" panose="020B0604020202020204" pitchFamily="34" charset="0"/>
                <a:ea typeface="ＭＳ Ｐゴシック" panose="020B0600070205080204" pitchFamily="34" charset="-128"/>
                <a:cs typeface="Helvetica" panose="020B0604020202020204" pitchFamily="34" charset="0"/>
              </a:rPr>
              <a:t>Tilføye inntil tre navn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på stemmeseddelen</a:t>
            </a:r>
          </a:p>
          <a:p>
            <a:pPr lvl="1"/>
            <a:r>
              <a:rPr lang="nb-NO" altLang="nb-NO" dirty="0">
                <a:latin typeface="Helvetica" panose="020B0604020202020204" pitchFamily="34" charset="0"/>
                <a:ea typeface="ＭＳ Ｐゴシック" panose="020B0600070205080204" pitchFamily="34" charset="-128"/>
                <a:cs typeface="Helvetica" panose="020B0604020202020204" pitchFamily="34" charset="0"/>
              </a:rPr>
              <a:t>Andre endringer teller ikke med</a:t>
            </a:r>
          </a:p>
          <a:p>
            <a:endParaRPr lang="nb-NO" dirty="0"/>
          </a:p>
        </p:txBody>
      </p:sp>
    </p:spTree>
    <p:extLst>
      <p:ext uri="{BB962C8B-B14F-4D97-AF65-F5344CB8AC3E}">
        <p14:creationId xmlns:p14="http://schemas.microsoft.com/office/powerpoint/2010/main" val="270833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611187" y="1762934"/>
            <a:ext cx="7921625" cy="3983038"/>
          </a:xfrm>
        </p:spPr>
        <p:txBody>
          <a:bodyPr/>
          <a:lstStyle/>
          <a:p>
            <a:pPr>
              <a:buNone/>
            </a:pPr>
            <a:r>
              <a:rPr lang="nb-NO" altLang="nb-NO" sz="2000" b="1" dirty="0">
                <a:latin typeface="Helvetica" panose="020B0604020202020204" pitchFamily="34" charset="0"/>
                <a:ea typeface="ＭＳ Ｐゴシック" panose="020B0600070205080204" pitchFamily="34" charset="-128"/>
                <a:cs typeface="Helvetica" panose="020B0604020202020204" pitchFamily="34" charset="0"/>
              </a:rPr>
              <a:t>Forhåndsstemmegivning: </a:t>
            </a:r>
            <a:r>
              <a:rPr lang="nb-NO" altLang="nb-NO" sz="2000" dirty="0">
                <a:latin typeface="Helvetica" panose="020B0604020202020204" pitchFamily="34" charset="0"/>
                <a:ea typeface="ＭＳ Ｐゴシック" panose="020B0600070205080204" pitchFamily="34" charset="-128"/>
                <a:cs typeface="Helvetica" panose="020B0604020202020204" pitchFamily="34" charset="0"/>
              </a:rPr>
              <a:t>10. august – 6. september 2019 på minst ett kirkekontor i fellesrådsområdet i ordinær </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åpningstid</a:t>
            </a:r>
          </a:p>
          <a:p>
            <a:pPr>
              <a:buNone/>
            </a:pPr>
            <a:endParaRPr lang="nb-NO" altLang="nb-NO" sz="2000" dirty="0">
              <a:latin typeface="Helvetica" panose="020B0604020202020204" pitchFamily="34" charset="0"/>
              <a:ea typeface="ＭＳ Ｐゴシック" panose="020B0600070205080204" pitchFamily="34" charset="-128"/>
              <a:cs typeface="Helvetica" panose="020B0604020202020204" pitchFamily="34" charset="0"/>
            </a:endParaRPr>
          </a:p>
          <a:p>
            <a:pPr>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Valgting: </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(8. og) 9. september 2019 </a:t>
            </a:r>
            <a:r>
              <a:rPr lang="nb-NO" sz="2000" dirty="0" smtClean="0"/>
              <a:t>i </a:t>
            </a:r>
            <a:r>
              <a:rPr lang="nb-NO" sz="2000" dirty="0"/>
              <a:t>lokaler i umiddelbar nærhet </a:t>
            </a:r>
            <a:r>
              <a:rPr lang="nb-NO" sz="2000" dirty="0" smtClean="0"/>
              <a:t>av kommunestyre- og fylkestingsvalget</a:t>
            </a:r>
          </a:p>
          <a:p>
            <a:pPr>
              <a:buNone/>
            </a:pPr>
            <a:endPar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6389" name="Slide Number Placeholder 1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a:spcBef>
                <a:spcPct val="0"/>
              </a:spcBef>
              <a:buClrTx/>
              <a:buSzTx/>
              <a:buFontTx/>
              <a:buNone/>
            </a:pPr>
            <a:endParaRPr lang="en-GB" altLang="nb-NO" dirty="0">
              <a:solidFill>
                <a:srgbClr val="662D91"/>
              </a:solidFill>
            </a:endParaRPr>
          </a:p>
        </p:txBody>
      </p:sp>
      <p:sp>
        <p:nvSpPr>
          <p:cNvPr id="16390" name="Title 3"/>
          <p:cNvSpPr>
            <a:spLocks noGrp="1"/>
          </p:cNvSpPr>
          <p:nvPr>
            <p:ph type="title"/>
          </p:nvPr>
        </p:nvSpPr>
        <p:spPr/>
        <p:txBody>
          <a:bodyPr/>
          <a:lstStyle/>
          <a:p>
            <a:pPr algn="ctr" eaLnBrk="1" hangingPunct="1"/>
            <a:r>
              <a:rPr lang="nb-NO" altLang="nb-NO" sz="3600" dirty="0">
                <a:latin typeface="Helvetica" panose="020B0604020202020204" pitchFamily="34" charset="0"/>
                <a:ea typeface="ＭＳ Ｐゴシック" panose="020B0600070205080204" pitchFamily="34" charset="-128"/>
                <a:cs typeface="Helvetica" panose="020B0604020202020204" pitchFamily="34" charset="0"/>
              </a:rPr>
              <a:t>Kirkevalget 2019</a:t>
            </a:r>
            <a:endParaRPr lang="en-GB" altLang="nb-NO" sz="3600" dirty="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5" name="Bilde 4"/>
          <p:cNvPicPr>
            <a:picLocks noChangeAspect="1"/>
          </p:cNvPicPr>
          <p:nvPr/>
        </p:nvPicPr>
        <p:blipFill>
          <a:blip r:embed="rId3"/>
          <a:stretch>
            <a:fillRect/>
          </a:stretch>
        </p:blipFill>
        <p:spPr>
          <a:xfrm>
            <a:off x="2733615" y="3865829"/>
            <a:ext cx="3402686" cy="2249013"/>
          </a:xfrm>
          <a:prstGeom prst="rect">
            <a:avLst/>
          </a:prstGeom>
        </p:spPr>
      </p:pic>
    </p:spTree>
    <p:extLst>
      <p:ext uri="{BB962C8B-B14F-4D97-AF65-F5344CB8AC3E}">
        <p14:creationId xmlns:p14="http://schemas.microsoft.com/office/powerpoint/2010/main" val="4125102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Feil i stemmegivningen</a:t>
            </a:r>
            <a:endParaRPr lang="nb-NO" dirty="0"/>
          </a:p>
        </p:txBody>
      </p:sp>
      <p:sp>
        <p:nvSpPr>
          <p:cNvPr id="3" name="Plassholder for innhold 2"/>
          <p:cNvSpPr>
            <a:spLocks noGrp="1"/>
          </p:cNvSpPr>
          <p:nvPr>
            <p:ph idx="1"/>
          </p:nvPr>
        </p:nvSpPr>
        <p:spPr/>
        <p:txBody>
          <a:bodyPr/>
          <a:lstStyle/>
          <a:p>
            <a:r>
              <a:rPr lang="nb-NO" dirty="0"/>
              <a:t>Dersom det er </a:t>
            </a:r>
            <a:r>
              <a:rPr lang="nb-NO" dirty="0" smtClean="0"/>
              <a:t>gitt </a:t>
            </a:r>
            <a:r>
              <a:rPr lang="nb-NO" dirty="0" err="1" smtClean="0"/>
              <a:t>tilleggsstemme</a:t>
            </a:r>
            <a:r>
              <a:rPr lang="nb-NO" dirty="0" smtClean="0"/>
              <a:t> </a:t>
            </a:r>
            <a:r>
              <a:rPr lang="nb-NO" dirty="0"/>
              <a:t>til flere enn </a:t>
            </a:r>
            <a:r>
              <a:rPr lang="nb-NO" dirty="0" smtClean="0"/>
              <a:t>tre kandidater</a:t>
            </a:r>
            <a:r>
              <a:rPr lang="nb-NO" dirty="0"/>
              <a:t>, tas det kun hensyn </a:t>
            </a:r>
            <a:r>
              <a:rPr lang="nb-NO" dirty="0" smtClean="0"/>
              <a:t>til de </a:t>
            </a:r>
            <a:r>
              <a:rPr lang="nb-NO" dirty="0"/>
              <a:t>tre øverste </a:t>
            </a:r>
            <a:r>
              <a:rPr lang="nb-NO" dirty="0" err="1"/>
              <a:t>tilleggsstemmene</a:t>
            </a:r>
            <a:r>
              <a:rPr lang="nb-NO" dirty="0"/>
              <a:t>.</a:t>
            </a:r>
          </a:p>
          <a:p>
            <a:r>
              <a:rPr lang="nb-NO" dirty="0" smtClean="0"/>
              <a:t>Tilføyde </a:t>
            </a:r>
            <a:r>
              <a:rPr lang="nb-NO" dirty="0"/>
              <a:t>navn får én stemme </a:t>
            </a:r>
            <a:r>
              <a:rPr lang="nb-NO" dirty="0" smtClean="0"/>
              <a:t>hver. Dersom </a:t>
            </a:r>
            <a:r>
              <a:rPr lang="nb-NO" dirty="0"/>
              <a:t>det er tilføyd mer enn </a:t>
            </a:r>
            <a:r>
              <a:rPr lang="nb-NO" dirty="0" smtClean="0"/>
              <a:t>tre navn</a:t>
            </a:r>
            <a:r>
              <a:rPr lang="nb-NO" dirty="0"/>
              <a:t>, tas det kun hensyn til </a:t>
            </a:r>
            <a:r>
              <a:rPr lang="nb-NO" dirty="0" smtClean="0"/>
              <a:t>de tre </a:t>
            </a:r>
            <a:r>
              <a:rPr lang="nb-NO" dirty="0"/>
              <a:t>øverste navnene.</a:t>
            </a:r>
          </a:p>
          <a:p>
            <a:r>
              <a:rPr lang="nb-NO" dirty="0" smtClean="0"/>
              <a:t>Det </a:t>
            </a:r>
            <a:r>
              <a:rPr lang="nb-NO" dirty="0"/>
              <a:t>tas ikke hensyn </a:t>
            </a:r>
            <a:r>
              <a:rPr lang="nb-NO" dirty="0" smtClean="0"/>
              <a:t>til strykninger</a:t>
            </a:r>
            <a:r>
              <a:rPr lang="nb-NO" dirty="0"/>
              <a:t>.</a:t>
            </a:r>
          </a:p>
          <a:p>
            <a:endParaRPr lang="nb-NO" dirty="0"/>
          </a:p>
        </p:txBody>
      </p:sp>
    </p:spTree>
    <p:extLst>
      <p:ext uri="{BB962C8B-B14F-4D97-AF65-F5344CB8AC3E}">
        <p14:creationId xmlns:p14="http://schemas.microsoft.com/office/powerpoint/2010/main" val="427238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tel 1"/>
          <p:cNvSpPr txBox="1">
            <a:spLocks noGrp="1"/>
          </p:cNvSpPr>
          <p:nvPr>
            <p:ph type="title"/>
          </p:nvPr>
        </p:nvSpPr>
        <p:spPr>
          <a:xfrm>
            <a:off x="457200" y="673100"/>
            <a:ext cx="8229600" cy="931863"/>
          </a:xfrm>
          <a:prstGeom prst="rect">
            <a:avLst/>
          </a:prstGeom>
        </p:spPr>
        <p:txBody>
          <a:bodyPr/>
          <a:lstStyle/>
          <a:p>
            <a:r>
              <a:t>Lokalkyrkjeleg valøkonomi</a:t>
            </a:r>
          </a:p>
        </p:txBody>
      </p:sp>
      <p:sp>
        <p:nvSpPr>
          <p:cNvPr id="335" name="Plassholder for innhold 2"/>
          <p:cNvSpPr txBox="1">
            <a:spLocks noGrp="1"/>
          </p:cNvSpPr>
          <p:nvPr>
            <p:ph type="body" idx="1"/>
          </p:nvPr>
        </p:nvSpPr>
        <p:spPr>
          <a:xfrm>
            <a:off x="457200" y="1600200"/>
            <a:ext cx="8229600" cy="4235450"/>
          </a:xfrm>
          <a:prstGeom prst="rect">
            <a:avLst/>
          </a:prstGeom>
        </p:spPr>
        <p:txBody>
          <a:bodyPr>
            <a:normAutofit fontScale="92500" lnSpcReduction="10000"/>
          </a:bodyPr>
          <a:lstStyle/>
          <a:p>
            <a:pPr>
              <a:spcBef>
                <a:spcPts val="500"/>
              </a:spcBef>
              <a:defRPr sz="2400"/>
            </a:pPr>
            <a:r>
              <a:rPr lang="nn-NO" dirty="0" smtClean="0"/>
              <a:t>Til fordeling lokalt: 32 millionar (med atterhald)</a:t>
            </a:r>
          </a:p>
          <a:p>
            <a:pPr>
              <a:spcBef>
                <a:spcPts val="500"/>
              </a:spcBef>
              <a:defRPr sz="2400"/>
            </a:pPr>
            <a:r>
              <a:rPr lang="nn-NO" dirty="0" smtClean="0"/>
              <a:t>Utgangspunkt i same fordelingsnøkkel som i 2015 </a:t>
            </a:r>
          </a:p>
          <a:p>
            <a:pPr>
              <a:spcBef>
                <a:spcPts val="500"/>
              </a:spcBef>
              <a:defRPr sz="2400"/>
            </a:pPr>
            <a:r>
              <a:rPr lang="nn-NO" dirty="0" smtClean="0"/>
              <a:t>Til godtgjering av valfunksjonærar, lokale infotiltak, lokal valadministrasjon og valmateriell</a:t>
            </a:r>
          </a:p>
          <a:p>
            <a:pPr>
              <a:spcBef>
                <a:spcPts val="500"/>
              </a:spcBef>
              <a:defRPr sz="2400"/>
            </a:pPr>
            <a:r>
              <a:rPr lang="nn-NO" dirty="0" smtClean="0"/>
              <a:t>Til fordeling seinast 30. juni</a:t>
            </a:r>
          </a:p>
          <a:p>
            <a:pPr>
              <a:spcBef>
                <a:spcPts val="500"/>
              </a:spcBef>
              <a:defRPr sz="2400"/>
            </a:pPr>
            <a:endParaRPr lang="nb-NO" dirty="0" smtClean="0"/>
          </a:p>
          <a:p>
            <a:pPr marL="0" indent="0">
              <a:spcBef>
                <a:spcPts val="400"/>
              </a:spcBef>
              <a:buSzTx/>
              <a:buNone/>
              <a:defRPr sz="2000"/>
            </a:pPr>
            <a:r>
              <a:rPr lang="nb-NO" dirty="0" smtClean="0"/>
              <a:t>«Hvert sokn vil få kr 10000 i grunnstøtte, og det vil i tillegg utbetales kr 3 pr. stemmeberettiget medlem. Videre vil det utbetales kr 4300 pr. stemmekrets i kommunen som overstiger antall sokn i kommunen. De menigheter som gjennomfører valgting to dager får en ytterligere tilleggsbevilgning på kr 2000, og dersom det er overskytende stemmekretser som har valg begge dagene blir også dette kompensert med kr 2000 pr. stemmekrets.» </a:t>
            </a:r>
            <a:endParaRPr lang="nb-NO" dirty="0"/>
          </a:p>
        </p:txBody>
      </p:sp>
    </p:spTree>
    <p:extLst>
      <p:ext uri="{BB962C8B-B14F-4D97-AF65-F5344CB8AC3E}">
        <p14:creationId xmlns:p14="http://schemas.microsoft.com/office/powerpoint/2010/main" val="78251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Opptelling</a:t>
            </a:r>
            <a:endParaRPr lang="nb-NO" dirty="0"/>
          </a:p>
        </p:txBody>
      </p:sp>
      <p:sp>
        <p:nvSpPr>
          <p:cNvPr id="3" name="Plassholder for innhold 2"/>
          <p:cNvSpPr>
            <a:spLocks noGrp="1"/>
          </p:cNvSpPr>
          <p:nvPr>
            <p:ph idx="1"/>
          </p:nvPr>
        </p:nvSpPr>
        <p:spPr>
          <a:xfrm>
            <a:off x="457200" y="1600201"/>
            <a:ext cx="8229600" cy="4574262"/>
          </a:xfrm>
        </p:spPr>
        <p:txBody>
          <a:bodyPr/>
          <a:lstStyle/>
          <a:p>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Opptellingen skal ikke begynne før stemmegivningen er avsluttet i hele soknet</a:t>
            </a:r>
          </a:p>
          <a:p>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Opptellingen skal normalt foregå samlet for hele soknet om kvelden 9</a:t>
            </a:r>
            <a:r>
              <a:rPr lang="nb-NO" altLang="nb-NO" sz="1800" dirty="0" smtClean="0">
                <a:latin typeface="Helvetica" panose="020B0604020202020204" pitchFamily="34" charset="0"/>
                <a:ea typeface="ＭＳ Ｐゴシック" panose="020B0600070205080204" pitchFamily="34" charset="-128"/>
                <a:cs typeface="Helvetica" panose="020B0604020202020204" pitchFamily="34" charset="0"/>
              </a:rPr>
              <a:t>. </a:t>
            </a: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september</a:t>
            </a:r>
          </a:p>
          <a:p>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Opptellingen foregår under valgstyrets tilsyn (minst halvparten!), men andre personer kan delta i opptellingen, også kandidater på listene</a:t>
            </a:r>
          </a:p>
          <a:p>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Opptellingen av stemmer til bispedømmeråd og Kirkemøtet har bispedømmets valgråd ansvar for, men valgstyrene skal telle antall stemmesedler</a:t>
            </a:r>
          </a:p>
          <a:p>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Opptelling av valg til menighetsråd gjøres </a:t>
            </a:r>
            <a:r>
              <a:rPr lang="nb-NO" altLang="nb-NO" sz="1800" dirty="0" smtClean="0">
                <a:latin typeface="Helvetica" panose="020B0604020202020204" pitchFamily="34" charset="0"/>
                <a:ea typeface="ＭＳ Ｐゴシック" panose="020B0600070205080204" pitchFamily="34" charset="-128"/>
                <a:cs typeface="Helvetica" panose="020B0604020202020204" pitchFamily="34" charset="0"/>
              </a:rPr>
              <a:t>nøyaktig iht. veiledningen.</a:t>
            </a:r>
            <a:endParaRPr lang="nb-NO" altLang="nb-NO" sz="1800" dirty="0">
              <a:latin typeface="Helvetica" panose="020B0604020202020204" pitchFamily="34" charset="0"/>
              <a:ea typeface="ＭＳ Ｐゴシック" panose="020B0600070205080204" pitchFamily="34" charset="-128"/>
              <a:cs typeface="Helvetica" panose="020B0604020202020204" pitchFamily="34" charset="0"/>
            </a:endParaRPr>
          </a:p>
          <a:p>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Alt som gjøres i opptellingen må gjøres av minst to personer sammen</a:t>
            </a:r>
          </a:p>
          <a:p>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Alle gyldige </a:t>
            </a:r>
            <a:r>
              <a:rPr lang="nb-NO" altLang="nb-NO" sz="1800" dirty="0" smtClean="0">
                <a:latin typeface="Helvetica" panose="020B0604020202020204" pitchFamily="34" charset="0"/>
                <a:ea typeface="ＭＳ Ｐゴシック" panose="020B0600070205080204" pitchFamily="34" charset="-128"/>
                <a:cs typeface="Helvetica" panose="020B0604020202020204" pitchFamily="34" charset="0"/>
              </a:rPr>
              <a:t>endringer </a:t>
            </a: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på stemmesedlene må føres i skjema og summeres, for å avgjøre endelig rekkefølge på kandidatene </a:t>
            </a:r>
          </a:p>
          <a:p>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Valgresultatet kunngjøres på </a:t>
            </a: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hlinkClick r:id="rId2"/>
              </a:rPr>
              <a:t>www.kirkevalget.no</a:t>
            </a: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 før </a:t>
            </a:r>
            <a:r>
              <a:rPr lang="nb-NO" altLang="nb-NO" sz="1800" dirty="0" smtClean="0">
                <a:latin typeface="Helvetica" panose="020B0604020202020204" pitchFamily="34" charset="0"/>
                <a:ea typeface="ＭＳ Ｐゴシック" panose="020B0600070205080204" pitchFamily="34" charset="-128"/>
                <a:cs typeface="Helvetica" panose="020B0604020202020204" pitchFamily="34" charset="0"/>
              </a:rPr>
              <a:t>11. </a:t>
            </a:r>
            <a:r>
              <a:rPr lang="nb-NO" altLang="nb-NO" sz="1800" dirty="0">
                <a:latin typeface="Helvetica" panose="020B0604020202020204" pitchFamily="34" charset="0"/>
                <a:ea typeface="ＭＳ Ｐゴシック" panose="020B0600070205080204" pitchFamily="34" charset="-128"/>
                <a:cs typeface="Helvetica" panose="020B0604020202020204" pitchFamily="34" charset="0"/>
              </a:rPr>
              <a:t>september</a:t>
            </a:r>
          </a:p>
          <a:p>
            <a:endParaRPr lang="nb-NO" dirty="0"/>
          </a:p>
        </p:txBody>
      </p:sp>
    </p:spTree>
    <p:extLst>
      <p:ext uri="{BB962C8B-B14F-4D97-AF65-F5344CB8AC3E}">
        <p14:creationId xmlns:p14="http://schemas.microsoft.com/office/powerpoint/2010/main" val="38682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ittel 1"/>
          <p:cNvSpPr txBox="1">
            <a:spLocks noGrp="1"/>
          </p:cNvSpPr>
          <p:nvPr>
            <p:ph type="title"/>
          </p:nvPr>
        </p:nvSpPr>
        <p:spPr>
          <a:xfrm>
            <a:off x="457200" y="673100"/>
            <a:ext cx="8229600" cy="931863"/>
          </a:xfrm>
          <a:prstGeom prst="rect">
            <a:avLst/>
          </a:prstGeom>
        </p:spPr>
        <p:txBody>
          <a:bodyPr/>
          <a:lstStyle/>
          <a:p>
            <a:r>
              <a:t>Lokal opplæring</a:t>
            </a:r>
          </a:p>
        </p:txBody>
      </p:sp>
      <p:sp>
        <p:nvSpPr>
          <p:cNvPr id="338" name="Plassholder for innhold 2"/>
          <p:cNvSpPr txBox="1">
            <a:spLocks noGrp="1"/>
          </p:cNvSpPr>
          <p:nvPr>
            <p:ph type="body" idx="1"/>
          </p:nvPr>
        </p:nvSpPr>
        <p:spPr>
          <a:xfrm>
            <a:off x="457200" y="1600200"/>
            <a:ext cx="8229600" cy="4235450"/>
          </a:xfrm>
          <a:prstGeom prst="rect">
            <a:avLst/>
          </a:prstGeom>
        </p:spPr>
        <p:txBody>
          <a:bodyPr/>
          <a:lstStyle/>
          <a:p>
            <a:r>
              <a:rPr lang="nn-NO" dirty="0" smtClean="0"/>
              <a:t>Valhandbok</a:t>
            </a:r>
          </a:p>
          <a:p>
            <a:r>
              <a:rPr lang="nn-NO" dirty="0" smtClean="0"/>
              <a:t>God opplæring av valfunksjonærar er avgjerande for god gjennomføring av valet:</a:t>
            </a:r>
          </a:p>
          <a:p>
            <a:pPr lvl="1"/>
            <a:r>
              <a:rPr lang="nn-NO" dirty="0" smtClean="0"/>
              <a:t>Nøytralitet</a:t>
            </a:r>
            <a:endParaRPr lang="nn-NO" dirty="0"/>
          </a:p>
          <a:p>
            <a:pPr lvl="1"/>
            <a:r>
              <a:rPr lang="nn-NO" dirty="0" smtClean="0"/>
              <a:t>Profesjonalitet</a:t>
            </a:r>
            <a:endParaRPr lang="nn-NO" dirty="0"/>
          </a:p>
          <a:p>
            <a:pPr lvl="1"/>
            <a:r>
              <a:rPr lang="nn-NO" dirty="0" smtClean="0"/>
              <a:t>Trygg på rolle og oppgåve</a:t>
            </a:r>
          </a:p>
          <a:p>
            <a:r>
              <a:rPr lang="nn-NO" dirty="0" smtClean="0"/>
              <a:t>Klar ansvarsfordeling i vallokalet. Ein tydeleg leiar. </a:t>
            </a:r>
          </a:p>
          <a:p>
            <a:r>
              <a:rPr lang="nn-NO" dirty="0" smtClean="0"/>
              <a:t>Kyrkjerådet lagar kursmalar og nettkurs</a:t>
            </a:r>
            <a:endParaRPr lang="nn-NO" dirty="0"/>
          </a:p>
        </p:txBody>
      </p:sp>
    </p:spTree>
    <p:extLst>
      <p:ext uri="{BB962C8B-B14F-4D97-AF65-F5344CB8AC3E}">
        <p14:creationId xmlns:p14="http://schemas.microsoft.com/office/powerpoint/2010/main" val="133568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tel 3"/>
          <p:cNvSpPr txBox="1">
            <a:spLocks noGrp="1"/>
          </p:cNvSpPr>
          <p:nvPr>
            <p:ph type="title" idx="4294967295"/>
          </p:nvPr>
        </p:nvSpPr>
        <p:spPr>
          <a:xfrm>
            <a:off x="0" y="2578100"/>
            <a:ext cx="9144000" cy="900113"/>
          </a:xfrm>
          <a:prstGeom prst="rect">
            <a:avLst/>
          </a:prstGeom>
        </p:spPr>
        <p:txBody>
          <a:bodyPr anchor="t">
            <a:normAutofit/>
          </a:bodyPr>
          <a:lstStyle/>
          <a:p>
            <a:r>
              <a:t>Informasjon</a:t>
            </a:r>
          </a:p>
        </p:txBody>
      </p:sp>
      <p:pic>
        <p:nvPicPr>
          <p:cNvPr id="2" name="Bilde 1"/>
          <p:cNvPicPr>
            <a:picLocks noChangeAspect="1"/>
          </p:cNvPicPr>
          <p:nvPr/>
        </p:nvPicPr>
        <p:blipFill>
          <a:blip r:embed="rId3"/>
          <a:stretch>
            <a:fillRect/>
          </a:stretch>
        </p:blipFill>
        <p:spPr>
          <a:xfrm>
            <a:off x="6178659" y="1285315"/>
            <a:ext cx="2449293" cy="4882784"/>
          </a:xfrm>
          <a:prstGeom prst="rect">
            <a:avLst/>
          </a:prstGeom>
        </p:spPr>
      </p:pic>
      <p:pic>
        <p:nvPicPr>
          <p:cNvPr id="3" name="Bilde 2"/>
          <p:cNvPicPr>
            <a:picLocks noChangeAspect="1"/>
          </p:cNvPicPr>
          <p:nvPr/>
        </p:nvPicPr>
        <p:blipFill>
          <a:blip r:embed="rId4"/>
          <a:stretch>
            <a:fillRect/>
          </a:stretch>
        </p:blipFill>
        <p:spPr>
          <a:xfrm>
            <a:off x="555680" y="564293"/>
            <a:ext cx="2533650" cy="5657850"/>
          </a:xfrm>
          <a:prstGeom prst="rect">
            <a:avLst/>
          </a:prstGeom>
        </p:spPr>
      </p:pic>
    </p:spTree>
    <p:extLst>
      <p:ext uri="{BB962C8B-B14F-4D97-AF65-F5344CB8AC3E}">
        <p14:creationId xmlns:p14="http://schemas.microsoft.com/office/powerpoint/2010/main" val="378418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ssholder for innhold 2"/>
          <p:cNvSpPr txBox="1">
            <a:spLocks noGrp="1"/>
          </p:cNvSpPr>
          <p:nvPr>
            <p:ph type="body" sz="half" idx="1"/>
          </p:nvPr>
        </p:nvSpPr>
        <p:spPr>
          <a:xfrm>
            <a:off x="457200" y="1600202"/>
            <a:ext cx="8229600" cy="2983675"/>
          </a:xfrm>
          <a:prstGeom prst="rect">
            <a:avLst/>
          </a:prstGeom>
        </p:spPr>
        <p:txBody>
          <a:bodyPr>
            <a:normAutofit/>
          </a:bodyPr>
          <a:lstStyle/>
          <a:p>
            <a:pPr marL="315468" indent="-315468" defTabSz="420623">
              <a:buClr>
                <a:srgbClr val="552579"/>
              </a:buClr>
              <a:defRPr sz="2576"/>
            </a:pPr>
            <a:r>
              <a:rPr lang="nn-NO" dirty="0" smtClean="0"/>
              <a:t>Dei fleste punkta på sjekklista krev eitt eller fleire informasjonstiltak. (Desse er merka «</a:t>
            </a:r>
            <a:r>
              <a:rPr lang="nn-NO" dirty="0" err="1" smtClean="0"/>
              <a:t>Komm</a:t>
            </a:r>
            <a:r>
              <a:rPr lang="nn-NO" dirty="0" smtClean="0"/>
              <a:t>»)</a:t>
            </a:r>
          </a:p>
          <a:p>
            <a:pPr marL="315468" indent="-315468" defTabSz="420623">
              <a:buClr>
                <a:srgbClr val="552579"/>
              </a:buClr>
              <a:defRPr sz="2576"/>
            </a:pPr>
            <a:r>
              <a:rPr lang="nn-NO" dirty="0" smtClean="0"/>
              <a:t>Lag ein gjerne enkel informasjonsplan som supplerer sjekklista</a:t>
            </a:r>
          </a:p>
          <a:p>
            <a:pPr marL="315468" indent="-315468" defTabSz="420623">
              <a:buClr>
                <a:srgbClr val="552579"/>
              </a:buClr>
              <a:defRPr sz="2576"/>
            </a:pPr>
            <a:r>
              <a:rPr lang="nn-NO" dirty="0" smtClean="0"/>
              <a:t>Valhandboka har eksempel på ein slik plan og forslag til ein kommunikasjonspakke-sjekkliste</a:t>
            </a:r>
          </a:p>
        </p:txBody>
      </p:sp>
      <p:sp>
        <p:nvSpPr>
          <p:cNvPr id="345" name="Tittel 3"/>
          <p:cNvSpPr txBox="1">
            <a:spLocks noGrp="1"/>
          </p:cNvSpPr>
          <p:nvPr>
            <p:ph type="title"/>
          </p:nvPr>
        </p:nvSpPr>
        <p:spPr>
          <a:xfrm>
            <a:off x="457200" y="672353"/>
            <a:ext cx="8229600" cy="617491"/>
          </a:xfrm>
          <a:prstGeom prst="rect">
            <a:avLst/>
          </a:prstGeom>
        </p:spPr>
        <p:txBody>
          <a:bodyPr/>
          <a:lstStyle/>
          <a:p>
            <a:r>
              <a:t>informasjon</a:t>
            </a:r>
          </a:p>
        </p:txBody>
      </p:sp>
    </p:spTree>
    <p:extLst>
      <p:ext uri="{BB962C8B-B14F-4D97-AF65-F5344CB8AC3E}">
        <p14:creationId xmlns:p14="http://schemas.microsoft.com/office/powerpoint/2010/main" val="407191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Rectangle 3"/>
          <p:cNvSpPr txBox="1">
            <a:spLocks noGrp="1"/>
          </p:cNvSpPr>
          <p:nvPr>
            <p:ph type="body" idx="1"/>
          </p:nvPr>
        </p:nvSpPr>
        <p:spPr>
          <a:xfrm>
            <a:off x="457200" y="1600200"/>
            <a:ext cx="8229600" cy="4235465"/>
          </a:xfrm>
          <a:prstGeom prst="rect">
            <a:avLst/>
          </a:prstGeom>
        </p:spPr>
        <p:txBody>
          <a:bodyPr/>
          <a:lstStyle/>
          <a:p>
            <a:pPr>
              <a:spcBef>
                <a:spcPts val="400"/>
              </a:spcBef>
              <a:defRPr sz="2000">
                <a:latin typeface="+mj-lt"/>
                <a:ea typeface="+mj-ea"/>
                <a:cs typeface="+mj-cs"/>
                <a:sym typeface="Helvetica"/>
              </a:defRPr>
            </a:pPr>
            <a:r>
              <a:rPr lang="nb-NO" sz="2400" dirty="0" smtClean="0"/>
              <a:t>Hvem vil vi nå med informasjonen?</a:t>
            </a:r>
          </a:p>
          <a:p>
            <a:pPr>
              <a:spcBef>
                <a:spcPts val="400"/>
              </a:spcBef>
              <a:defRPr sz="2000">
                <a:latin typeface="+mj-lt"/>
                <a:ea typeface="+mj-ea"/>
                <a:cs typeface="+mj-cs"/>
                <a:sym typeface="Helvetica"/>
              </a:defRPr>
            </a:pPr>
            <a:r>
              <a:rPr lang="nb-NO" sz="2400" dirty="0" smtClean="0"/>
              <a:t>Alle medlemmer med stemmerett</a:t>
            </a:r>
          </a:p>
          <a:p>
            <a:pPr lvl="1">
              <a:spcBef>
                <a:spcPts val="400"/>
              </a:spcBef>
              <a:defRPr sz="2000">
                <a:latin typeface="+mj-lt"/>
                <a:ea typeface="+mj-ea"/>
                <a:cs typeface="+mj-cs"/>
                <a:sym typeface="Helvetica"/>
              </a:defRPr>
            </a:pPr>
            <a:r>
              <a:rPr lang="nb-NO" sz="1600" dirty="0" smtClean="0"/>
              <a:t>De minst aktive</a:t>
            </a:r>
          </a:p>
          <a:p>
            <a:pPr lvl="1">
              <a:spcBef>
                <a:spcPts val="400"/>
              </a:spcBef>
              <a:defRPr sz="2000">
                <a:latin typeface="+mj-lt"/>
                <a:ea typeface="+mj-ea"/>
                <a:cs typeface="+mj-cs"/>
                <a:sym typeface="Helvetica"/>
              </a:defRPr>
            </a:pPr>
            <a:r>
              <a:rPr lang="nb-NO" sz="1800" dirty="0" smtClean="0"/>
              <a:t>De som er litt interesserte, de man har kontakt med gjennom kirkelige handlinger</a:t>
            </a:r>
          </a:p>
          <a:p>
            <a:pPr lvl="1">
              <a:spcBef>
                <a:spcPts val="400"/>
              </a:spcBef>
              <a:defRPr sz="2000">
                <a:latin typeface="+mj-lt"/>
                <a:ea typeface="+mj-ea"/>
                <a:cs typeface="+mj-cs"/>
                <a:sym typeface="Helvetica"/>
              </a:defRPr>
            </a:pPr>
            <a:r>
              <a:rPr lang="nb-NO" sz="1800" dirty="0" smtClean="0"/>
              <a:t>De aktive i menigheten</a:t>
            </a:r>
          </a:p>
          <a:p>
            <a:pPr lvl="1">
              <a:spcBef>
                <a:spcPts val="400"/>
              </a:spcBef>
              <a:defRPr sz="2000">
                <a:latin typeface="+mj-lt"/>
                <a:ea typeface="+mj-ea"/>
                <a:cs typeface="+mj-cs"/>
                <a:sym typeface="Helvetica"/>
              </a:defRPr>
            </a:pPr>
            <a:r>
              <a:rPr lang="nb-NO" sz="1800" dirty="0" smtClean="0"/>
              <a:t>Førstegangsvelgere. Ungdom (som fyller 15 eller eldre)</a:t>
            </a:r>
            <a:endParaRPr lang="nb-NO" sz="2800" dirty="0" smtClean="0"/>
          </a:p>
          <a:p>
            <a:pPr>
              <a:spcBef>
                <a:spcPts val="400"/>
              </a:spcBef>
              <a:defRPr sz="2000">
                <a:latin typeface="+mj-lt"/>
                <a:ea typeface="+mj-ea"/>
                <a:cs typeface="+mj-cs"/>
                <a:sym typeface="Helvetica"/>
              </a:defRPr>
            </a:pPr>
            <a:r>
              <a:rPr lang="nb-NO" sz="2400" dirty="0" smtClean="0"/>
              <a:t>De som</a:t>
            </a:r>
            <a:r>
              <a:rPr lang="nb-NO" sz="1800" dirty="0" smtClean="0"/>
              <a:t> </a:t>
            </a:r>
            <a:r>
              <a:rPr lang="nb-NO" sz="2400" dirty="0" smtClean="0"/>
              <a:t>ikke er medlemmer. Kan benytte denne anledningen til å gi et godt bilde av kirken</a:t>
            </a:r>
            <a:endParaRPr lang="nb-NO" sz="2400" dirty="0"/>
          </a:p>
        </p:txBody>
      </p:sp>
      <p:sp>
        <p:nvSpPr>
          <p:cNvPr id="350" name="Rectangle 2"/>
          <p:cNvSpPr txBox="1">
            <a:spLocks noGrp="1"/>
          </p:cNvSpPr>
          <p:nvPr>
            <p:ph type="title"/>
          </p:nvPr>
        </p:nvSpPr>
        <p:spPr>
          <a:xfrm>
            <a:off x="457200" y="672353"/>
            <a:ext cx="8229600" cy="932265"/>
          </a:xfrm>
          <a:prstGeom prst="rect">
            <a:avLst/>
          </a:prstGeom>
        </p:spPr>
        <p:txBody>
          <a:bodyPr/>
          <a:lstStyle>
            <a:lvl1pPr algn="ctr">
              <a:defRPr sz="3600">
                <a:latin typeface="+mj-lt"/>
                <a:ea typeface="+mj-ea"/>
                <a:cs typeface="+mj-cs"/>
                <a:sym typeface="Helvetica"/>
              </a:defRPr>
            </a:lvl1pPr>
          </a:lstStyle>
          <a:p>
            <a:pPr algn="l"/>
            <a:r>
              <a:rPr dirty="0" err="1"/>
              <a:t>Målgrupper</a:t>
            </a:r>
            <a:endParaRPr dirty="0"/>
          </a:p>
        </p:txBody>
      </p:sp>
    </p:spTree>
    <p:extLst>
      <p:ext uri="{BB962C8B-B14F-4D97-AF65-F5344CB8AC3E}">
        <p14:creationId xmlns:p14="http://schemas.microsoft.com/office/powerpoint/2010/main" val="347405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tel 1"/>
          <p:cNvSpPr txBox="1">
            <a:spLocks noGrp="1"/>
          </p:cNvSpPr>
          <p:nvPr>
            <p:ph type="title"/>
          </p:nvPr>
        </p:nvSpPr>
        <p:spPr>
          <a:xfrm>
            <a:off x="457200" y="672353"/>
            <a:ext cx="8229600" cy="932265"/>
          </a:xfrm>
          <a:prstGeom prst="rect">
            <a:avLst/>
          </a:prstGeom>
        </p:spPr>
        <p:txBody>
          <a:bodyPr/>
          <a:lstStyle/>
          <a:p>
            <a:r>
              <a:t>Kommunikasjonspakke liten</a:t>
            </a:r>
          </a:p>
        </p:txBody>
      </p:sp>
      <p:sp>
        <p:nvSpPr>
          <p:cNvPr id="353" name="Plassholder for innhold 2"/>
          <p:cNvSpPr txBox="1">
            <a:spLocks noGrp="1"/>
          </p:cNvSpPr>
          <p:nvPr>
            <p:ph type="body" idx="1"/>
          </p:nvPr>
        </p:nvSpPr>
        <p:spPr>
          <a:xfrm>
            <a:off x="457200" y="1600200"/>
            <a:ext cx="8229600" cy="4235465"/>
          </a:xfrm>
          <a:prstGeom prst="rect">
            <a:avLst/>
          </a:prstGeom>
        </p:spPr>
        <p:txBody>
          <a:bodyPr/>
          <a:lstStyle/>
          <a:p>
            <a:pPr marL="514350" indent="-514350">
              <a:buFontTx/>
              <a:buAutoNum type="arabicPeriod"/>
            </a:pPr>
            <a:r>
              <a:t>Oppdater kalenderen på nettsider og eventuelt legg inn som arrangement på Facebook </a:t>
            </a:r>
          </a:p>
          <a:p>
            <a:pPr marL="514350" indent="-514350">
              <a:buFontTx/>
              <a:buAutoNum type="arabicPeriod"/>
            </a:pPr>
            <a:r>
              <a:t>Menighetsbladet – fyldig omtale i alle utgaver </a:t>
            </a:r>
          </a:p>
          <a:p>
            <a:pPr marL="514350" indent="-514350">
              <a:buFontTx/>
              <a:buAutoNum type="arabicPeriod"/>
            </a:pPr>
            <a:r>
              <a:t>Nettsider- kopier inn artikler fra kirkevalg.no</a:t>
            </a:r>
          </a:p>
          <a:p>
            <a:pPr marL="514350" indent="-514350">
              <a:buFontTx/>
              <a:buAutoNum type="arabicPeriod"/>
            </a:pPr>
            <a:r>
              <a:t>Bestill materiell om valget før 1. mars på </a:t>
            </a:r>
            <a:r>
              <a:rPr u="sng">
                <a:solidFill>
                  <a:srgbClr val="0000FF"/>
                </a:solidFill>
                <a:uFill>
                  <a:solidFill>
                    <a:srgbClr val="0000FF"/>
                  </a:solidFill>
                </a:uFill>
                <a:hlinkClick r:id="rId3"/>
              </a:rPr>
              <a:t>http://valgutstyr.no</a:t>
            </a:r>
          </a:p>
          <a:p>
            <a:pPr marL="514350" indent="-514350">
              <a:buFontTx/>
              <a:buAutoNum type="arabicPeriod"/>
            </a:pPr>
            <a:r>
              <a:t>Kjøp annonseplass i lokalavis</a:t>
            </a:r>
          </a:p>
          <a:p>
            <a:pPr marL="514350" indent="-514350">
              <a:buFontTx/>
              <a:buAutoNum type="arabicPeriod"/>
            </a:pPr>
            <a:r>
              <a:t>Evaluer informasjonsinnsatsen, snakk med folk og hør om de skal stemme/vet at det er valg</a:t>
            </a:r>
          </a:p>
        </p:txBody>
      </p:sp>
    </p:spTree>
    <p:extLst>
      <p:ext uri="{BB962C8B-B14F-4D97-AF65-F5344CB8AC3E}">
        <p14:creationId xmlns:p14="http://schemas.microsoft.com/office/powerpoint/2010/main" val="111093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ittel 1"/>
          <p:cNvSpPr txBox="1">
            <a:spLocks noGrp="1"/>
          </p:cNvSpPr>
          <p:nvPr>
            <p:ph type="title"/>
          </p:nvPr>
        </p:nvSpPr>
        <p:spPr>
          <a:xfrm>
            <a:off x="457200" y="672353"/>
            <a:ext cx="8229600" cy="932265"/>
          </a:xfrm>
          <a:prstGeom prst="rect">
            <a:avLst/>
          </a:prstGeom>
        </p:spPr>
        <p:txBody>
          <a:bodyPr/>
          <a:lstStyle/>
          <a:p>
            <a:r>
              <a:rPr dirty="0" err="1"/>
              <a:t>Kommunikasjonspakke</a:t>
            </a:r>
            <a:r>
              <a:rPr dirty="0"/>
              <a:t> + </a:t>
            </a:r>
          </a:p>
        </p:txBody>
      </p:sp>
      <p:sp>
        <p:nvSpPr>
          <p:cNvPr id="358" name="Plassholder for innhold 2"/>
          <p:cNvSpPr txBox="1">
            <a:spLocks noGrp="1"/>
          </p:cNvSpPr>
          <p:nvPr>
            <p:ph type="body" idx="1"/>
          </p:nvPr>
        </p:nvSpPr>
        <p:spPr>
          <a:xfrm>
            <a:off x="457200" y="1649267"/>
            <a:ext cx="8229600" cy="4235464"/>
          </a:xfrm>
          <a:prstGeom prst="rect">
            <a:avLst/>
          </a:prstGeom>
        </p:spPr>
        <p:txBody>
          <a:bodyPr>
            <a:normAutofit lnSpcReduction="10000"/>
          </a:bodyPr>
          <a:lstStyle/>
          <a:p>
            <a:pPr marL="509206" indent="-509206" defTabSz="452627">
              <a:buFontTx/>
              <a:buAutoNum type="arabicPeriod" startAt="7"/>
              <a:defRPr sz="2574"/>
            </a:pPr>
            <a:r>
              <a:rPr lang="nb-NO" dirty="0" smtClean="0"/>
              <a:t>Velg ut et tiltak (el. flere) dere er stolte over, og som dere vil fortelle om i egne kanaler og lokalavisa</a:t>
            </a:r>
          </a:p>
          <a:p>
            <a:pPr marL="509206" indent="-509206" defTabSz="452627">
              <a:buFontTx/>
              <a:buAutoNum type="arabicPeriod" startAt="7"/>
              <a:defRPr sz="2574"/>
            </a:pPr>
            <a:r>
              <a:rPr lang="nb-NO" dirty="0" smtClean="0"/>
              <a:t>Kjøp </a:t>
            </a:r>
            <a:r>
              <a:rPr lang="nb-NO" dirty="0" err="1" smtClean="0"/>
              <a:t>fremming</a:t>
            </a:r>
            <a:r>
              <a:rPr lang="nb-NO" dirty="0" smtClean="0"/>
              <a:t> for saker dere har på </a:t>
            </a:r>
            <a:r>
              <a:rPr lang="nb-NO" dirty="0" err="1" smtClean="0"/>
              <a:t>Facebook</a:t>
            </a:r>
            <a:endParaRPr lang="nb-NO" dirty="0" smtClean="0"/>
          </a:p>
          <a:p>
            <a:pPr marL="509206" indent="-509206" defTabSz="452627">
              <a:buFontTx/>
              <a:buAutoNum type="arabicPeriod" startAt="7"/>
              <a:defRPr sz="2574"/>
            </a:pPr>
            <a:r>
              <a:rPr lang="nb-NO" dirty="0" smtClean="0"/>
              <a:t>Bruk filmer og bilder som legges ut på kirkens </a:t>
            </a:r>
            <a:r>
              <a:rPr lang="nb-NO" dirty="0" err="1" smtClean="0"/>
              <a:t>Facebook</a:t>
            </a:r>
            <a:r>
              <a:rPr lang="nb-NO" dirty="0" smtClean="0"/>
              <a:t>-side/</a:t>
            </a:r>
            <a:r>
              <a:rPr lang="nb-NO" dirty="0" err="1" smtClean="0"/>
              <a:t>Instagram</a:t>
            </a:r>
            <a:r>
              <a:rPr lang="nb-NO" dirty="0" smtClean="0"/>
              <a:t> </a:t>
            </a:r>
          </a:p>
          <a:p>
            <a:pPr marL="509206" indent="-509206" defTabSz="452627">
              <a:buFontTx/>
              <a:buAutoNum type="arabicPeriod" startAt="7"/>
              <a:defRPr sz="2574"/>
            </a:pPr>
            <a:r>
              <a:rPr lang="nb-NO" dirty="0" smtClean="0"/>
              <a:t>Arranger åpent møte med </a:t>
            </a:r>
            <a:r>
              <a:rPr lang="nb-NO" dirty="0" err="1" smtClean="0"/>
              <a:t>kandidatane</a:t>
            </a:r>
            <a:endParaRPr lang="nb-NO" dirty="0" smtClean="0"/>
          </a:p>
          <a:p>
            <a:pPr marL="509206" indent="-509206" defTabSz="452627">
              <a:buFontTx/>
              <a:buAutoNum type="arabicPeriod" startAt="7"/>
              <a:defRPr sz="2574"/>
            </a:pPr>
            <a:r>
              <a:rPr lang="nb-NO" dirty="0" smtClean="0"/>
              <a:t>Ha stand for menigheten og valget på butikken, gågata eller kjøpesenter </a:t>
            </a:r>
          </a:p>
          <a:p>
            <a:pPr marL="509206" indent="-509206" defTabSz="452627">
              <a:buFontTx/>
              <a:buAutoNum type="arabicPeriod" startAt="7"/>
              <a:defRPr sz="2574"/>
            </a:pPr>
            <a:r>
              <a:rPr lang="nb-NO" dirty="0" smtClean="0"/>
              <a:t>Løft kirkesaker opp i lokale valgdebatter </a:t>
            </a:r>
          </a:p>
          <a:p>
            <a:pPr marL="509206" indent="-509206" defTabSz="452627">
              <a:buFontTx/>
              <a:buAutoNum type="arabicPeriod" startAt="7"/>
              <a:defRPr sz="2574"/>
            </a:pPr>
            <a:r>
              <a:rPr lang="nb-NO" dirty="0" smtClean="0"/>
              <a:t>Engasjer konfirmantene i å få økt stemmer fra 15 +</a:t>
            </a:r>
            <a:endParaRPr lang="nb-NO" dirty="0"/>
          </a:p>
        </p:txBody>
      </p:sp>
    </p:spTree>
    <p:extLst>
      <p:ext uri="{BB962C8B-B14F-4D97-AF65-F5344CB8AC3E}">
        <p14:creationId xmlns:p14="http://schemas.microsoft.com/office/powerpoint/2010/main" val="231973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ittel 1"/>
          <p:cNvSpPr txBox="1">
            <a:spLocks noGrp="1"/>
          </p:cNvSpPr>
          <p:nvPr>
            <p:ph type="title"/>
          </p:nvPr>
        </p:nvSpPr>
        <p:spPr>
          <a:xfrm>
            <a:off x="589722" y="1124190"/>
            <a:ext cx="8031341" cy="858750"/>
          </a:xfrm>
          <a:prstGeom prst="rect">
            <a:avLst/>
          </a:prstGeom>
        </p:spPr>
        <p:txBody>
          <a:bodyPr>
            <a:normAutofit/>
          </a:bodyPr>
          <a:lstStyle>
            <a:lvl1pPr>
              <a:defRPr>
                <a:solidFill>
                  <a:srgbClr val="0070C0"/>
                </a:solidFill>
              </a:defRPr>
            </a:lvl1pPr>
          </a:lstStyle>
          <a:p>
            <a:r>
              <a:rPr sz="3400" dirty="0" err="1">
                <a:solidFill>
                  <a:schemeClr val="tx1"/>
                </a:solidFill>
                <a:ea typeface="+mj-ea"/>
                <a:cs typeface="+mj-cs"/>
              </a:rPr>
              <a:t>GrensejusTeringer</a:t>
            </a:r>
            <a:endParaRPr sz="3400" dirty="0">
              <a:solidFill>
                <a:schemeClr val="tx1"/>
              </a:solidFill>
              <a:ea typeface="+mj-ea"/>
              <a:cs typeface="+mj-cs"/>
            </a:endParaRPr>
          </a:p>
        </p:txBody>
      </p:sp>
      <p:sp>
        <p:nvSpPr>
          <p:cNvPr id="369" name="Plassholder for tekst 2"/>
          <p:cNvSpPr txBox="1">
            <a:spLocks noGrp="1"/>
          </p:cNvSpPr>
          <p:nvPr>
            <p:ph type="body" idx="1"/>
          </p:nvPr>
        </p:nvSpPr>
        <p:spPr>
          <a:xfrm>
            <a:off x="589722" y="1820641"/>
            <a:ext cx="8345273" cy="4462463"/>
          </a:xfrm>
          <a:prstGeom prst="rect">
            <a:avLst/>
          </a:prstGeom>
        </p:spPr>
        <p:txBody>
          <a:bodyPr>
            <a:noAutofit/>
          </a:bodyPr>
          <a:lstStyle/>
          <a:p>
            <a:r>
              <a:rPr lang="nb-NO" sz="2400" dirty="0">
                <a:ea typeface="+mn-ea"/>
                <a:cs typeface="Georgia"/>
              </a:rPr>
              <a:t>Det pågår endring av kommunegrenser flere steder. Disse får noen følger for soknene og fellesrådene.</a:t>
            </a:r>
          </a:p>
          <a:p>
            <a:r>
              <a:rPr lang="nb-NO" sz="2400" dirty="0">
                <a:ea typeface="+mn-ea"/>
                <a:cs typeface="Georgia"/>
              </a:rPr>
              <a:t>Enkelte steder justeres soknegrensene eller sokn slås sammen. </a:t>
            </a:r>
          </a:p>
          <a:p>
            <a:r>
              <a:rPr lang="nb-NO" sz="2400" dirty="0">
                <a:ea typeface="+mn-ea"/>
                <a:cs typeface="Georgia"/>
              </a:rPr>
              <a:t>Der sammenslåing og justeringer er vedtatt, skal valget holdes etter framtidige grenser.</a:t>
            </a:r>
          </a:p>
          <a:p>
            <a:r>
              <a:rPr lang="nb-NO" sz="2400" dirty="0">
                <a:ea typeface="+mn-ea"/>
                <a:cs typeface="Georgia"/>
              </a:rPr>
              <a:t>Der vedtak ikke er gjort, gjelder gamle grenser ved valget.</a:t>
            </a:r>
          </a:p>
          <a:p>
            <a:r>
              <a:rPr lang="nb-NO" sz="2400" dirty="0">
                <a:ea typeface="+mn-ea"/>
                <a:cs typeface="Georgia"/>
              </a:rPr>
              <a:t>Vedtak må være gjort før 1.3.2019.</a:t>
            </a:r>
          </a:p>
          <a:p>
            <a:r>
              <a:rPr lang="nb-NO" sz="2400" dirty="0">
                <a:ea typeface="+mn-ea"/>
                <a:cs typeface="Georgia"/>
              </a:rPr>
              <a:t>Kirkerådet sentralt arbeider med å få lagt alle slike endringer inn i valgmodulen som vil ligge til grunn for valgkort og manntall</a:t>
            </a:r>
          </a:p>
          <a:p>
            <a:pPr marL="322325" indent="-322325" defTabSz="429768">
              <a:spcBef>
                <a:spcPts val="400"/>
              </a:spcBef>
              <a:defRPr sz="2256" b="1">
                <a:latin typeface="+mn-lt"/>
                <a:ea typeface="+mn-ea"/>
                <a:cs typeface="+mn-cs"/>
                <a:sym typeface="Calibri"/>
              </a:defRPr>
            </a:pPr>
            <a:endParaRPr lang="nb-NO" sz="1800" dirty="0">
              <a:ea typeface="+mn-ea"/>
              <a:cs typeface="Georgia"/>
            </a:endParaRPr>
          </a:p>
        </p:txBody>
      </p:sp>
    </p:spTree>
    <p:extLst>
      <p:ext uri="{BB962C8B-B14F-4D97-AF65-F5344CB8AC3E}">
        <p14:creationId xmlns:p14="http://schemas.microsoft.com/office/powerpoint/2010/main" val="368029194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idx="1"/>
          </p:nvPr>
        </p:nvSpPr>
        <p:spPr>
          <a:xfrm>
            <a:off x="457200" y="1600201"/>
            <a:ext cx="8229600" cy="4710064"/>
          </a:xfrm>
        </p:spPr>
        <p:txBody>
          <a:bodyPr/>
          <a:lstStyle/>
          <a:p>
            <a:pPr>
              <a:buFont typeface="Arial" panose="020B0604020202020204" pitchFamily="34" charset="0"/>
              <a:buNone/>
            </a:pPr>
            <a:r>
              <a:rPr lang="nb-NO" altLang="nb-NO" b="1" dirty="0" smtClean="0">
                <a:latin typeface="Helvetica" panose="020B0604020202020204" pitchFamily="34" charset="0"/>
                <a:ea typeface="ＭＳ Ｐゴシック" panose="020B0600070205080204" pitchFamily="34" charset="-128"/>
                <a:cs typeface="Helvetica" panose="020B0604020202020204" pitchFamily="34" charset="0"/>
              </a:rPr>
              <a:t>	</a:t>
            </a:r>
            <a:r>
              <a:rPr lang="nb-NO" altLang="nb-NO" sz="2400" b="1" dirty="0">
                <a:latin typeface="Helvetica" panose="020B0604020202020204" pitchFamily="34" charset="0"/>
                <a:ea typeface="ＭＳ Ｐゴシック" panose="020B0600070205080204" pitchFamily="34" charset="-128"/>
                <a:cs typeface="Helvetica" panose="020B0604020202020204" pitchFamily="34" charset="0"/>
              </a:rPr>
              <a:t>V</a:t>
            </a:r>
            <a:r>
              <a:rPr lang="nb-NO" altLang="nb-NO" sz="2400" b="1" dirty="0" smtClean="0">
                <a:latin typeface="Helvetica" panose="020B0604020202020204" pitchFamily="34" charset="0"/>
                <a:ea typeface="ＭＳ Ｐゴシック" panose="020B0600070205080204" pitchFamily="34" charset="-128"/>
                <a:cs typeface="Helvetica" panose="020B0604020202020204" pitchFamily="34" charset="0"/>
              </a:rPr>
              <a:t>edtatt av Kirkemøtet i 2018 </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Kun direkte valg til bispedømmeråd og Kirkemøtet</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Opprettet ordning for registrering av nomineringsgrupper og støtteordninger for disse</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Fastsatt at listen fra nominasjonskomiteen heter «Nominasjonskomiteens liste»</a:t>
            </a:r>
          </a:p>
          <a:p>
            <a:r>
              <a:rPr lang="nb-NO" sz="2400" dirty="0"/>
              <a:t>Medlemmer i døvekirken skal kunne avgi stemme til døves menighetsråd og døvemenighetenes representant i Oslo bispedømmeråd på valgting i bostedssoknet</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Innført sperregrense for personlig stemmetall.</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Stemmetillegg (ikke for nominasjonskomiteens liste)</a:t>
            </a:r>
          </a:p>
          <a:p>
            <a:pPr marL="0" indent="0">
              <a:buNone/>
            </a:pPr>
            <a:endPar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endParaRPr>
          </a:p>
          <a:p>
            <a:endPar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3315" name="Rectangle 2"/>
          <p:cNvSpPr>
            <a:spLocks noGrp="1"/>
          </p:cNvSpPr>
          <p:nvPr>
            <p:ph type="title"/>
          </p:nvPr>
        </p:nvSpPr>
        <p:spPr/>
        <p:txBody>
          <a:bodyPr/>
          <a:lstStyle/>
          <a:p>
            <a:pPr algn="ctr"/>
            <a:r>
              <a:rPr lang="nb-NO" altLang="nb-NO" sz="3600" dirty="0" smtClean="0">
                <a:latin typeface="Helvetica" panose="020B0604020202020204" pitchFamily="34" charset="0"/>
                <a:ea typeface="ＭＳ Ｐゴシック" panose="020B0600070205080204" pitchFamily="34" charset="-128"/>
                <a:cs typeface="Helvetica" panose="020B0604020202020204" pitchFamily="34" charset="0"/>
              </a:rPr>
              <a:t>Nytt ved Kirkevalget 2019</a:t>
            </a:r>
            <a:endParaRPr lang="en-US" altLang="nb-NO"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3318"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endParaRPr lang="en-GB" altLang="nb-NO" dirty="0">
              <a:solidFill>
                <a:schemeClr val="tx2"/>
              </a:solidFill>
            </a:endParaRPr>
          </a:p>
        </p:txBody>
      </p:sp>
    </p:spTree>
    <p:extLst>
      <p:ext uri="{BB962C8B-B14F-4D97-AF65-F5344CB8AC3E}">
        <p14:creationId xmlns:p14="http://schemas.microsoft.com/office/powerpoint/2010/main" val="24122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11372" y="1141957"/>
            <a:ext cx="7772400" cy="900629"/>
          </a:xfrm>
        </p:spPr>
        <p:txBody>
          <a:bodyPr>
            <a:normAutofit fontScale="90000"/>
          </a:bodyPr>
          <a:lstStyle/>
          <a:p>
            <a:r>
              <a:rPr lang="nb-NO" dirty="0" smtClean="0"/>
              <a:t>Kontaktperson Kirkevalg</a:t>
            </a:r>
            <a:endParaRPr lang="nb-NO" dirty="0"/>
          </a:p>
        </p:txBody>
      </p:sp>
      <p:pic>
        <p:nvPicPr>
          <p:cNvPr id="4" name="Bilde 3"/>
          <p:cNvPicPr>
            <a:picLocks noChangeAspect="1"/>
          </p:cNvPicPr>
          <p:nvPr/>
        </p:nvPicPr>
        <p:blipFill>
          <a:blip r:embed="rId2"/>
          <a:stretch>
            <a:fillRect/>
          </a:stretch>
        </p:blipFill>
        <p:spPr>
          <a:xfrm>
            <a:off x="2774335" y="2181225"/>
            <a:ext cx="3580558" cy="3975026"/>
          </a:xfrm>
          <a:prstGeom prst="rect">
            <a:avLst/>
          </a:prstGeom>
        </p:spPr>
      </p:pic>
    </p:spTree>
    <p:extLst>
      <p:ext uri="{BB962C8B-B14F-4D97-AF65-F5344CB8AC3E}">
        <p14:creationId xmlns:p14="http://schemas.microsoft.com/office/powerpoint/2010/main" val="11211532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 Placeholder 21"/>
          <p:cNvSpPr txBox="1">
            <a:spLocks noGrp="1"/>
          </p:cNvSpPr>
          <p:nvPr>
            <p:ph type="body" sz="quarter" idx="1"/>
          </p:nvPr>
        </p:nvSpPr>
        <p:spPr>
          <a:xfrm>
            <a:off x="1400722" y="5206950"/>
            <a:ext cx="5494339" cy="958851"/>
          </a:xfrm>
          <a:prstGeom prst="rect">
            <a:avLst/>
          </a:prstGeom>
        </p:spPr>
        <p:txBody>
          <a:bodyPr/>
          <a:lstStyle>
            <a:lvl1pPr>
              <a:spcBef>
                <a:spcPts val="1200"/>
              </a:spcBef>
              <a:defRPr sz="5400">
                <a:latin typeface="+mj-lt"/>
                <a:ea typeface="+mj-ea"/>
                <a:cs typeface="+mj-cs"/>
                <a:sym typeface="Helvetica"/>
              </a:defRPr>
            </a:lvl1pPr>
          </a:lstStyle>
          <a:p>
            <a:r>
              <a:t>Lykke til!</a:t>
            </a:r>
          </a:p>
        </p:txBody>
      </p:sp>
      <p:pic>
        <p:nvPicPr>
          <p:cNvPr id="361" name="2D477B41-29D2-4B2E-A8E7-658A7CF42B2A-L0-001.gif" descr="2D477B41-29D2-4B2E-A8E7-658A7CF42B2A-L0-001.gif"/>
          <p:cNvPicPr>
            <a:picLocks/>
          </p:cNvPicPr>
          <p:nvPr/>
        </p:nvPicPr>
        <p:blipFill>
          <a:blip r:embed="rId2">
            <a:extLst/>
          </a:blip>
          <a:stretch>
            <a:fillRect/>
          </a:stretch>
        </p:blipFill>
        <p:spPr>
          <a:xfrm>
            <a:off x="420976" y="758011"/>
            <a:ext cx="8087572" cy="4448939"/>
          </a:xfrm>
          <a:prstGeom prst="rect">
            <a:avLst/>
          </a:prstGeom>
          <a:ln w="12700">
            <a:miter lim="400000"/>
          </a:ln>
        </p:spPr>
      </p:pic>
      <p:sp>
        <p:nvSpPr>
          <p:cNvPr id="2" name="TekstSylinder 1"/>
          <p:cNvSpPr txBox="1"/>
          <p:nvPr/>
        </p:nvSpPr>
        <p:spPr>
          <a:xfrm>
            <a:off x="6074875" y="4092229"/>
            <a:ext cx="2661719" cy="923330"/>
          </a:xfrm>
          <a:prstGeom prst="rect">
            <a:avLst/>
          </a:prstGeom>
          <a:solidFill>
            <a:schemeClr val="bg1"/>
          </a:solidFill>
        </p:spPr>
        <p:txBody>
          <a:bodyPr wrap="square" rtlCol="0">
            <a:spAutoFit/>
          </a:bodyPr>
          <a:lstStyle/>
          <a:p>
            <a:endParaRPr lang="nb-NO" dirty="0" smtClean="0"/>
          </a:p>
          <a:p>
            <a:endParaRPr lang="nb-NO" dirty="0"/>
          </a:p>
          <a:p>
            <a:endParaRPr lang="nb-NO" dirty="0"/>
          </a:p>
        </p:txBody>
      </p:sp>
    </p:spTree>
    <p:extLst>
      <p:ext uri="{BB962C8B-B14F-4D97-AF65-F5344CB8AC3E}">
        <p14:creationId xmlns:p14="http://schemas.microsoft.com/office/powerpoint/2010/main" val="235784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Valgorganene i Soknet</a:t>
            </a:r>
            <a:endParaRPr lang="nb-NO" dirty="0"/>
          </a:p>
        </p:txBody>
      </p:sp>
      <p:sp>
        <p:nvSpPr>
          <p:cNvPr id="3" name="Plassholder for innhold 2"/>
          <p:cNvSpPr>
            <a:spLocks noGrp="1"/>
          </p:cNvSpPr>
          <p:nvPr>
            <p:ph idx="1"/>
          </p:nvPr>
        </p:nvSpPr>
        <p:spPr/>
        <p:txBody>
          <a:bodyPr/>
          <a:lstStyle/>
          <a:p>
            <a:r>
              <a:rPr lang="nb-NO" dirty="0" smtClean="0"/>
              <a:t>Menighetsrådet = valgstyret</a:t>
            </a:r>
          </a:p>
          <a:p>
            <a:r>
              <a:rPr lang="nb-NO" dirty="0" smtClean="0"/>
              <a:t>Valgstyret oppnevner nominasjonskomite</a:t>
            </a:r>
          </a:p>
          <a:p>
            <a:r>
              <a:rPr lang="nb-NO" dirty="0" smtClean="0"/>
              <a:t>Valgstyret oppnevner stemmestyrer til valglokalene</a:t>
            </a:r>
          </a:p>
          <a:p>
            <a:r>
              <a:rPr lang="nb-NO" dirty="0" smtClean="0"/>
              <a:t>Valgstyret utpeker stemmemottakere</a:t>
            </a:r>
          </a:p>
          <a:p>
            <a:endParaRPr lang="nb-NO" dirty="0"/>
          </a:p>
          <a:p>
            <a:pPr marL="0" indent="0">
              <a:buNone/>
            </a:pPr>
            <a:r>
              <a:rPr lang="nb-NO" dirty="0" smtClean="0"/>
              <a:t>Valgstyret kan delegere oppgaver/saker som «ikke er av prinsipiell betydning» til leder/sekretær/daglig leder.	- </a:t>
            </a:r>
            <a:r>
              <a:rPr lang="nb-NO" sz="2400" dirty="0" smtClean="0"/>
              <a:t>Valgstyret har et forholdsvis vidt rom for å 		delegere</a:t>
            </a:r>
          </a:p>
          <a:p>
            <a:pPr marL="0" indent="0">
              <a:buNone/>
            </a:pPr>
            <a:endParaRPr lang="nb-NO" dirty="0"/>
          </a:p>
        </p:txBody>
      </p:sp>
    </p:spTree>
    <p:extLst>
      <p:ext uri="{BB962C8B-B14F-4D97-AF65-F5344CB8AC3E}">
        <p14:creationId xmlns:p14="http://schemas.microsoft.com/office/powerpoint/2010/main" val="27988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505182083EF5E4F804BD26B2BAE3969" ma:contentTypeVersion="0" ma:contentTypeDescription="Opprett et nytt dokument." ma:contentTypeScope="" ma:versionID="30b0f55c60bae4fef4aced94bc1e320e">
  <xsd:schema xmlns:xsd="http://www.w3.org/2001/XMLSchema" xmlns:xs="http://www.w3.org/2001/XMLSchema" xmlns:p="http://schemas.microsoft.com/office/2006/metadata/properties" targetNamespace="http://schemas.microsoft.com/office/2006/metadata/properties" ma:root="true" ma:fieldsID="3e2500873ed525c1cf306a41cba81e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445210-EBDA-4647-A26F-A0BB46E712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698A26D-ACD1-4086-BC88-151EC1903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F8398ED-D2D4-463D-8358-38100C560A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2565</TotalTime>
  <Words>4297</Words>
  <Application>Microsoft Office PowerPoint</Application>
  <PresentationFormat>Skjermfremvisning (4:3)</PresentationFormat>
  <Paragraphs>600</Paragraphs>
  <Slides>81</Slides>
  <Notes>33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81</vt:i4>
      </vt:variant>
    </vt:vector>
  </HeadingPairs>
  <TitlesOfParts>
    <vt:vector size="88" baseType="lpstr">
      <vt:lpstr>ＭＳ Ｐゴシック</vt:lpstr>
      <vt:lpstr>Arial</vt:lpstr>
      <vt:lpstr>Calibri</vt:lpstr>
      <vt:lpstr>Georgia</vt:lpstr>
      <vt:lpstr>Helvetica</vt:lpstr>
      <vt:lpstr>Times New Roman</vt:lpstr>
      <vt:lpstr>Office Theme</vt:lpstr>
      <vt:lpstr>Kurs i lokal valggjennomføring </vt:lpstr>
      <vt:lpstr>PowerPoint-presentasjon</vt:lpstr>
      <vt:lpstr>innhold </vt:lpstr>
      <vt:lpstr>Regler og rutiner </vt:lpstr>
      <vt:lpstr>PowerPoint-presentasjon</vt:lpstr>
      <vt:lpstr>PowerPoint-presentasjon</vt:lpstr>
      <vt:lpstr>Kirkevalget 2019</vt:lpstr>
      <vt:lpstr>Nytt ved Kirkevalget 2019</vt:lpstr>
      <vt:lpstr>Valgorganene i Soknet</vt:lpstr>
      <vt:lpstr>Nominasjon til menighetsrådet</vt:lpstr>
      <vt:lpstr>Menighetsrådet</vt:lpstr>
      <vt:lpstr>Nominasjon menighetsråd</vt:lpstr>
      <vt:lpstr>Nominasjon menighetsråd</vt:lpstr>
      <vt:lpstr>Nominasjon menighetsråd</vt:lpstr>
      <vt:lpstr>Nominasjon menighetsråd</vt:lpstr>
      <vt:lpstr>Nominasjon menighetsråd</vt:lpstr>
      <vt:lpstr>Nominasjon menighetsråd</vt:lpstr>
      <vt:lpstr>Ti gode grunner til å være med i menighetsrådet </vt:lpstr>
      <vt:lpstr>Nytt valg – og fortsatt engasjement?</vt:lpstr>
      <vt:lpstr>www.kirken.no/stavanger</vt:lpstr>
      <vt:lpstr>Ressurser Til kirkevalget</vt:lpstr>
      <vt:lpstr>PowerPoint-presentasjon</vt:lpstr>
      <vt:lpstr>PowerPoint-presentasjon</vt:lpstr>
      <vt:lpstr>PowerPoint-presentasjon</vt:lpstr>
      <vt:lpstr>Hva om vi har for få kandidater?</vt:lpstr>
      <vt:lpstr>PowerPoint-presentasjon</vt:lpstr>
      <vt:lpstr>Summegrupper - nominasjon</vt:lpstr>
      <vt:lpstr>Frister og tidsplan</vt:lpstr>
      <vt:lpstr>Noen viktige frister for menighetsrådet / valgstyreT</vt:lpstr>
      <vt:lpstr>Kunngjøringer (Valgstyret)</vt:lpstr>
      <vt:lpstr>PowerPoint-presentasjon</vt:lpstr>
      <vt:lpstr>Sjekklister i valhandboka </vt:lpstr>
      <vt:lpstr>Sjekklister i valhandboka </vt:lpstr>
      <vt:lpstr>Sjekklister i valhandboka </vt:lpstr>
      <vt:lpstr>Bispedømmerådsvalet</vt:lpstr>
      <vt:lpstr>bispedømmerådet</vt:lpstr>
      <vt:lpstr>Valg av bispedømmeråd og kirkemøtet</vt:lpstr>
      <vt:lpstr>bispedømmerådsvalet</vt:lpstr>
      <vt:lpstr>BispedømMerådet</vt:lpstr>
      <vt:lpstr>BispedømMerådet</vt:lpstr>
      <vt:lpstr>Kyrkjemøtet</vt:lpstr>
      <vt:lpstr>Ein god kandidat</vt:lpstr>
      <vt:lpstr>Nytt ved bispedømmerådsvalet</vt:lpstr>
      <vt:lpstr>Ymse</vt:lpstr>
      <vt:lpstr>EN ELLER FLERE LISTER?</vt:lpstr>
      <vt:lpstr>Stemmerett og valgbarhet</vt:lpstr>
      <vt:lpstr>Stemmerett og valgbarhet</vt:lpstr>
      <vt:lpstr>§ 3-8.  Rett til å kreve fritak fra valg </vt:lpstr>
      <vt:lpstr>Valgprinsipper </vt:lpstr>
      <vt:lpstr>Høve til å stemmE i heile kommunen</vt:lpstr>
      <vt:lpstr>Valagitasjon</vt:lpstr>
      <vt:lpstr>Valmodul og manntal</vt:lpstr>
      <vt:lpstr>Forhåndsstemming</vt:lpstr>
      <vt:lpstr>Forhåndsstemmeperioden (§ 9-1)</vt:lpstr>
      <vt:lpstr>PowerPoint-presentasjon</vt:lpstr>
      <vt:lpstr>Forhåndsstemming  i praksis</vt:lpstr>
      <vt:lpstr>Valgting</vt:lpstr>
      <vt:lpstr>Planlegge valtinget</vt:lpstr>
      <vt:lpstr>Stemmegjeving</vt:lpstr>
      <vt:lpstr>STEMMEGJEVING</vt:lpstr>
      <vt:lpstr>Stemmegjeving </vt:lpstr>
      <vt:lpstr>Sperregrense </vt:lpstr>
      <vt:lpstr>Praktiske forhold ved valGet</vt:lpstr>
      <vt:lpstr>Praktiske forhold ved valet</vt:lpstr>
      <vt:lpstr>Utstyr og innredning i valglokalet</vt:lpstr>
      <vt:lpstr>Stemmestyrets oppgaver </vt:lpstr>
      <vt:lpstr>Hvis velgeren ikke står i manntallet </vt:lpstr>
      <vt:lpstr>Veiledning for velger i valglokalet</vt:lpstr>
      <vt:lpstr>Stemmegiving ved flertallsvalg</vt:lpstr>
      <vt:lpstr>Feil i stemmegivningen</vt:lpstr>
      <vt:lpstr>Lokalkyrkjeleg valøkonomi</vt:lpstr>
      <vt:lpstr>Opptelling</vt:lpstr>
      <vt:lpstr>Lokal opplæring</vt:lpstr>
      <vt:lpstr>Informasjon</vt:lpstr>
      <vt:lpstr>informasjon</vt:lpstr>
      <vt:lpstr>Målgrupper</vt:lpstr>
      <vt:lpstr>Kommunikasjonspakke liten</vt:lpstr>
      <vt:lpstr>Kommunikasjonspakke + </vt:lpstr>
      <vt:lpstr>GrensejusTeringer</vt:lpstr>
      <vt:lpstr>Kontaktperson Kirkevalg</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HOVEDTITTEL STÅR HER</dc:title>
  <dc:creator>Mortani</dc:creator>
  <cp:lastModifiedBy>Tove Marie Sortland</cp:lastModifiedBy>
  <cp:revision>190</cp:revision>
  <cp:lastPrinted>2019-02-04T15:07:04Z</cp:lastPrinted>
  <dcterms:created xsi:type="dcterms:W3CDTF">2015-03-10T13:43:38Z</dcterms:created>
  <dcterms:modified xsi:type="dcterms:W3CDTF">2019-02-12T09:28:51Z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0x0101001505182083EF5E4F804BD26B2BAE3969</vt:lpwstr>
  </property>
</Properties>
</file>