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7" r:id="rId3"/>
    <p:sldId id="258" r:id="rId4"/>
    <p:sldId id="259" r:id="rId5"/>
    <p:sldId id="284" r:id="rId6"/>
    <p:sldId id="272" r:id="rId7"/>
    <p:sldId id="278" r:id="rId8"/>
    <p:sldId id="279" r:id="rId9"/>
    <p:sldId id="280" r:id="rId10"/>
    <p:sldId id="273" r:id="rId11"/>
    <p:sldId id="282" r:id="rId12"/>
    <p:sldId id="287" r:id="rId13"/>
    <p:sldId id="274" r:id="rId14"/>
    <p:sldId id="286" r:id="rId15"/>
    <p:sldId id="275" r:id="rId16"/>
    <p:sldId id="276" r:id="rId17"/>
    <p:sldId id="260" r:id="rId18"/>
    <p:sldId id="262" r:id="rId19"/>
    <p:sldId id="261" r:id="rId20"/>
    <p:sldId id="283" r:id="rId21"/>
    <p:sldId id="281" r:id="rId22"/>
    <p:sldId id="263" r:id="rId23"/>
    <p:sldId id="265" r:id="rId24"/>
    <p:sldId id="266" r:id="rId25"/>
    <p:sldId id="267" r:id="rId26"/>
    <p:sldId id="264" r:id="rId27"/>
    <p:sldId id="268" r:id="rId28"/>
    <p:sldId id="269" r:id="rId29"/>
    <p:sldId id="285" r:id="rId30"/>
    <p:sldId id="271" r:id="rId31"/>
    <p:sldId id="270" r:id="rId32"/>
    <p:sldId id="277" r:id="rId3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405" autoAdjust="0"/>
  </p:normalViewPr>
  <p:slideViewPr>
    <p:cSldViewPr snapToGrid="0">
      <p:cViewPr varScale="1">
        <p:scale>
          <a:sx n="72" d="100"/>
          <a:sy n="72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5588-1D19-4111-B843-E55953CE4099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636C-994C-4410-A95C-5EEAB86F90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58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D0E7-966E-4D82-9655-4DB7D3EC52D2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EA350-F233-4C12-A998-D842A1264E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48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5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9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66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3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96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0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30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4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2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A350-F233-4C12-A998-D842A1264EC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85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9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1B4A-8F0A-496E-A37B-E8B349CA087B}" type="slidenum">
              <a:rPr lang="nb-NO" smtClean="0">
                <a:solidFill>
                  <a:prstClr val="black"/>
                </a:solidFill>
              </a:rPr>
              <a:pPr/>
              <a:t>17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5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35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2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04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tern_Wallpaper3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2997"/>
          <a:stretch/>
        </p:blipFill>
        <p:spPr>
          <a:xfrm>
            <a:off x="-1" y="1"/>
            <a:ext cx="12192001" cy="683372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13068" y="427038"/>
            <a:ext cx="10992617" cy="5956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3464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77354"/>
            <a:ext cx="10363200" cy="900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 i="0" cap="all" spc="300">
                <a:latin typeface="Georgia"/>
                <a:cs typeface="Georgia"/>
              </a:defRPr>
            </a:lvl1pPr>
          </a:lstStyle>
          <a:p>
            <a:r>
              <a:rPr lang="nb-NO" dirty="0" smtClean="0"/>
              <a:t>DETTE ER EN 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77982"/>
            <a:ext cx="8534400" cy="102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Her er det plass til en underoverskrift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275295" y="3391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5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_Wallpaper_2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02"/>
            <a:ext cx="12192000" cy="594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6295" y="2549595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cap="all" spc="0">
                <a:latin typeface="Georgia"/>
              </a:defRPr>
            </a:lvl1pPr>
          </a:lstStyle>
          <a:p>
            <a:r>
              <a:rPr lang="nb-NO" dirty="0" smtClean="0"/>
              <a:t>Click to Edit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5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6295" y="1124195"/>
            <a:ext cx="10708451" cy="858753"/>
          </a:xfrm>
          <a:prstGeom prst="rect">
            <a:avLst/>
          </a:prstGeom>
        </p:spPr>
        <p:txBody>
          <a:bodyPr/>
          <a:lstStyle>
            <a:lvl1pPr algn="l">
              <a:defRPr sz="3600" cap="all" baseline="0">
                <a:latin typeface="Georgia"/>
              </a:defRPr>
            </a:lvl1pPr>
          </a:lstStyle>
          <a:p>
            <a:r>
              <a:rPr lang="nb-NO" dirty="0" smtClean="0"/>
              <a:t>Klikk her for å endre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93005" y="2256077"/>
            <a:ext cx="10812679" cy="1970127"/>
          </a:xfrm>
          <a:prstGeom prst="rect">
            <a:avLst/>
          </a:prstGeom>
        </p:spPr>
        <p:txBody>
          <a:bodyPr vert="horz"/>
          <a:lstStyle>
            <a:lvl1pPr>
              <a:defRPr sz="2000" b="0" i="0" baseline="0">
                <a:latin typeface="Arial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6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64882"/>
            <a:ext cx="10972800" cy="935319"/>
          </a:xfrm>
          <a:prstGeom prst="rect">
            <a:avLst/>
          </a:prstGeom>
        </p:spPr>
        <p:txBody>
          <a:bodyPr/>
          <a:lstStyle>
            <a:lvl1pPr>
              <a:defRPr sz="3400" cap="all">
                <a:latin typeface="Georgia"/>
              </a:defRPr>
            </a:lvl1pPr>
          </a:lstStyle>
          <a:p>
            <a:r>
              <a:rPr lang="nb-NO" dirty="0" smtClean="0"/>
              <a:t>Click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224515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3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Du kan klikke her for å endre på teksten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224514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3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Du kan klikke her for å endre på teksten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60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Click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attern_Wallpaper_2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r="2431"/>
          <a:stretch/>
        </p:blipFill>
        <p:spPr>
          <a:xfrm>
            <a:off x="-1" y="0"/>
            <a:ext cx="12192001" cy="62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"/>
          <a:stretch/>
        </p:blipFill>
        <p:spPr>
          <a:xfrm>
            <a:off x="14602" y="43796"/>
            <a:ext cx="12177399" cy="60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019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6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F6E-8D17-4B59-84C9-665AD07E69F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A948550-890D-4C52-B529-6D4109FF6C1F}" type="slidenum">
              <a:rPr lang="nb-NO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70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93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14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06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9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A0AC-CBA4-4D5D-AB24-F5B624AD3186}" type="datetimeFigureOut">
              <a:rPr lang="nb-NO" smtClean="0"/>
              <a:t>23.11.2018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2BD2-8B85-4BFD-898F-416F445A7A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93708"/>
            <a:ext cx="12192000" cy="564292"/>
          </a:xfrm>
          <a:prstGeom prst="rect">
            <a:avLst/>
          </a:prstGeom>
          <a:solidFill>
            <a:srgbClr val="C0C1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42934"/>
            <a:ext cx="2227735" cy="24066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38" y="6461604"/>
            <a:ext cx="2366359" cy="2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408HNlsDeAhWEkCwKHWowDMkQjRx6BAgBEAU&amp;url=https://fritanke.no/nyheter/mot-mer-skille-men-de-vanskelige-sporsmalene-utsettes/19.9502&amp;psig=AOvVaw2QMwwrutJp_qNptD81ii7k&amp;ust=15416077408562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788277"/>
            <a:ext cx="10566400" cy="5470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b-NO" sz="3600" b="1" dirty="0" smtClean="0">
                <a:latin typeface="Georgia" panose="02040502050405020303" pitchFamily="18" charset="0"/>
              </a:rPr>
              <a:t>Kirkeordning for Den norske kirke</a:t>
            </a:r>
          </a:p>
          <a:p>
            <a:pPr marL="0" indent="0">
              <a:buNone/>
            </a:pPr>
            <a:endParaRPr lang="nb-NO" sz="3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32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nb-NO" sz="1900" dirty="0" smtClean="0">
                <a:latin typeface="Georgia" panose="02040502050405020303" pitchFamily="18" charset="0"/>
              </a:rPr>
              <a:t>Høring høsten 2018</a:t>
            </a:r>
            <a:endParaRPr lang="nb-NO" sz="1900" dirty="0">
              <a:latin typeface="Georgia" panose="02040502050405020303" pitchFamily="18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1619250"/>
            <a:ext cx="64293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Kirkelov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Trossamfunnslov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Kirkeordning</a:t>
            </a:r>
          </a:p>
        </p:txBody>
      </p:sp>
    </p:spTree>
    <p:extLst>
      <p:ext uri="{BB962C8B-B14F-4D97-AF65-F5344CB8AC3E}">
        <p14:creationId xmlns:p14="http://schemas.microsoft.com/office/powerpoint/2010/main" val="56388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 dirty="0" smtClean="0">
                <a:latin typeface="Georgia" panose="02040502050405020303" pitchFamily="18" charset="0"/>
              </a:rPr>
              <a:t>Kapittel 3. Om Den norske kirke</a:t>
            </a:r>
          </a:p>
          <a:p>
            <a:pPr marL="0" indent="0">
              <a:buNone/>
            </a:pPr>
            <a:endParaRPr lang="nb-NO" sz="24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9 Soknet og Den norske kirke</a:t>
            </a:r>
          </a:p>
          <a:p>
            <a:pPr marL="0" indent="0">
              <a:buNone/>
            </a:pPr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Menighetsrådet opptrer på vegne av soknet når annet ikke er fastsatt i medhold av § 10 annet ledd</a:t>
            </a: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Kirkemøtets to grunnlag</a:t>
            </a:r>
          </a:p>
        </p:txBody>
      </p:sp>
    </p:spTree>
    <p:extLst>
      <p:ext uri="{BB962C8B-B14F-4D97-AF65-F5344CB8AC3E}">
        <p14:creationId xmlns:p14="http://schemas.microsoft.com/office/powerpoint/2010/main" val="29561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10 Kirkemøtet 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Øverste representative organ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Grunnlag, lære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Gir </a:t>
            </a:r>
            <a:r>
              <a:rPr lang="nb-NO" sz="2000" dirty="0">
                <a:latin typeface="Georgia" panose="02040502050405020303" pitchFamily="18" charset="0"/>
              </a:rPr>
              <a:t>nærmere bestemmelser om: 1) kirkens organisering, 2) kirkelig inndeling, 3) kirkelige organer og valg til disse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Kirkemøtet </a:t>
            </a:r>
            <a:r>
              <a:rPr lang="nb-NO" sz="2000" dirty="0">
                <a:latin typeface="Georgia" panose="02040502050405020303" pitchFamily="18" charset="0"/>
              </a:rPr>
              <a:t>kan ikke treffe vedtak eller gi instruks i enkeltsaker som det tilligger soknets </a:t>
            </a:r>
            <a:r>
              <a:rPr lang="nb-NO" sz="2000" dirty="0" smtClean="0">
                <a:latin typeface="Georgia" panose="02040502050405020303" pitchFamily="18" charset="0"/>
              </a:rPr>
              <a:t>organer </a:t>
            </a:r>
            <a:r>
              <a:rPr lang="nb-NO" sz="2000" dirty="0">
                <a:latin typeface="Georgia" panose="02040502050405020303" pitchFamily="18" charset="0"/>
              </a:rPr>
              <a:t>å avgjøre </a:t>
            </a:r>
          </a:p>
          <a:p>
            <a:pPr marL="0" indent="0">
              <a:buNone/>
            </a:pPr>
            <a:endParaRPr lang="nb-NO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2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0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Trossamfunn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Rettssubjekt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Organer</a:t>
            </a:r>
          </a:p>
          <a:p>
            <a:pPr marL="0" indent="0">
              <a:buNone/>
            </a:pPr>
            <a:endParaRPr lang="nb-NO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11 Kirkelig stemmerett og kirkevalg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Stemmerettsalder 15 år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Valg samtidig og samlokalisert med offentlige valg</a:t>
            </a:r>
          </a:p>
          <a:p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12 Finansiering av Den norske kirke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Fortsatt todelt finansiering </a:t>
            </a:r>
            <a:r>
              <a:rPr lang="nb-NO" sz="2000" i="1" dirty="0" smtClean="0">
                <a:latin typeface="Georgia" panose="02040502050405020303" pitchFamily="18" charset="0"/>
              </a:rPr>
              <a:t>eller</a:t>
            </a:r>
            <a:r>
              <a:rPr lang="nb-NO" sz="2000" dirty="0" smtClean="0">
                <a:latin typeface="Georgia" panose="02040502050405020303" pitchFamily="18" charset="0"/>
              </a:rPr>
              <a:t> ren statlig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13 Kirker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Kirkene er soknets eiendom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Kirkemøtet gir regler om krav til kirke, forvaltning etc</a:t>
            </a:r>
            <a:r>
              <a:rPr lang="nb-NO" sz="2400" dirty="0" smtClean="0">
                <a:latin typeface="Georgia" panose="02040502050405020303" pitchFamily="18" charset="0"/>
              </a:rPr>
              <a:t>.</a:t>
            </a: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2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70212"/>
            <a:ext cx="10515600" cy="470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14 Prestenes, (prostenes) og biskopenes tjeneste</a:t>
            </a:r>
            <a:endParaRPr lang="nb-NO" sz="2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Sikrer finansiering av prestetjeneste i alle sokn; landsdekkende</a:t>
            </a: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15 Den norske kirkes medlemsregister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Personregister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Handlingsregister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Ikke hjemmel til å innhente fødselsmeldinger fra Folkeregisteret</a:t>
            </a: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§ 16 Saksbehandlingsregler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Lovhjemmel for Kirkemøtet til å bestemme at forvaltningslov </a:t>
            </a:r>
            <a:r>
              <a:rPr lang="nb-NO" sz="2000" dirty="0" err="1" smtClean="0">
                <a:latin typeface="Georgia" panose="02040502050405020303" pitchFamily="18" charset="0"/>
              </a:rPr>
              <a:t>etc</a:t>
            </a:r>
            <a:r>
              <a:rPr lang="nb-NO" sz="2000" dirty="0" smtClean="0">
                <a:latin typeface="Georgia" panose="02040502050405020303" pitchFamily="18" charset="0"/>
              </a:rPr>
              <a:t> gjelder</a:t>
            </a:r>
          </a:p>
          <a:p>
            <a:pPr marL="0" indent="0">
              <a:buNone/>
            </a:pPr>
            <a:r>
              <a:rPr lang="nb-NO" sz="2000" dirty="0" smtClean="0">
                <a:latin typeface="Georgia" panose="02040502050405020303" pitchFamily="18" charset="0"/>
              </a:rPr>
              <a:t>Endringer i bestemmelsene må forelegges Kirkemøtet</a:t>
            </a:r>
          </a:p>
        </p:txBody>
      </p:sp>
    </p:spTree>
    <p:extLst>
      <p:ext uri="{BB962C8B-B14F-4D97-AF65-F5344CB8AC3E}">
        <p14:creationId xmlns:p14="http://schemas.microsoft.com/office/powerpoint/2010/main" val="49425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Bakgrunn for arbeid med kirkeordning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Føringer bak forslaget til ny kirkeordning</a:t>
            </a:r>
          </a:p>
          <a:p>
            <a:pPr marL="0" indent="0">
              <a:buNone/>
            </a:pPr>
            <a:endParaRPr lang="nb-NO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nb-NO" sz="2400" dirty="0" smtClean="0">
                <a:latin typeface="Georgia" panose="02040502050405020303" pitchFamily="18" charset="0"/>
              </a:rPr>
              <a:t>Menighetenes </a:t>
            </a:r>
            <a:r>
              <a:rPr lang="nb-NO" sz="2400" i="1" dirty="0" smtClean="0">
                <a:latin typeface="Georgia" panose="02040502050405020303" pitchFamily="18" charset="0"/>
              </a:rPr>
              <a:t>refleksjonsprosess </a:t>
            </a:r>
            <a:r>
              <a:rPr lang="nb-NO" sz="2400" dirty="0" smtClean="0">
                <a:latin typeface="Georgia" panose="02040502050405020303" pitchFamily="18" charset="0"/>
              </a:rPr>
              <a:t>2013</a:t>
            </a:r>
          </a:p>
          <a:p>
            <a:pPr>
              <a:buFontTx/>
              <a:buChar char="-"/>
            </a:pPr>
            <a:r>
              <a:rPr lang="nb-NO" sz="2400" i="1" dirty="0" err="1" smtClean="0">
                <a:latin typeface="Georgia" panose="02040502050405020303" pitchFamily="18" charset="0"/>
              </a:rPr>
              <a:t>Samstyring</a:t>
            </a:r>
            <a:r>
              <a:rPr lang="nb-NO" sz="2400" i="1" dirty="0" smtClean="0">
                <a:latin typeface="Georgia" panose="02040502050405020303" pitchFamily="18" charset="0"/>
              </a:rPr>
              <a:t> i ubalanse </a:t>
            </a:r>
            <a:r>
              <a:rPr lang="nb-NO" sz="2400" dirty="0" smtClean="0">
                <a:latin typeface="Georgia" panose="02040502050405020303" pitchFamily="18" charset="0"/>
              </a:rPr>
              <a:t>2015</a:t>
            </a:r>
          </a:p>
          <a:p>
            <a:pPr>
              <a:buFontTx/>
              <a:buChar char="-"/>
            </a:pPr>
            <a:r>
              <a:rPr lang="nb-NO" sz="2400" i="1" dirty="0" smtClean="0">
                <a:latin typeface="Georgia" panose="02040502050405020303" pitchFamily="18" charset="0"/>
              </a:rPr>
              <a:t>Veivalgsaken</a:t>
            </a:r>
            <a:r>
              <a:rPr lang="nb-NO" sz="2400" dirty="0" smtClean="0">
                <a:latin typeface="Georgia" panose="02040502050405020303" pitchFamily="18" charset="0"/>
              </a:rPr>
              <a:t> 2015</a:t>
            </a:r>
          </a:p>
          <a:p>
            <a:pPr>
              <a:buFontTx/>
              <a:buChar char="-"/>
            </a:pPr>
            <a:r>
              <a:rPr lang="nb-NO" sz="2400" i="1" dirty="0" smtClean="0">
                <a:latin typeface="Georgia" panose="02040502050405020303" pitchFamily="18" charset="0"/>
              </a:rPr>
              <a:t>Den norske kirkes grunnlag, </a:t>
            </a:r>
            <a:r>
              <a:rPr lang="nb-NO" sz="2400" dirty="0" smtClean="0">
                <a:latin typeface="Georgia" panose="02040502050405020303" pitchFamily="18" charset="0"/>
              </a:rPr>
              <a:t>samarbeid mellom Bispemøtet og Kirkerådet </a:t>
            </a:r>
            <a:r>
              <a:rPr lang="nb-NO" sz="2400" dirty="0">
                <a:latin typeface="Georgia" panose="02040502050405020303" pitchFamily="18" charset="0"/>
              </a:rPr>
              <a:t>siden 2014 </a:t>
            </a:r>
            <a:endParaRPr lang="nb-NO" sz="2400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nb-NO" sz="2400" dirty="0" smtClean="0">
                <a:latin typeface="Georgia" panose="02040502050405020303" pitchFamily="18" charset="0"/>
              </a:rPr>
              <a:t>Forslag fra Ungdommens kirkemøte, 2013 - 2017</a:t>
            </a:r>
          </a:p>
          <a:p>
            <a:pPr>
              <a:buFontTx/>
              <a:buChar char="-"/>
            </a:pPr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Bakgrunn for arbeid med kirkeordning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nb-NO" sz="2200" dirty="0" smtClean="0">
                <a:latin typeface="Georgia" panose="02040502050405020303" pitchFamily="18" charset="0"/>
              </a:rPr>
              <a:t>Når kirkeloven oppheves, oppstår et rettslig tomrom som må fylles</a:t>
            </a:r>
          </a:p>
          <a:p>
            <a:pPr lvl="0">
              <a:buFontTx/>
              <a:buChar char="-"/>
            </a:pPr>
            <a:r>
              <a:rPr lang="nb-NO" sz="2200" dirty="0" smtClean="0">
                <a:latin typeface="Georgia" panose="02040502050405020303" pitchFamily="18" charset="0"/>
              </a:rPr>
              <a:t>Kirkerådets utkast til kirkeordning kan </a:t>
            </a:r>
            <a:r>
              <a:rPr lang="nb-NO" sz="2200" dirty="0">
                <a:latin typeface="Georgia" panose="02040502050405020303" pitchFamily="18" charset="0"/>
              </a:rPr>
              <a:t>ikke </a:t>
            </a:r>
            <a:r>
              <a:rPr lang="nb-NO" sz="2200" dirty="0" smtClean="0">
                <a:latin typeface="Georgia" panose="02040502050405020303" pitchFamily="18" charset="0"/>
              </a:rPr>
              <a:t>stride </a:t>
            </a:r>
            <a:r>
              <a:rPr lang="nb-NO" sz="2200" dirty="0">
                <a:latin typeface="Georgia" panose="02040502050405020303" pitchFamily="18" charset="0"/>
              </a:rPr>
              <a:t>mot </a:t>
            </a:r>
            <a:r>
              <a:rPr lang="nb-NO" sz="2200" dirty="0" smtClean="0">
                <a:latin typeface="Georgia" panose="02040502050405020303" pitchFamily="18" charset="0"/>
              </a:rPr>
              <a:t>lovforslaget</a:t>
            </a:r>
          </a:p>
          <a:p>
            <a:pPr lvl="0">
              <a:buFontTx/>
              <a:buChar char="-"/>
            </a:pPr>
            <a:r>
              <a:rPr lang="nb-NO" sz="2200" dirty="0" smtClean="0">
                <a:latin typeface="Georgia" panose="02040502050405020303" pitchFamily="18" charset="0"/>
              </a:rPr>
              <a:t>Kirkerådets utkast </a:t>
            </a:r>
            <a:r>
              <a:rPr lang="nb-NO" sz="2200" dirty="0">
                <a:latin typeface="Georgia" panose="02040502050405020303" pitchFamily="18" charset="0"/>
              </a:rPr>
              <a:t>kan ikke gå lenger i å la Kirkemøtet regulere soknets rettsforhold enn det lovforslaget legger opp </a:t>
            </a:r>
            <a:r>
              <a:rPr lang="nb-NO" sz="2200" dirty="0" smtClean="0">
                <a:latin typeface="Georgia" panose="02040502050405020303" pitchFamily="18" charset="0"/>
              </a:rPr>
              <a:t>til</a:t>
            </a:r>
          </a:p>
          <a:p>
            <a:pPr lvl="0">
              <a:buFontTx/>
              <a:buChar char="-"/>
            </a:pPr>
            <a:r>
              <a:rPr lang="nb-NO" sz="2200" dirty="0" smtClean="0">
                <a:latin typeface="Georgia" panose="02040502050405020303" pitchFamily="18" charset="0"/>
              </a:rPr>
              <a:t>Kirkemøtet gir de nødvendige regler om kirkens ordning, dels </a:t>
            </a:r>
            <a:r>
              <a:rPr lang="nb-NO" sz="2200" dirty="0">
                <a:latin typeface="Georgia" panose="02040502050405020303" pitchFamily="18" charset="0"/>
              </a:rPr>
              <a:t>i</a:t>
            </a:r>
            <a:r>
              <a:rPr lang="nb-NO" sz="2200" dirty="0" smtClean="0">
                <a:latin typeface="Georgia" panose="02040502050405020303" pitchFamily="18" charset="0"/>
              </a:rPr>
              <a:t> kraft av å være trossamfunnets øverste representative organ og dels med hjemmel i lov</a:t>
            </a:r>
          </a:p>
          <a:p>
            <a:pPr lvl="0">
              <a:buFontTx/>
              <a:buChar char="-"/>
            </a:pPr>
            <a:r>
              <a:rPr lang="nb-NO" sz="2200" dirty="0" smtClean="0">
                <a:latin typeface="Georgia" panose="02040502050405020303" pitchFamily="18" charset="0"/>
              </a:rPr>
              <a:t>Regler gitt </a:t>
            </a:r>
            <a:r>
              <a:rPr lang="nb-NO" sz="2200" i="1" dirty="0" smtClean="0">
                <a:latin typeface="Georgia" panose="02040502050405020303" pitchFamily="18" charset="0"/>
              </a:rPr>
              <a:t>i medhold av lov </a:t>
            </a:r>
            <a:r>
              <a:rPr lang="nb-NO" sz="2200" dirty="0" smtClean="0">
                <a:latin typeface="Georgia" panose="02040502050405020303" pitchFamily="18" charset="0"/>
              </a:rPr>
              <a:t>har samme rettskraft som </a:t>
            </a:r>
            <a:r>
              <a:rPr lang="nb-NO" sz="2200" i="1" dirty="0" smtClean="0">
                <a:latin typeface="Georgia" panose="02040502050405020303" pitchFamily="18" charset="0"/>
              </a:rPr>
              <a:t>lov</a:t>
            </a: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b="1" dirty="0">
                <a:latin typeface="Georgia" panose="02040502050405020303" pitchFamily="18" charset="0"/>
              </a:rPr>
              <a:t>Bakgrunn for arbeid med kirkeordning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Forslaget til kirkeordning: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I det store og hele videreføring av dagens kirkelov - begrunnet i;</a:t>
            </a:r>
          </a:p>
          <a:p>
            <a:pPr lvl="1"/>
            <a:r>
              <a:rPr lang="nb-NO" sz="2000" dirty="0" smtClean="0">
                <a:latin typeface="Georgia" panose="02040502050405020303" pitchFamily="18" charset="0"/>
              </a:rPr>
              <a:t>Reform- og høringstretthet lokalt</a:t>
            </a:r>
          </a:p>
          <a:p>
            <a:pPr lvl="1"/>
            <a:r>
              <a:rPr lang="nb-NO" sz="2000" dirty="0" smtClean="0">
                <a:latin typeface="Georgia" panose="02040502050405020303" pitchFamily="18" charset="0"/>
              </a:rPr>
              <a:t>Ønske om stabilitet</a:t>
            </a:r>
          </a:p>
          <a:p>
            <a:pPr lvl="1"/>
            <a:r>
              <a:rPr lang="nb-NO" sz="2000" dirty="0" smtClean="0">
                <a:latin typeface="Georgia" panose="02040502050405020303" pitchFamily="18" charset="0"/>
              </a:rPr>
              <a:t>Usikkerhet om hvilke rammer kirken skal ha, bl.a. finansiering</a:t>
            </a:r>
          </a:p>
          <a:p>
            <a:pPr lvl="1"/>
            <a:r>
              <a:rPr lang="nb-NO" sz="2000" dirty="0" smtClean="0">
                <a:latin typeface="Georgia" panose="02040502050405020303" pitchFamily="18" charset="0"/>
              </a:rPr>
              <a:t>Krevende å finne gode løsninger for organisering av arbeidsgiveransvar</a:t>
            </a:r>
          </a:p>
          <a:p>
            <a:pPr marL="457200" lvl="1" indent="0">
              <a:buNone/>
            </a:pPr>
            <a:endParaRPr lang="nb-NO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 smtClean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smtClean="0">
                <a:latin typeface="Georgia" panose="02040502050405020303" pitchFamily="18" charset="0"/>
              </a:rPr>
              <a:t>Bakgrunn</a:t>
            </a:r>
            <a:endParaRPr lang="nb-NO" sz="3200" b="1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I det store og hele en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videreføring av </a:t>
            </a: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dagens kirkelov</a:t>
            </a:r>
            <a:endParaRPr lang="nb-NO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 smtClean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nb-NO" sz="2400" dirty="0">
              <a:latin typeface="Georgia" panose="02040502050405020303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3409">
            <a:off x="4429581" y="1356772"/>
            <a:ext cx="5586145" cy="41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Disposisjon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I	Innledning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II	Forslag til trossamfunnslov 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III	Forslag til kirkeordning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IV	Fremdrift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b="1" dirty="0">
                <a:latin typeface="Georgia" panose="02040502050405020303" pitchFamily="18" charset="0"/>
              </a:rPr>
              <a:t>Bakgrunn for arbeid med kirkeordning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Kirkerådsdirektørens mål for arbeid med kirkeordning:</a:t>
            </a:r>
          </a:p>
          <a:p>
            <a:pPr>
              <a:buFontTx/>
              <a:buChar char="-"/>
            </a:pPr>
            <a:r>
              <a:rPr lang="nb-NO" sz="2000" i="1" dirty="0" smtClean="0">
                <a:latin typeface="Georgia" panose="02040502050405020303" pitchFamily="18" charset="0"/>
              </a:rPr>
              <a:t>Mest mulig ressurser til møter med folk lokalt</a:t>
            </a:r>
          </a:p>
          <a:p>
            <a:pPr>
              <a:buFontTx/>
              <a:buChar char="-"/>
            </a:pPr>
            <a:r>
              <a:rPr lang="nb-NO" sz="2000" i="1" dirty="0" smtClean="0">
                <a:latin typeface="Georgia" panose="02040502050405020303" pitchFamily="18" charset="0"/>
              </a:rPr>
              <a:t>Oppfylle samfunnsoppdraget</a:t>
            </a:r>
          </a:p>
          <a:p>
            <a:pPr>
              <a:buFontTx/>
              <a:buChar char="-"/>
            </a:pPr>
            <a:r>
              <a:rPr lang="nb-NO" sz="2000" i="1" dirty="0" smtClean="0">
                <a:latin typeface="Georgia" panose="02040502050405020303" pitchFamily="18" charset="0"/>
              </a:rPr>
              <a:t>Enkel, funksjonell, balansert og fleksibel</a:t>
            </a:r>
          </a:p>
          <a:p>
            <a:pPr>
              <a:buFontTx/>
              <a:buChar char="-"/>
            </a:pPr>
            <a:r>
              <a:rPr lang="nb-NO" sz="2000" i="1" dirty="0" smtClean="0">
                <a:latin typeface="Georgia" panose="02040502050405020303" pitchFamily="18" charset="0"/>
              </a:rPr>
              <a:t>Må fungere for alle; folkevalgte, frivillige, ansatte – og folk flest</a:t>
            </a:r>
          </a:p>
          <a:p>
            <a:pPr marL="457200" lvl="1" indent="0">
              <a:buNone/>
            </a:pPr>
            <a:endParaRPr lang="nb-NO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400" dirty="0" smtClean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Kirkerådets forslag til ny kirkeordning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674778" y="1439509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2200" b="1" dirty="0" smtClean="0"/>
              <a:t>Seks kapitler</a:t>
            </a:r>
          </a:p>
          <a:p>
            <a:pPr marL="0" indent="0">
              <a:buNone/>
            </a:pPr>
            <a:r>
              <a:rPr lang="nb-NO" sz="2200" dirty="0" smtClean="0"/>
              <a:t>Kapittel </a:t>
            </a:r>
            <a:r>
              <a:rPr lang="nb-NO" sz="2200" dirty="0"/>
              <a:t>1. Den norske kirkes grunnlag (§§ 1–8)</a:t>
            </a:r>
            <a:endParaRPr lang="nb-NO" sz="2200" i="1" dirty="0"/>
          </a:p>
          <a:p>
            <a:pPr marL="0" indent="0">
              <a:buNone/>
            </a:pPr>
            <a:r>
              <a:rPr lang="nb-NO" sz="2200" dirty="0"/>
              <a:t>Kapittel 2. </a:t>
            </a:r>
            <a:r>
              <a:rPr lang="nb-NO" sz="2200" dirty="0" smtClean="0"/>
              <a:t>Inndeling</a:t>
            </a:r>
            <a:r>
              <a:rPr lang="nb-NO" sz="2200" dirty="0"/>
              <a:t>, </a:t>
            </a:r>
            <a:r>
              <a:rPr lang="nb-NO" sz="2200" dirty="0" smtClean="0"/>
              <a:t>organer</a:t>
            </a:r>
            <a:r>
              <a:rPr lang="nb-NO" sz="2200" dirty="0"/>
              <a:t>, </a:t>
            </a:r>
            <a:r>
              <a:rPr lang="nb-NO" sz="2200" dirty="0" smtClean="0"/>
              <a:t>medlemskap og stemmerett (§§ </a:t>
            </a:r>
            <a:r>
              <a:rPr lang="nb-NO" sz="2200" dirty="0"/>
              <a:t>9–14)</a:t>
            </a:r>
            <a:endParaRPr lang="nb-NO" sz="2200" i="1" dirty="0"/>
          </a:p>
          <a:p>
            <a:pPr marL="0" indent="0">
              <a:buNone/>
            </a:pPr>
            <a:r>
              <a:rPr lang="nb-NO" sz="2200" dirty="0"/>
              <a:t>Kapittel 3. Virksomheten i soknet: </a:t>
            </a:r>
            <a:r>
              <a:rPr lang="nb-NO" sz="2200" dirty="0" smtClean="0"/>
              <a:t>organer </a:t>
            </a:r>
            <a:r>
              <a:rPr lang="nb-NO" sz="2200" dirty="0"/>
              <a:t>og </a:t>
            </a:r>
            <a:r>
              <a:rPr lang="nb-NO" sz="2200" dirty="0" smtClean="0"/>
              <a:t>oppgavefordeling (§§ </a:t>
            </a:r>
            <a:r>
              <a:rPr lang="nb-NO" sz="2200" dirty="0"/>
              <a:t>15–26)</a:t>
            </a:r>
            <a:endParaRPr lang="nb-NO" sz="2200" i="1" dirty="0"/>
          </a:p>
          <a:p>
            <a:pPr marL="0" indent="0">
              <a:buNone/>
            </a:pPr>
            <a:r>
              <a:rPr lang="nb-NO" sz="2200" dirty="0"/>
              <a:t>Kapittel 4. </a:t>
            </a:r>
            <a:r>
              <a:rPr lang="nb-NO" sz="2200" dirty="0" smtClean="0"/>
              <a:t>Kirker </a:t>
            </a:r>
            <a:r>
              <a:rPr lang="nb-NO" sz="2200" dirty="0"/>
              <a:t>(§§ </a:t>
            </a:r>
            <a:r>
              <a:rPr lang="nb-NO" sz="2200" dirty="0" smtClean="0"/>
              <a:t>27–31)</a:t>
            </a:r>
            <a:endParaRPr lang="nb-NO" sz="2200" i="1" dirty="0"/>
          </a:p>
          <a:p>
            <a:pPr marL="0" indent="0">
              <a:buNone/>
            </a:pPr>
            <a:r>
              <a:rPr lang="nb-NO" sz="2200" dirty="0"/>
              <a:t>Kapittel 5. Regionale og nasjonale </a:t>
            </a:r>
            <a:r>
              <a:rPr lang="nb-NO" sz="2200" dirty="0" smtClean="0"/>
              <a:t>organer </a:t>
            </a:r>
            <a:r>
              <a:rPr lang="nb-NO" sz="2200" dirty="0"/>
              <a:t>(§§ </a:t>
            </a:r>
            <a:r>
              <a:rPr lang="nb-NO" sz="2200" dirty="0" smtClean="0"/>
              <a:t>32–44</a:t>
            </a:r>
            <a:r>
              <a:rPr lang="nb-NO" sz="2200" dirty="0"/>
              <a:t>)</a:t>
            </a:r>
            <a:endParaRPr lang="nb-NO" sz="2200" i="1" dirty="0"/>
          </a:p>
          <a:p>
            <a:pPr marL="0" indent="0">
              <a:buNone/>
            </a:pPr>
            <a:r>
              <a:rPr lang="nb-NO" sz="2200" dirty="0" smtClean="0"/>
              <a:t>Kapittel </a:t>
            </a:r>
            <a:r>
              <a:rPr lang="nb-NO" sz="2200" dirty="0"/>
              <a:t>6</a:t>
            </a:r>
            <a:r>
              <a:rPr lang="nb-NO" sz="2200" dirty="0" smtClean="0"/>
              <a:t>. </a:t>
            </a:r>
            <a:r>
              <a:rPr lang="nb-NO" sz="2200" dirty="0"/>
              <a:t>Forskjellige bestemmelser (§§ </a:t>
            </a:r>
            <a:r>
              <a:rPr lang="nb-NO" sz="2200" dirty="0" smtClean="0"/>
              <a:t>45-50)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0672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1. Den norske kirkes grunnlag (§§ 1–8)</a:t>
            </a:r>
            <a:endParaRPr lang="nb-NO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2200" dirty="0" smtClean="0"/>
              <a:t>Grunnlagsbestemmelser for Den norske kirke</a:t>
            </a:r>
          </a:p>
          <a:p>
            <a:pPr marL="0" lvl="0" indent="0">
              <a:buNone/>
            </a:pPr>
            <a:endParaRPr lang="nb-NO" sz="2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b-NO" sz="2200" dirty="0" smtClean="0">
                <a:solidFill>
                  <a:prstClr val="black"/>
                </a:solidFill>
              </a:rPr>
              <a:t>Identifiserer Den norske kirke med </a:t>
            </a:r>
            <a:r>
              <a:rPr lang="nb-NO" sz="2200" dirty="0">
                <a:solidFill>
                  <a:prstClr val="black"/>
                </a:solidFill>
              </a:rPr>
              <a:t>den kirken som omtales i Grunnloven § 16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§ 1: Definerer kirkens læregrunnlag og dens identitet. Avløser Christian </a:t>
            </a:r>
            <a:r>
              <a:rPr lang="nb-NO" sz="2200" dirty="0" err="1" smtClean="0"/>
              <a:t>Vs</a:t>
            </a:r>
            <a:r>
              <a:rPr lang="nb-NO" sz="2200" dirty="0" smtClean="0"/>
              <a:t> Norske lov 2.1.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§ 2: Deltakelse i det økumeniske kirkefellesskap. Kan forstås i forlengelse av § 1.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471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888521"/>
            <a:ext cx="10972800" cy="5237643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§ 3 og 5: Livet i menigheten</a:t>
            </a:r>
          </a:p>
          <a:p>
            <a:r>
              <a:rPr lang="nb-NO" sz="2000" dirty="0" smtClean="0"/>
              <a:t>Dåp som inngang til medlemskap</a:t>
            </a:r>
          </a:p>
          <a:p>
            <a:r>
              <a:rPr lang="nb-NO" sz="2000" dirty="0" smtClean="0"/>
              <a:t>Fellesskapet av alle døpte (Det allmenne prestedømmet) som utgangspunkt for tjenestefellesskap i menigheten</a:t>
            </a:r>
          </a:p>
          <a:p>
            <a:r>
              <a:rPr lang="nb-NO" sz="2000" dirty="0" smtClean="0"/>
              <a:t>De ulike kategorier av medarbeidere i kirken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400" dirty="0" smtClean="0"/>
              <a:t>§ 4: Kirkens oppdrag</a:t>
            </a:r>
          </a:p>
          <a:p>
            <a:r>
              <a:rPr lang="nb-NO" sz="2000" dirty="0" smtClean="0"/>
              <a:t>En bekjennende, misjonerende, tjenende og åpen folkekirke</a:t>
            </a:r>
            <a:endParaRPr lang="nb-NO" sz="18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§ 6: Organisering og ledelse</a:t>
            </a:r>
          </a:p>
          <a:p>
            <a:r>
              <a:rPr lang="nb-NO" sz="2000" dirty="0" smtClean="0"/>
              <a:t>Soknet (menigheten) som grunnenhet</a:t>
            </a:r>
          </a:p>
          <a:p>
            <a:r>
              <a:rPr lang="nb-NO" sz="2000" dirty="0" smtClean="0"/>
              <a:t>Prestetjeneste i alle menigheter</a:t>
            </a:r>
          </a:p>
          <a:p>
            <a:r>
              <a:rPr lang="nb-NO" sz="2000" dirty="0" smtClean="0"/>
              <a:t>Styring og ledelse bygget på demokratiske prinsipper og samvirke </a:t>
            </a:r>
          </a:p>
          <a:p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7354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§ 7: Samisk kirkeliv</a:t>
            </a:r>
          </a:p>
          <a:p>
            <a:r>
              <a:rPr lang="nb-NO" sz="2000" dirty="0" smtClean="0"/>
              <a:t>Urfolksforpliktelse</a:t>
            </a:r>
          </a:p>
          <a:p>
            <a:r>
              <a:rPr lang="nb-NO" sz="2000" dirty="0" smtClean="0"/>
              <a:t>Samisk kirkeliv en del av Den norske kirke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§ 8: Alle andre regler og ordninger i Den norske kirke skal være i samsvar med  	  §§ 1-7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048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</a:t>
            </a:r>
            <a:r>
              <a:rPr lang="nb-NO" sz="2800" b="1" dirty="0" smtClean="0">
                <a:latin typeface="Georgia" panose="02040502050405020303" pitchFamily="18" charset="0"/>
              </a:rPr>
              <a:t>2. </a:t>
            </a:r>
            <a:r>
              <a:rPr lang="nb-NO" sz="2800" b="1" dirty="0">
                <a:latin typeface="Georgia" panose="02040502050405020303" pitchFamily="18" charset="0"/>
              </a:rPr>
              <a:t>Kirkelig inndeling, kirkens organer, medlemskap og stemmerett (§§ 9–14)</a:t>
            </a:r>
            <a:endParaRPr lang="nb-NO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400" dirty="0" smtClean="0"/>
              <a:t>I hovedsak videreføring av kirkeloven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Nytt/utvidet: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Permanent ordning for valgmenigheter </a:t>
            </a:r>
            <a:r>
              <a:rPr lang="nb-NO" sz="2400" dirty="0" smtClean="0"/>
              <a:t>(§ 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Medlemskap – også personer uten fødselsnummer </a:t>
            </a:r>
            <a:r>
              <a:rPr lang="nb-NO" sz="2400" dirty="0"/>
              <a:t>(§ 11</a:t>
            </a:r>
            <a:r>
              <a:rPr lang="nb-NO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Egne regler om barns tilhørighet (§ 11)</a:t>
            </a:r>
            <a:endParaRPr lang="nb-NO" sz="2400" dirty="0"/>
          </a:p>
          <a:p>
            <a:r>
              <a:rPr lang="nb-NO" sz="2400" dirty="0" smtClean="0"/>
              <a:t>Overføring av medlemskap (§ 13)</a:t>
            </a:r>
            <a:endParaRPr lang="nb-NO" sz="24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77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</a:t>
            </a:r>
            <a:r>
              <a:rPr lang="nb-NO" sz="2800" b="1" dirty="0" smtClean="0">
                <a:latin typeface="Georgia" panose="02040502050405020303" pitchFamily="18" charset="0"/>
              </a:rPr>
              <a:t>3. </a:t>
            </a:r>
            <a:r>
              <a:rPr lang="nb-NO" sz="2800" b="1" dirty="0">
                <a:latin typeface="Georgia" panose="02040502050405020303" pitchFamily="18" charset="0"/>
              </a:rPr>
              <a:t>Virksomheten i soknet: Soknets organer og deres oppgavefordeling §§ 15–26)</a:t>
            </a:r>
            <a:endParaRPr lang="nb-NO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400" dirty="0" smtClean="0"/>
              <a:t>I all hovedsak videreføring kirkeloven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Endringer:</a:t>
            </a:r>
          </a:p>
          <a:p>
            <a:r>
              <a:rPr lang="nb-NO" sz="2400" dirty="0" smtClean="0"/>
              <a:t>Felles menighetsråd for flere sokn – permanent (§ 15)</a:t>
            </a:r>
          </a:p>
          <a:p>
            <a:r>
              <a:rPr lang="nb-NO" sz="2400" dirty="0" smtClean="0"/>
              <a:t>Presisering av menighetsmøtets myndighet i liturgisaker (§ 21)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126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4</a:t>
            </a:r>
            <a:r>
              <a:rPr lang="nb-NO" sz="2800" b="1" dirty="0" smtClean="0">
                <a:latin typeface="Georgia" panose="02040502050405020303" pitchFamily="18" charset="0"/>
              </a:rPr>
              <a:t>. Kirkebygg (§§ 27–31)</a:t>
            </a:r>
            <a:endParaRPr lang="nb-NO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Videreføring av kirkeloven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Endringer:</a:t>
            </a:r>
          </a:p>
          <a:p>
            <a:r>
              <a:rPr lang="nb-NO" sz="2400" dirty="0" smtClean="0"/>
              <a:t>Departementet som godkjenningsmyndighet er erstattet av Kirkerådet og biskop</a:t>
            </a:r>
          </a:p>
          <a:p>
            <a:r>
              <a:rPr lang="nb-NO" sz="2400" dirty="0" smtClean="0"/>
              <a:t>Byggeforbud innenfor 60-metersgrensen videreføres ikke i kirkelig regelverk</a:t>
            </a:r>
          </a:p>
        </p:txBody>
      </p:sp>
    </p:spTree>
    <p:extLst>
      <p:ext uri="{BB962C8B-B14F-4D97-AF65-F5344CB8AC3E}">
        <p14:creationId xmlns:p14="http://schemas.microsoft.com/office/powerpoint/2010/main" val="38574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4</a:t>
            </a:r>
            <a:r>
              <a:rPr lang="nb-NO" sz="2800" b="1" dirty="0" smtClean="0">
                <a:latin typeface="Georgia" panose="02040502050405020303" pitchFamily="18" charset="0"/>
              </a:rPr>
              <a:t>. Kirkebygg (§§ 27–31)</a:t>
            </a:r>
            <a:endParaRPr lang="nb-NO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2400" i="1" dirty="0" smtClean="0"/>
              <a:t>Mulig høring om kirkebygg i 2019, med vedtak om endringer på Kirkemøtet i 2020. Spørsmål Kirkerådet vurderer:</a:t>
            </a:r>
            <a:endParaRPr lang="nb-NO" sz="2400" i="1" dirty="0"/>
          </a:p>
          <a:p>
            <a:pPr marL="0" indent="0">
              <a:buNone/>
            </a:pPr>
            <a:endParaRPr lang="nb-NO" sz="2400" i="1" dirty="0" smtClean="0"/>
          </a:p>
          <a:p>
            <a:pPr marL="0" indent="0">
              <a:buNone/>
            </a:pPr>
            <a:r>
              <a:rPr lang="nb-NO" sz="2400" i="1" dirty="0" smtClean="0"/>
              <a:t>Drøftingspunkter:</a:t>
            </a:r>
          </a:p>
          <a:p>
            <a:r>
              <a:rPr lang="nb-NO" sz="2400" i="1" dirty="0" smtClean="0"/>
              <a:t>Langtidsutleie (bestilling fra Kirkemøtet)</a:t>
            </a:r>
            <a:endParaRPr lang="nb-NO" sz="2400" i="1" dirty="0"/>
          </a:p>
          <a:p>
            <a:r>
              <a:rPr lang="nb-NO" sz="2400" i="1" dirty="0" smtClean="0"/>
              <a:t>Godkjenningsmyndighet</a:t>
            </a:r>
          </a:p>
          <a:p>
            <a:r>
              <a:rPr lang="nb-NO" sz="2400" i="1" dirty="0" smtClean="0"/>
              <a:t>Inntekter fra utleie av kirkebygg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38447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5</a:t>
            </a:r>
            <a:r>
              <a:rPr lang="nb-NO" sz="2800" b="1" dirty="0" smtClean="0">
                <a:latin typeface="Georgia" panose="02040502050405020303" pitchFamily="18" charset="0"/>
              </a:rPr>
              <a:t>. </a:t>
            </a:r>
            <a:r>
              <a:rPr lang="nb-NO" sz="2800" b="1" dirty="0">
                <a:latin typeface="Georgia" panose="02040502050405020303" pitchFamily="18" charset="0"/>
              </a:rPr>
              <a:t>Regionale og nasjonale </a:t>
            </a:r>
            <a:r>
              <a:rPr lang="nb-NO" sz="2800" b="1" dirty="0" smtClean="0">
                <a:latin typeface="Georgia" panose="02040502050405020303" pitchFamily="18" charset="0"/>
              </a:rPr>
              <a:t>organer </a:t>
            </a:r>
            <a:r>
              <a:rPr lang="nb-NO" sz="2800" b="1" dirty="0">
                <a:latin typeface="Georgia" panose="02040502050405020303" pitchFamily="18" charset="0"/>
              </a:rPr>
              <a:t>(§§ </a:t>
            </a:r>
            <a:r>
              <a:rPr lang="nb-NO" sz="2800" b="1" dirty="0" smtClean="0">
                <a:latin typeface="Georgia" panose="02040502050405020303" pitchFamily="18" charset="0"/>
              </a:rPr>
              <a:t>32–44</a:t>
            </a:r>
            <a:r>
              <a:rPr lang="nb-NO" sz="2800" b="1" dirty="0">
                <a:latin typeface="Georgia" panose="02040502050405020303" pitchFamily="18" charset="0"/>
              </a:rPr>
              <a:t>)</a:t>
            </a:r>
            <a:endParaRPr lang="nb-NO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I all hovedsak videreføring av kirkeloven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Nytt: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Kollegialt og personlig </a:t>
            </a:r>
            <a:r>
              <a:rPr lang="nb-NO" sz="2400" dirty="0"/>
              <a:t>tilsyn </a:t>
            </a:r>
            <a:r>
              <a:rPr lang="nb-NO" sz="2400" dirty="0" smtClean="0"/>
              <a:t>(i tråd med gjeldende </a:t>
            </a:r>
            <a:r>
              <a:rPr lang="nb-NO" sz="2400" dirty="0"/>
              <a:t>rett) </a:t>
            </a:r>
            <a:r>
              <a:rPr lang="nb-NO" sz="2400" dirty="0" smtClean="0"/>
              <a:t>beskrives i regler om Bispemøte (§ 39)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Prosedyre for behandling av saker med læremessig karakter (§ 39)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Forslag om at Mellomkirkelig råd blir et nasjonalt fagorgan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Ny paragraf om ungdomsdemokrati (§ 44)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968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Bakgrunn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i="1" dirty="0" smtClean="0">
                <a:latin typeface="Georgia" panose="02040502050405020303" pitchFamily="18" charset="0"/>
              </a:rPr>
              <a:t>- En skrittvis utvikling av forholdet mellom stat og kirke</a:t>
            </a: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2008 	«Kirkeforliket»: Demokratireform og forslag til endringer i grunnloven</a:t>
            </a: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2012	Grunnlovsendringer</a:t>
            </a: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2014	Kirkemøtet vedtar at det skal utarbeides et </a:t>
            </a:r>
            <a:r>
              <a:rPr lang="nb-NO" sz="2200" i="1" dirty="0" smtClean="0">
                <a:latin typeface="Georgia" panose="02040502050405020303" pitchFamily="18" charset="0"/>
              </a:rPr>
              <a:t>grunnlag </a:t>
            </a:r>
            <a:r>
              <a:rPr lang="nb-NO" sz="2200" dirty="0" smtClean="0">
                <a:latin typeface="Georgia" panose="02040502050405020303" pitchFamily="18" charset="0"/>
              </a:rPr>
              <a:t>for Den norske kirke</a:t>
            </a: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2016	Kirkemøtet vedtar de regler som trengs for forberedelse av «et tydelig skille 	mellom stat og kirke» (forvaltningsreformen)</a:t>
            </a: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r>
              <a:rPr lang="nb-NO" sz="2800" b="1" dirty="0">
                <a:latin typeface="Georgia" panose="02040502050405020303" pitchFamily="18" charset="0"/>
              </a:rPr>
              <a:t>Kapittel 6</a:t>
            </a:r>
            <a:r>
              <a:rPr lang="nb-NO" sz="2800" b="1" dirty="0" smtClean="0">
                <a:latin typeface="Georgia" panose="02040502050405020303" pitchFamily="18" charset="0"/>
              </a:rPr>
              <a:t>. </a:t>
            </a:r>
            <a:r>
              <a:rPr lang="nb-NO" sz="2800" b="1" dirty="0">
                <a:latin typeface="Georgia" panose="02040502050405020303" pitchFamily="18" charset="0"/>
              </a:rPr>
              <a:t>Forskjellige bestemmelser (§§ </a:t>
            </a:r>
            <a:r>
              <a:rPr lang="nb-NO" sz="2800" b="1" dirty="0" smtClean="0">
                <a:latin typeface="Georgia" panose="02040502050405020303" pitchFamily="18" charset="0"/>
              </a:rPr>
              <a:t>45-50)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/>
          <a:lstStyle/>
          <a:p>
            <a:r>
              <a:rPr lang="nb-NO" sz="2400" dirty="0" smtClean="0"/>
              <a:t>Møte- og stemmeplikt (§ 45)</a:t>
            </a:r>
          </a:p>
          <a:p>
            <a:r>
              <a:rPr lang="nb-NO" sz="2400" dirty="0"/>
              <a:t>Rett til permisjon fra arbeid for å ivareta møteplikt </a:t>
            </a:r>
            <a:r>
              <a:rPr lang="nb-NO" sz="2400" dirty="0" smtClean="0"/>
              <a:t>er fjernet</a:t>
            </a:r>
          </a:p>
          <a:p>
            <a:r>
              <a:rPr lang="nb-NO" sz="2400" dirty="0" smtClean="0"/>
              <a:t>Ikke lenger et generelt krav </a:t>
            </a:r>
            <a:r>
              <a:rPr lang="nb-NO" sz="2400" dirty="0"/>
              <a:t>om </a:t>
            </a:r>
            <a:r>
              <a:rPr lang="nb-NO" sz="2400" dirty="0" smtClean="0"/>
              <a:t>medlemskap for kirkelige ansatte (§ 47)</a:t>
            </a:r>
          </a:p>
          <a:p>
            <a:r>
              <a:rPr lang="nb-NO" sz="2400" dirty="0" smtClean="0"/>
              <a:t>Saksbehandlingsregler (§ 49)</a:t>
            </a:r>
          </a:p>
          <a:p>
            <a:r>
              <a:rPr lang="nb-NO" sz="2400" dirty="0" smtClean="0"/>
              <a:t>Endringsregler (§ 50)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328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smtClean="0">
                <a:latin typeface="Georgia" panose="02040502050405020303" pitchFamily="18" charset="0"/>
              </a:rPr>
              <a:t>Fremdrift</a:t>
            </a:r>
            <a:endParaRPr lang="nb-NO" sz="3200" b="1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1600201"/>
            <a:ext cx="11089341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Proposisjon om trossamfunnslov på nyåret</a:t>
            </a:r>
          </a:p>
          <a:p>
            <a:pPr marL="0" indent="0">
              <a:buNone/>
            </a:pPr>
            <a:r>
              <a:rPr lang="nb-NO" sz="2400" dirty="0" smtClean="0"/>
              <a:t>Behandling i Stortinget våren 2019. Trer i kraft fra 1.1.2020(?)</a:t>
            </a:r>
          </a:p>
          <a:p>
            <a:pPr marL="0" indent="0">
              <a:buNone/>
            </a:pPr>
            <a:r>
              <a:rPr lang="nb-NO" sz="2400" dirty="0" smtClean="0"/>
              <a:t>Stortingsmelding om eierskap til OVF og om tros- og livssynspolitikk våren 2019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Høring om kirkeordning oppsummeres i januar</a:t>
            </a:r>
          </a:p>
          <a:p>
            <a:pPr marL="0" indent="0">
              <a:buNone/>
            </a:pPr>
            <a:r>
              <a:rPr lang="nb-NO" sz="2400" dirty="0" smtClean="0"/>
              <a:t>Ny kirkeordning vedtas av Kirkemøtet 2019. Trer i kraft samtidig med loven.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Ny sammensetning av Kirkemøtet fra 2020. De tar stilling til videre veivalg, </a:t>
            </a:r>
            <a:r>
              <a:rPr lang="nb-NO" sz="2400" dirty="0" err="1" smtClean="0"/>
              <a:t>bl</a:t>
            </a:r>
            <a:r>
              <a:rPr lang="nb-NO" sz="2400" dirty="0" smtClean="0"/>
              <a:t> 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Styrking av soknet: styrke menighetsrådets innflytelse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É</a:t>
            </a:r>
            <a:r>
              <a:rPr lang="nb-NO" sz="2000" dirty="0" smtClean="0"/>
              <a:t>n arbeidsgiverlinje for alle ansatte i kirken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0495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Bakgrunn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3680372" cy="40069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i="1" dirty="0" smtClean="0">
                <a:latin typeface="Georgia" panose="02040502050405020303" pitchFamily="18" charset="0"/>
              </a:rPr>
              <a:t>- En skrittvis utvikling av forholdet mellom stat og kirke</a:t>
            </a: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2017	Et tydelig skille mellom staten og Den norske kirke</a:t>
            </a: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2017	Høring på trossamfunnslov</a:t>
            </a:r>
          </a:p>
          <a:p>
            <a:pPr marL="0" indent="0">
              <a:buNone/>
            </a:pPr>
            <a:r>
              <a:rPr lang="nb-NO" sz="2200" dirty="0" smtClean="0">
                <a:latin typeface="Georgia" panose="02040502050405020303" pitchFamily="18" charset="0"/>
              </a:rPr>
              <a:t>2018	Høring på kirkeordning</a:t>
            </a: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</p:txBody>
      </p:sp>
      <p:pic>
        <p:nvPicPr>
          <p:cNvPr id="4" name="Bilde 3" descr="Bilderesultat for staten og den norske kirke - et tydelig skill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9" y="1813033"/>
            <a:ext cx="6568965" cy="379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Bakgrunn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Den norske kirkes status etablert i grunnloven § 16: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i="1" dirty="0" smtClean="0">
                <a:latin typeface="Georgia" panose="02040502050405020303" pitchFamily="18" charset="0"/>
              </a:rPr>
              <a:t>«Den </a:t>
            </a:r>
            <a:r>
              <a:rPr lang="nb-NO" sz="2400" i="1" dirty="0">
                <a:latin typeface="Georgia" panose="02040502050405020303" pitchFamily="18" charset="0"/>
              </a:rPr>
              <a:t>norske kirke, en evangelisk-luthersk kirke, forblir Norges folkekirke og understøttes som sådan av staten. Nærmere bestemmelser om Kirkens ordning fastsettes ved Lov</a:t>
            </a:r>
            <a:r>
              <a:rPr lang="nb-NO" sz="2400" i="1" dirty="0" smtClean="0">
                <a:latin typeface="Georgia" panose="02040502050405020303" pitchFamily="18" charset="0"/>
              </a:rPr>
              <a:t>.»</a:t>
            </a:r>
          </a:p>
          <a:p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0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Bakgrunn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latin typeface="Georgia" panose="02040502050405020303" pitchFamily="18" charset="0"/>
              </a:rPr>
              <a:t>Den norske kirkes status etablert i grunnloven § 16: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b-NO" sz="2400" i="1" dirty="0" smtClean="0">
                <a:latin typeface="Georgia" panose="02040502050405020303" pitchFamily="18" charset="0"/>
              </a:rPr>
              <a:t>«Den </a:t>
            </a:r>
            <a:r>
              <a:rPr lang="nb-NO" sz="2400" i="1" dirty="0">
                <a:latin typeface="Georgia" panose="02040502050405020303" pitchFamily="18" charset="0"/>
              </a:rPr>
              <a:t>norske kirke, en evangelisk-luthersk kirke, </a:t>
            </a:r>
            <a:r>
              <a:rPr lang="nb-NO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forblir</a:t>
            </a:r>
            <a:r>
              <a:rPr lang="nb-NO" sz="2400" i="1" dirty="0">
                <a:latin typeface="Georgia" panose="02040502050405020303" pitchFamily="18" charset="0"/>
              </a:rPr>
              <a:t> Norges </a:t>
            </a:r>
            <a:r>
              <a:rPr lang="nb-NO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folkekirke</a:t>
            </a:r>
            <a:r>
              <a:rPr lang="nb-NO" sz="2400" i="1" dirty="0">
                <a:latin typeface="Georgia" panose="02040502050405020303" pitchFamily="18" charset="0"/>
              </a:rPr>
              <a:t> og understøttes som sådan av staten. Nærmere bestemmelser om Kirkens ordning </a:t>
            </a:r>
            <a:r>
              <a:rPr lang="nb-NO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fastsettes ved Lov</a:t>
            </a:r>
            <a:r>
              <a:rPr lang="nb-NO" sz="2400" i="1" dirty="0" smtClean="0">
                <a:latin typeface="Georgia" panose="02040502050405020303" pitchFamily="18" charset="0"/>
              </a:rPr>
              <a:t>.»</a:t>
            </a:r>
          </a:p>
          <a:p>
            <a:pPr marL="0" indent="0">
              <a:buNone/>
            </a:pPr>
            <a:endParaRPr lang="nb-NO" sz="2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2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Bakgrunn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0069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i="1" dirty="0" smtClean="0">
                <a:latin typeface="Georgia" panose="02040502050405020303" pitchFamily="18" charset="0"/>
              </a:rPr>
              <a:t>Human-Etisk </a:t>
            </a:r>
            <a:r>
              <a:rPr lang="nb-NO" sz="2200" i="1" dirty="0">
                <a:latin typeface="Georgia" panose="02040502050405020303" pitchFamily="18" charset="0"/>
              </a:rPr>
              <a:t>F</a:t>
            </a:r>
            <a:r>
              <a:rPr lang="nb-NO" sz="2200" i="1" dirty="0" smtClean="0">
                <a:latin typeface="Georgia" panose="02040502050405020303" pitchFamily="18" charset="0"/>
              </a:rPr>
              <a:t>orbund (Fra Aftenposten 5. januar 2017):</a:t>
            </a:r>
          </a:p>
          <a:p>
            <a:pPr marL="0" indent="0">
              <a:buNone/>
            </a:pPr>
            <a:r>
              <a:rPr lang="nb-NO" sz="2400" i="1" dirty="0"/>
              <a:t>1. </a:t>
            </a:r>
            <a:r>
              <a:rPr lang="nb-NO" sz="2400" i="1" dirty="0" smtClean="0"/>
              <a:t>Grunnlovskirken			6</a:t>
            </a:r>
            <a:r>
              <a:rPr lang="nb-NO" sz="2400" i="1" dirty="0"/>
              <a:t>. Nyfødtkirken</a:t>
            </a:r>
          </a:p>
          <a:p>
            <a:pPr marL="0" indent="0">
              <a:buNone/>
            </a:pPr>
            <a:r>
              <a:rPr lang="nb-NO" sz="2400" i="1" dirty="0" smtClean="0"/>
              <a:t>2</a:t>
            </a:r>
            <a:r>
              <a:rPr lang="nb-NO" sz="2400" i="1" dirty="0"/>
              <a:t>. </a:t>
            </a:r>
            <a:r>
              <a:rPr lang="nb-NO" sz="2400" i="1" dirty="0" smtClean="0"/>
              <a:t>Statsbudsjettkirken			7</a:t>
            </a:r>
            <a:r>
              <a:rPr lang="nb-NO" sz="2400" i="1" dirty="0"/>
              <a:t>. Gravplasskirken</a:t>
            </a:r>
          </a:p>
          <a:p>
            <a:pPr marL="0" indent="0">
              <a:buNone/>
            </a:pPr>
            <a:r>
              <a:rPr lang="nb-NO" sz="2400" i="1" dirty="0" smtClean="0"/>
              <a:t>3</a:t>
            </a:r>
            <a:r>
              <a:rPr lang="nb-NO" sz="2400" i="1" dirty="0"/>
              <a:t>. </a:t>
            </a:r>
            <a:r>
              <a:rPr lang="nb-NO" sz="2400" i="1" dirty="0" smtClean="0"/>
              <a:t>Kommunekirken			8</a:t>
            </a:r>
            <a:r>
              <a:rPr lang="nb-NO" sz="2400" i="1" dirty="0"/>
              <a:t>. Forvaltningskirken</a:t>
            </a:r>
          </a:p>
          <a:p>
            <a:pPr marL="0" indent="0">
              <a:buNone/>
            </a:pPr>
            <a:r>
              <a:rPr lang="nb-NO" sz="2400" i="1" dirty="0" smtClean="0"/>
              <a:t>4</a:t>
            </a:r>
            <a:r>
              <a:rPr lang="nb-NO" sz="2400" i="1" dirty="0"/>
              <a:t>. </a:t>
            </a:r>
            <a:r>
              <a:rPr lang="nb-NO" sz="2400" i="1" dirty="0" smtClean="0"/>
              <a:t>Kirkekongen				9</a:t>
            </a:r>
            <a:r>
              <a:rPr lang="nb-NO" sz="2400" i="1" dirty="0"/>
              <a:t>. Helligdagskirken</a:t>
            </a:r>
          </a:p>
          <a:p>
            <a:pPr marL="0" indent="0">
              <a:buNone/>
            </a:pPr>
            <a:r>
              <a:rPr lang="nb-NO" sz="2400" i="1" dirty="0" smtClean="0"/>
              <a:t>5</a:t>
            </a:r>
            <a:r>
              <a:rPr lang="nb-NO" sz="2400" i="1" dirty="0"/>
              <a:t>. </a:t>
            </a:r>
            <a:r>
              <a:rPr lang="nb-NO" sz="2400" i="1" dirty="0" smtClean="0"/>
              <a:t>Kirkeloven				10</a:t>
            </a:r>
            <a:r>
              <a:rPr lang="nb-NO" sz="2400" i="1" dirty="0"/>
              <a:t>. Skolekirken</a:t>
            </a:r>
          </a:p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2866"/>
            <a:ext cx="10972800" cy="766643"/>
          </a:xfrm>
        </p:spPr>
        <p:txBody>
          <a:bodyPr/>
          <a:lstStyle/>
          <a:p>
            <a:pPr algn="ctr"/>
            <a:r>
              <a:rPr lang="nb-NO" sz="2800" b="1" dirty="0" smtClean="0">
                <a:latin typeface="Georgia" panose="02040502050405020303" pitchFamily="18" charset="0"/>
              </a:rPr>
              <a:t>Bakgrunn</a:t>
            </a:r>
            <a:endParaRPr lang="nb-NO" sz="2800" b="1" dirty="0">
              <a:latin typeface="Georgia" panose="02040502050405020303" pitchFamily="18" charset="0"/>
            </a:endParaRPr>
          </a:p>
        </p:txBody>
      </p:sp>
      <p:pic>
        <p:nvPicPr>
          <p:cNvPr id="4" name="Bilde 3" descr="Illustrasjon: tavle med ti punkter som viser at statskirken le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8" y="283778"/>
            <a:ext cx="7630509" cy="6195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17579" cy="2803744"/>
          </a:xfrm>
        </p:spPr>
        <p:txBody>
          <a:bodyPr/>
          <a:lstStyle/>
          <a:p>
            <a:pPr algn="ctr"/>
            <a:r>
              <a:rPr lang="nb-NO" sz="2800" b="1" dirty="0">
                <a:latin typeface="Georgia" panose="02040502050405020303" pitchFamily="18" charset="0"/>
              </a:rPr>
              <a:t>Forslag til trossamfunnslov 2017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8325">
            <a:off x="5099559" y="1622362"/>
            <a:ext cx="5329562" cy="3997171"/>
          </a:xfrm>
        </p:spPr>
      </p:pic>
    </p:spTree>
    <p:extLst>
      <p:ext uri="{BB962C8B-B14F-4D97-AF65-F5344CB8AC3E}">
        <p14:creationId xmlns:p14="http://schemas.microsoft.com/office/powerpoint/2010/main" val="93012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1175</Words>
  <Application>Microsoft Office PowerPoint</Application>
  <PresentationFormat>Widescreen</PresentationFormat>
  <Paragraphs>236</Paragraphs>
  <Slides>31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Times New Roman</vt:lpstr>
      <vt:lpstr>Office-tema</vt:lpstr>
      <vt:lpstr>2_Office Theme</vt:lpstr>
      <vt:lpstr>PowerPoint-presentasjon</vt:lpstr>
      <vt:lpstr>Disposisjon</vt:lpstr>
      <vt:lpstr>Bakgrunn</vt:lpstr>
      <vt:lpstr>Bakgrunn</vt:lpstr>
      <vt:lpstr>Bakgrunn</vt:lpstr>
      <vt:lpstr>Bakgrunn</vt:lpstr>
      <vt:lpstr>Bakgrunn</vt:lpstr>
      <vt:lpstr>Bakgrunn</vt:lpstr>
      <vt:lpstr>Forslag til trossamfunnslov 2017</vt:lpstr>
      <vt:lpstr>Forslag til trossamfunnslov 2017</vt:lpstr>
      <vt:lpstr>Forslag til trossamfunnslov 2017</vt:lpstr>
      <vt:lpstr>Forslag til trossamfunnslov 2017</vt:lpstr>
      <vt:lpstr>Forslag til trossamfunnslov 2017</vt:lpstr>
      <vt:lpstr>Forslag til trossamfunnslov 2017</vt:lpstr>
      <vt:lpstr>Forslag til trossamfunnslov 2017</vt:lpstr>
      <vt:lpstr>Bakgrunn for arbeid med kirkeordning</vt:lpstr>
      <vt:lpstr>Bakgrunn for arbeid med kirkeordning</vt:lpstr>
      <vt:lpstr>Bakgrunn for arbeid med kirkeordning</vt:lpstr>
      <vt:lpstr>Bakgrunn</vt:lpstr>
      <vt:lpstr>Bakgrunn for arbeid med kirkeordning</vt:lpstr>
      <vt:lpstr>Kirkerådets forslag til ny kirkeordning</vt:lpstr>
      <vt:lpstr>Kapittel 1. Den norske kirkes grunnlag (§§ 1–8)</vt:lpstr>
      <vt:lpstr>PowerPoint-presentasjon</vt:lpstr>
      <vt:lpstr>PowerPoint-presentasjon</vt:lpstr>
      <vt:lpstr>Kapittel 2. Kirkelig inndeling, kirkens organer, medlemskap og stemmerett (§§ 9–14)</vt:lpstr>
      <vt:lpstr>Kapittel 3. Virksomheten i soknet: Soknets organer og deres oppgavefordeling §§ 15–26)</vt:lpstr>
      <vt:lpstr>Kapittel 4. Kirkebygg (§§ 27–31)</vt:lpstr>
      <vt:lpstr>Kapittel 4. Kirkebygg (§§ 27–31)</vt:lpstr>
      <vt:lpstr>Kapittel 5. Regionale og nasjonale organer (§§ 32–44)</vt:lpstr>
      <vt:lpstr>Kapittel 6. Forskjellige bestemmelser (§§ 45-50)</vt:lpstr>
      <vt:lpstr>Fremdrift</vt:lpstr>
    </vt:vector>
  </TitlesOfParts>
  <Company>Kirkepartner IKT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Jørund Østland Midttun</dc:creator>
  <cp:lastModifiedBy>Tove Marie Sortland</cp:lastModifiedBy>
  <cp:revision>57</cp:revision>
  <cp:lastPrinted>2018-11-06T18:03:44Z</cp:lastPrinted>
  <dcterms:created xsi:type="dcterms:W3CDTF">2018-10-30T10:43:39Z</dcterms:created>
  <dcterms:modified xsi:type="dcterms:W3CDTF">2018-11-23T09:10:36Z</dcterms:modified>
</cp:coreProperties>
</file>