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8"/>
  </p:handoutMasterIdLst>
  <p:sldIdLst>
    <p:sldId id="256" r:id="rId2"/>
    <p:sldId id="257" r:id="rId3"/>
    <p:sldId id="258" r:id="rId4"/>
    <p:sldId id="277" r:id="rId5"/>
    <p:sldId id="259" r:id="rId6"/>
    <p:sldId id="260" r:id="rId7"/>
    <p:sldId id="266" r:id="rId8"/>
    <p:sldId id="262" r:id="rId9"/>
    <p:sldId id="264" r:id="rId10"/>
    <p:sldId id="263" r:id="rId11"/>
    <p:sldId id="265" r:id="rId12"/>
    <p:sldId id="269" r:id="rId13"/>
    <p:sldId id="275" r:id="rId14"/>
    <p:sldId id="276" r:id="rId15"/>
    <p:sldId id="274" r:id="rId16"/>
    <p:sldId id="273" r:id="rId17"/>
  </p:sldIdLst>
  <p:sldSz cx="12192000" cy="6858000"/>
  <p:notesSz cx="6864350" cy="99964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EACE"/>
    <a:srgbClr val="647252"/>
    <a:srgbClr val="E787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89" d="100"/>
          <a:sy n="89" d="100"/>
        </p:scale>
        <p:origin x="-132" y="-6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4552" cy="501560"/>
          </a:xfrm>
          <a:prstGeom prst="rect">
            <a:avLst/>
          </a:prstGeom>
        </p:spPr>
        <p:txBody>
          <a:bodyPr vert="horz" lIns="96341" tIns="48171" rIns="96341" bIns="48171" rtlCol="0"/>
          <a:lstStyle>
            <a:lvl1pPr algn="l">
              <a:defRPr sz="1300"/>
            </a:lvl1pPr>
          </a:lstStyle>
          <a:p>
            <a:endParaRPr lang="nn-NO"/>
          </a:p>
        </p:txBody>
      </p:sp>
      <p:sp>
        <p:nvSpPr>
          <p:cNvPr id="3" name="Plassholder for dato 2"/>
          <p:cNvSpPr>
            <a:spLocks noGrp="1"/>
          </p:cNvSpPr>
          <p:nvPr>
            <p:ph type="dt" sz="quarter" idx="1"/>
          </p:nvPr>
        </p:nvSpPr>
        <p:spPr>
          <a:xfrm>
            <a:off x="3888210" y="0"/>
            <a:ext cx="2974552" cy="501560"/>
          </a:xfrm>
          <a:prstGeom prst="rect">
            <a:avLst/>
          </a:prstGeom>
        </p:spPr>
        <p:txBody>
          <a:bodyPr vert="horz" lIns="96341" tIns="48171" rIns="96341" bIns="48171" rtlCol="0"/>
          <a:lstStyle>
            <a:lvl1pPr algn="r">
              <a:defRPr sz="1300"/>
            </a:lvl1pPr>
          </a:lstStyle>
          <a:p>
            <a:fld id="{BDABA29E-F02B-4FEE-A718-5A9C25C8000A}" type="datetimeFigureOut">
              <a:rPr lang="nn-NO" smtClean="0"/>
              <a:t>20.05.2016</a:t>
            </a:fld>
            <a:endParaRPr lang="nn-NO"/>
          </a:p>
        </p:txBody>
      </p:sp>
      <p:sp>
        <p:nvSpPr>
          <p:cNvPr id="4" name="Plassholder for bunntekst 3"/>
          <p:cNvSpPr>
            <a:spLocks noGrp="1"/>
          </p:cNvSpPr>
          <p:nvPr>
            <p:ph type="ftr" sz="quarter" idx="2"/>
          </p:nvPr>
        </p:nvSpPr>
        <p:spPr>
          <a:xfrm>
            <a:off x="0" y="9494929"/>
            <a:ext cx="2974552" cy="501559"/>
          </a:xfrm>
          <a:prstGeom prst="rect">
            <a:avLst/>
          </a:prstGeom>
        </p:spPr>
        <p:txBody>
          <a:bodyPr vert="horz" lIns="96341" tIns="48171" rIns="96341" bIns="48171" rtlCol="0" anchor="b"/>
          <a:lstStyle>
            <a:lvl1pPr algn="l">
              <a:defRPr sz="1300"/>
            </a:lvl1pPr>
          </a:lstStyle>
          <a:p>
            <a:endParaRPr lang="nn-NO"/>
          </a:p>
        </p:txBody>
      </p:sp>
      <p:sp>
        <p:nvSpPr>
          <p:cNvPr id="5" name="Plassholder for lysbildenummer 4"/>
          <p:cNvSpPr>
            <a:spLocks noGrp="1"/>
          </p:cNvSpPr>
          <p:nvPr>
            <p:ph type="sldNum" sz="quarter" idx="3"/>
          </p:nvPr>
        </p:nvSpPr>
        <p:spPr>
          <a:xfrm>
            <a:off x="3888210" y="9494929"/>
            <a:ext cx="2974552" cy="501559"/>
          </a:xfrm>
          <a:prstGeom prst="rect">
            <a:avLst/>
          </a:prstGeom>
        </p:spPr>
        <p:txBody>
          <a:bodyPr vert="horz" lIns="96341" tIns="48171" rIns="96341" bIns="48171" rtlCol="0" anchor="b"/>
          <a:lstStyle>
            <a:lvl1pPr algn="r">
              <a:defRPr sz="1300"/>
            </a:lvl1pPr>
          </a:lstStyle>
          <a:p>
            <a:fld id="{553EE0A4-DD4D-4623-959F-F9C9140985C0}" type="slidenum">
              <a:rPr lang="nn-NO" smtClean="0"/>
              <a:t>‹#›</a:t>
            </a:fld>
            <a:endParaRPr lang="nn-NO"/>
          </a:p>
        </p:txBody>
      </p:sp>
    </p:spTree>
    <p:extLst>
      <p:ext uri="{BB962C8B-B14F-4D97-AF65-F5344CB8AC3E}">
        <p14:creationId xmlns:p14="http://schemas.microsoft.com/office/powerpoint/2010/main" val="289122138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nb-NO" smtClean="0"/>
              <a:t>Klikk for å redigere tittelstil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tel og 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nb-NO" smtClean="0"/>
              <a:t>Klikk for å redigere tittelstil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Date Placeholder 3"/>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itat med teks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nb-NO" smtClean="0"/>
              <a:t>Klikk for å redigere tittelstil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smtClean="0"/>
              <a:t>Klikk for å redigere tekststiler i malen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Date Placeholder 3"/>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nb-NO" smtClean="0"/>
              <a:t>Klikk for å redigere tittelstil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b-NO" smtClean="0"/>
              <a:t>Klikk for å redigere tekststiler i malen</a:t>
            </a:r>
          </a:p>
        </p:txBody>
      </p:sp>
      <p:sp>
        <p:nvSpPr>
          <p:cNvPr id="5" name="Date Placeholder 4"/>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vnekort med sita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nb-NO" smtClean="0"/>
              <a:t>Klikk for å redigere tittelstil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smtClean="0"/>
              <a:t>Klikk for å redigere tekststiler i malen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b-NO" smtClean="0"/>
              <a:t>Klikk for å redigere tekststiler i malen</a:t>
            </a:r>
          </a:p>
        </p:txBody>
      </p:sp>
      <p:sp>
        <p:nvSpPr>
          <p:cNvPr id="5" name="Date Placeholder 4"/>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n eller Usann">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nb-NO" smtClean="0"/>
              <a:t>Klikk for å redigere tittelstil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b-NO" smtClean="0"/>
              <a:t>Klikk for å redigere tekststiler i malen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b-NO" smtClean="0"/>
              <a:t>Klikk for å redigere tekststiler i malen</a:t>
            </a:r>
          </a:p>
        </p:txBody>
      </p:sp>
      <p:sp>
        <p:nvSpPr>
          <p:cNvPr id="5" name="Date Placeholder 4"/>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en-US" dirty="0"/>
          </a:p>
        </p:txBody>
      </p:sp>
      <p:sp>
        <p:nvSpPr>
          <p:cNvPr id="3" name="Vertical Text Placeholder 2"/>
          <p:cNvSpPr>
            <a:spLocks noGrp="1"/>
          </p:cNvSpPr>
          <p:nvPr>
            <p:ph type="body" orient="vert" idx="1"/>
          </p:nvPr>
        </p:nvSpPr>
        <p:spPr/>
        <p:txBody>
          <a:bodyPr vert="eaVert" ancho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nb-NO" smtClean="0"/>
              <a:t>Klikk for å redigere tittelstil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nb-NO" smtClean="0"/>
              <a:t>Klikk for å redigere tittelstil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nb-NO" smtClean="0"/>
              <a:t>Klikk for å redigere tittelstil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Date Placeholder 3"/>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nb-NO" smtClean="0"/>
              <a:t>Klikk for å redigere tittelstil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nb-NO" smtClean="0"/>
              <a:t>Klikk for å redigere tittelstil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nb-NO" smtClean="0"/>
              <a:t>Klikk for å redigere tittelstil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Date Placeholder 4"/>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nb-NO" smtClean="0"/>
              <a:t>Klikk for å redigere tittelstil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b-NO" smtClean="0"/>
              <a:t>Klikk ikonet for å legge til et bilde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Date Placeholder 4"/>
          <p:cNvSpPr>
            <a:spLocks noGrp="1"/>
          </p:cNvSpPr>
          <p:nvPr>
            <p:ph type="dt" sz="half" idx="10"/>
          </p:nvPr>
        </p:nvSpPr>
        <p:spPr/>
        <p:txBody>
          <a:bodyPr/>
          <a:lstStyle/>
          <a:p>
            <a:fld id="{B61BEF0D-F0BB-DE4B-95CE-6DB70DBA9567}" type="datetimeFigureOut">
              <a:rPr lang="en-US" dirty="0"/>
              <a:pPr/>
              <a:t>5/20/2016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nb-NO" smtClean="0"/>
              <a:t>Klikk for å redigere tittelstil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5/20/2016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a:xfrm>
            <a:off x="2589213" y="867748"/>
            <a:ext cx="8915399" cy="3909634"/>
          </a:xfrm>
        </p:spPr>
        <p:txBody>
          <a:bodyPr>
            <a:normAutofit fontScale="90000"/>
          </a:bodyPr>
          <a:lstStyle/>
          <a:p>
            <a:r>
              <a:rPr lang="nb-NO" dirty="0" smtClean="0">
                <a:solidFill>
                  <a:srgbClr val="E78712"/>
                </a:solidFill>
              </a:rPr>
              <a:t>Innføring av ny liturgi.</a:t>
            </a:r>
            <a:br>
              <a:rPr lang="nb-NO" dirty="0" smtClean="0">
                <a:solidFill>
                  <a:srgbClr val="E78712"/>
                </a:solidFill>
              </a:rPr>
            </a:br>
            <a:r>
              <a:rPr lang="nb-NO" dirty="0" smtClean="0">
                <a:solidFill>
                  <a:srgbClr val="E78712"/>
                </a:solidFill>
              </a:rPr>
              <a:t/>
            </a:r>
            <a:br>
              <a:rPr lang="nb-NO" dirty="0" smtClean="0">
                <a:solidFill>
                  <a:srgbClr val="E78712"/>
                </a:solidFill>
              </a:rPr>
            </a:br>
            <a:r>
              <a:rPr lang="nb-NO" dirty="0" smtClean="0">
                <a:solidFill>
                  <a:srgbClr val="647252"/>
                </a:solidFill>
              </a:rPr>
              <a:t>Bruk av kirkebyggene.</a:t>
            </a:r>
            <a:br>
              <a:rPr lang="nb-NO" dirty="0" smtClean="0">
                <a:solidFill>
                  <a:srgbClr val="647252"/>
                </a:solidFill>
              </a:rPr>
            </a:br>
            <a:r>
              <a:rPr lang="nb-NO" dirty="0" smtClean="0"/>
              <a:t/>
            </a:r>
            <a:br>
              <a:rPr lang="nb-NO" dirty="0" smtClean="0"/>
            </a:br>
            <a:r>
              <a:rPr lang="nb-NO" dirty="0" smtClean="0"/>
              <a:t>Kirkeordning 2020.</a:t>
            </a:r>
            <a:endParaRPr lang="nb-NO" dirty="0"/>
          </a:p>
        </p:txBody>
      </p:sp>
      <p:sp>
        <p:nvSpPr>
          <p:cNvPr id="3" name="Undertittel 2"/>
          <p:cNvSpPr>
            <a:spLocks noGrp="1"/>
          </p:cNvSpPr>
          <p:nvPr>
            <p:ph type="subTitle" idx="1"/>
          </p:nvPr>
        </p:nvSpPr>
        <p:spPr/>
        <p:txBody>
          <a:bodyPr/>
          <a:lstStyle/>
          <a:p>
            <a:endParaRPr lang="nn-NO" dirty="0"/>
          </a:p>
        </p:txBody>
      </p:sp>
    </p:spTree>
    <p:extLst>
      <p:ext uri="{BB962C8B-B14F-4D97-AF65-F5344CB8AC3E}">
        <p14:creationId xmlns:p14="http://schemas.microsoft.com/office/powerpoint/2010/main" val="41699136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Bruk av kirkebyggene til vigsel av likekjønnede</a:t>
            </a:r>
            <a:endParaRPr lang="nb-NO" dirty="0"/>
          </a:p>
        </p:txBody>
      </p:sp>
      <p:sp>
        <p:nvSpPr>
          <p:cNvPr id="3" name="Plassholder for innhold 2"/>
          <p:cNvSpPr>
            <a:spLocks noGrp="1"/>
          </p:cNvSpPr>
          <p:nvPr>
            <p:ph idx="1"/>
          </p:nvPr>
        </p:nvSpPr>
        <p:spPr/>
        <p:txBody>
          <a:bodyPr/>
          <a:lstStyle/>
          <a:p>
            <a:r>
              <a:rPr lang="nb-NO" b="1" dirty="0"/>
              <a:t>Kapittel 5. Forholdet mellom menighetsråd og </a:t>
            </a:r>
            <a:r>
              <a:rPr lang="nb-NO" b="1" dirty="0" smtClean="0"/>
              <a:t>prest</a:t>
            </a:r>
          </a:p>
          <a:p>
            <a:pPr marL="0" indent="0">
              <a:buNone/>
            </a:pPr>
            <a:endParaRPr lang="nb-NO" b="1" dirty="0"/>
          </a:p>
          <a:p>
            <a:pPr marL="457200" lvl="1" indent="0">
              <a:buNone/>
            </a:pPr>
            <a:r>
              <a:rPr lang="nb-NO" sz="1800" b="1" dirty="0" smtClean="0"/>
              <a:t>§ 15 tredje og fjerde ledd:</a:t>
            </a:r>
          </a:p>
          <a:p>
            <a:pPr lvl="1"/>
            <a:r>
              <a:rPr lang="nb-NO" sz="1800" dirty="0" smtClean="0"/>
              <a:t>Presten </a:t>
            </a:r>
            <a:r>
              <a:rPr lang="nb-NO" sz="1800" dirty="0"/>
              <a:t>har fortrinnsrett til bruk av kirken til gudstjenester, vigsler og begravelser</a:t>
            </a:r>
            <a:r>
              <a:rPr lang="nb-NO" sz="1800" dirty="0" smtClean="0"/>
              <a:t>.</a:t>
            </a:r>
          </a:p>
          <a:p>
            <a:pPr lvl="1"/>
            <a:r>
              <a:rPr lang="nb-NO" sz="1800" dirty="0" smtClean="0"/>
              <a:t>Dersom </a:t>
            </a:r>
            <a:r>
              <a:rPr lang="nb-NO" sz="1800" dirty="0"/>
              <a:t>det oppstår tvil om forholdet mellom henholdsvis prestens bruk og menighetsrådets bruk eller utlån av kirken, avgjør biskopen spørsmålet</a:t>
            </a:r>
            <a:r>
              <a:rPr lang="nb-NO" sz="1800" dirty="0" smtClean="0"/>
              <a:t>.</a:t>
            </a:r>
          </a:p>
        </p:txBody>
      </p:sp>
    </p:spTree>
    <p:extLst>
      <p:ext uri="{BB962C8B-B14F-4D97-AF65-F5344CB8AC3E}">
        <p14:creationId xmlns:p14="http://schemas.microsoft.com/office/powerpoint/2010/main" val="20692266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Bruk av kirkebyggene til vigsel av likekjønnede</a:t>
            </a:r>
            <a:endParaRPr lang="nb-NO" dirty="0"/>
          </a:p>
        </p:txBody>
      </p:sp>
      <p:sp>
        <p:nvSpPr>
          <p:cNvPr id="3" name="Plassholder for innhold 2"/>
          <p:cNvSpPr>
            <a:spLocks noGrp="1"/>
          </p:cNvSpPr>
          <p:nvPr>
            <p:ph idx="1"/>
          </p:nvPr>
        </p:nvSpPr>
        <p:spPr>
          <a:xfrm>
            <a:off x="2589212" y="2133599"/>
            <a:ext cx="8915400" cy="4285861"/>
          </a:xfrm>
        </p:spPr>
        <p:txBody>
          <a:bodyPr>
            <a:normAutofit/>
          </a:bodyPr>
          <a:lstStyle/>
          <a:p>
            <a:r>
              <a:rPr lang="nb-NO" sz="2000" b="1" dirty="0" smtClean="0"/>
              <a:t>Kirkemøtet 2014:</a:t>
            </a:r>
          </a:p>
          <a:p>
            <a:pPr lvl="1"/>
            <a:r>
              <a:rPr lang="nb-NO" sz="2000" dirty="0" smtClean="0"/>
              <a:t>« Kirkemøtet </a:t>
            </a:r>
            <a:r>
              <a:rPr lang="nb-NO" sz="2000" dirty="0"/>
              <a:t>viser til den enstemmige delen av uttalelsen fra Bispemøtet og gir sin tilslutning til denne. Kirkemøtet erkjenner at uenigheten om vigsel av likekjønnede par angår et vesentlig læremessig spørsmål for en luthersk kirke, nemlig forståelsen av ekteskapet. Det handler ikke om ulikt syn på menneskets verd. Kirkemøtet vil uttrykke </a:t>
            </a:r>
            <a:r>
              <a:rPr lang="nb-NO" sz="2000" dirty="0" smtClean="0"/>
              <a:t>at </a:t>
            </a:r>
            <a:r>
              <a:rPr lang="nb-NO" sz="2000" dirty="0"/>
              <a:t>uenigheten ikke er av en slik karakter at det gudstjenestelige og sakramentale fellesskapet i Den norske kirke må brytes</a:t>
            </a:r>
            <a:r>
              <a:rPr lang="nb-NO" sz="2000" dirty="0" smtClean="0"/>
              <a:t>.» </a:t>
            </a:r>
            <a:endParaRPr lang="nb-NO" sz="2000" dirty="0"/>
          </a:p>
          <a:p>
            <a:pPr lvl="2"/>
            <a:r>
              <a:rPr lang="nn-NO" sz="1800" dirty="0" smtClean="0"/>
              <a:t>Vedtatt </a:t>
            </a:r>
            <a:r>
              <a:rPr lang="nn-NO" sz="1800" dirty="0"/>
              <a:t>med 114 stemmer. 116 </a:t>
            </a:r>
            <a:r>
              <a:rPr lang="nn-NO" sz="1800" dirty="0" err="1"/>
              <a:t>stemmeberettigede</a:t>
            </a:r>
            <a:r>
              <a:rPr lang="nn-NO" sz="1800" dirty="0"/>
              <a:t>. </a:t>
            </a:r>
            <a:endParaRPr lang="nn-NO" sz="1800" dirty="0" smtClean="0"/>
          </a:p>
          <a:p>
            <a:pPr marL="914400" lvl="2" indent="0">
              <a:buNone/>
            </a:pPr>
            <a:endParaRPr lang="nn-NO" dirty="0" smtClean="0"/>
          </a:p>
        </p:txBody>
      </p:sp>
    </p:spTree>
    <p:extLst>
      <p:ext uri="{BB962C8B-B14F-4D97-AF65-F5344CB8AC3E}">
        <p14:creationId xmlns:p14="http://schemas.microsoft.com/office/powerpoint/2010/main" val="3945992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Bruk av kirkebyggene til vigsel av likekjønnede</a:t>
            </a:r>
            <a:endParaRPr lang="nb-NO" dirty="0"/>
          </a:p>
        </p:txBody>
      </p:sp>
      <p:sp>
        <p:nvSpPr>
          <p:cNvPr id="3" name="Plassholder for innhold 2"/>
          <p:cNvSpPr>
            <a:spLocks noGrp="1"/>
          </p:cNvSpPr>
          <p:nvPr>
            <p:ph idx="1"/>
          </p:nvPr>
        </p:nvSpPr>
        <p:spPr>
          <a:xfrm>
            <a:off x="2589212" y="2133599"/>
            <a:ext cx="8915400" cy="4584441"/>
          </a:xfrm>
        </p:spPr>
        <p:txBody>
          <a:bodyPr>
            <a:normAutofit fontScale="92500" lnSpcReduction="20000"/>
          </a:bodyPr>
          <a:lstStyle/>
          <a:p>
            <a:r>
              <a:rPr lang="nb-NO" sz="1900" b="1" dirty="0" smtClean="0"/>
              <a:t>Det er to formelt likeverdige syn på vigsel av likekjønnede i Den norske kirke:</a:t>
            </a:r>
          </a:p>
          <a:p>
            <a:pPr lvl="1"/>
            <a:r>
              <a:rPr lang="nb-NO" sz="1900" dirty="0" smtClean="0"/>
              <a:t>Det vil ikke være grunnlag for at menighetsrådet kan stanse utlån/utleie/bruk av kirken i soknet til vigsel av likekjønnede med begrunnelse i sitt teologiske syn på slik vigsel.</a:t>
            </a:r>
          </a:p>
          <a:p>
            <a:pPr lvl="1"/>
            <a:r>
              <a:rPr lang="nb-NO" sz="1900" dirty="0" smtClean="0"/>
              <a:t>Likekjønnet vigsel er ikke et læreavvik som kan begrunne avslag eller hindre bruk av kirken til vigselshandlingen.</a:t>
            </a:r>
          </a:p>
          <a:p>
            <a:pPr marL="457200" lvl="1" indent="0">
              <a:buNone/>
            </a:pPr>
            <a:endParaRPr lang="nb-NO" b="1" dirty="0" smtClean="0"/>
          </a:p>
          <a:p>
            <a:r>
              <a:rPr lang="nb-NO" sz="1600" b="1" dirty="0" smtClean="0"/>
              <a:t>§ 1. Formål</a:t>
            </a:r>
          </a:p>
          <a:p>
            <a:pPr lvl="1"/>
            <a:r>
              <a:rPr lang="nb-NO" sz="1400" dirty="0" smtClean="0"/>
              <a:t>Kirken er vigslet til bruk for gudstjenester og kirkelige handlinger og skal gjennom sin bruk tjene til Guds ære og menighetens oppbyggelse.</a:t>
            </a:r>
          </a:p>
          <a:p>
            <a:pPr lvl="1"/>
            <a:r>
              <a:rPr lang="nb-NO" sz="1400" dirty="0" smtClean="0"/>
              <a:t>Gjennom forkynnelse av Guds ord, forvaltning av sakramentene og annen kirkelig virksomhet, er kirken det sentrale samlingssted for menighetens </a:t>
            </a:r>
            <a:r>
              <a:rPr lang="nb-NO" sz="1400" dirty="0" err="1" smtClean="0"/>
              <a:t>gudstjenestlige</a:t>
            </a:r>
            <a:r>
              <a:rPr lang="nb-NO" sz="1400" dirty="0" smtClean="0"/>
              <a:t> og religiøse liv.</a:t>
            </a:r>
          </a:p>
          <a:p>
            <a:r>
              <a:rPr lang="nb-NO" sz="1600" b="1" dirty="0" smtClean="0"/>
              <a:t>§ 4. Generelle bestemmelser</a:t>
            </a:r>
          </a:p>
          <a:p>
            <a:pPr lvl="1"/>
            <a:r>
              <a:rPr lang="nb-NO" sz="1400" dirty="0" smtClean="0"/>
              <a:t>Kirkens formål er bestemmende for avgjørelser om bruk av </a:t>
            </a:r>
            <a:r>
              <a:rPr lang="nb-NO" sz="1400" dirty="0"/>
              <a:t>kirken, jf. § 1</a:t>
            </a:r>
            <a:r>
              <a:rPr lang="nb-NO" sz="1400" dirty="0" smtClean="0"/>
              <a:t>.</a:t>
            </a:r>
          </a:p>
          <a:p>
            <a:pPr lvl="1"/>
            <a:r>
              <a:rPr lang="nb-NO" sz="1400" dirty="0" smtClean="0"/>
              <a:t>Bruken </a:t>
            </a:r>
            <a:r>
              <a:rPr lang="nb-NO" sz="1400" dirty="0"/>
              <a:t>av kirken er underlagt biskopens </a:t>
            </a:r>
            <a:r>
              <a:rPr lang="nb-NO" sz="1400" dirty="0" smtClean="0"/>
              <a:t>tilsynsmyndighet.</a:t>
            </a:r>
          </a:p>
          <a:p>
            <a:pPr marL="457200" lvl="1" indent="0">
              <a:buNone/>
            </a:pPr>
            <a:endParaRPr lang="nb-NO" dirty="0"/>
          </a:p>
          <a:p>
            <a:pPr lvl="1"/>
            <a:endParaRPr lang="nb-NO" dirty="0"/>
          </a:p>
        </p:txBody>
      </p:sp>
    </p:spTree>
    <p:extLst>
      <p:ext uri="{BB962C8B-B14F-4D97-AF65-F5344CB8AC3E}">
        <p14:creationId xmlns:p14="http://schemas.microsoft.com/office/powerpoint/2010/main" val="315325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Veivalg for fremtidig kirkeordning</a:t>
            </a:r>
          </a:p>
        </p:txBody>
      </p:sp>
      <p:sp>
        <p:nvSpPr>
          <p:cNvPr id="3" name="Plassholder for innhold 2"/>
          <p:cNvSpPr>
            <a:spLocks noGrp="1"/>
          </p:cNvSpPr>
          <p:nvPr>
            <p:ph idx="1"/>
          </p:nvPr>
        </p:nvSpPr>
        <p:spPr>
          <a:xfrm>
            <a:off x="2589212" y="2133600"/>
            <a:ext cx="8915400" cy="4460838"/>
          </a:xfrm>
        </p:spPr>
        <p:txBody>
          <a:bodyPr>
            <a:normAutofit/>
          </a:bodyPr>
          <a:lstStyle/>
          <a:p>
            <a:pPr marL="0" indent="0">
              <a:buNone/>
            </a:pPr>
            <a:r>
              <a:rPr lang="nb-NO" b="1" dirty="0" smtClean="0"/>
              <a:t>Kirkemøtet 2016 gjorde vedtak om veivalg for fremtidig kirkeordning:</a:t>
            </a:r>
          </a:p>
          <a:p>
            <a:pPr marL="0" indent="0">
              <a:buNone/>
            </a:pPr>
            <a:endParaRPr lang="nb-NO" dirty="0" smtClean="0"/>
          </a:p>
          <a:p>
            <a:r>
              <a:rPr lang="nb-NO" sz="2000" dirty="0" smtClean="0"/>
              <a:t>Kirkemøtet </a:t>
            </a:r>
            <a:r>
              <a:rPr lang="nb-NO" sz="2000" dirty="0"/>
              <a:t>går som et neste trinn i utviklingen av kirkeordningen inn for en samordnet arbeidsgiverorganisering med utgangspunkt i modell C, </a:t>
            </a:r>
            <a:endParaRPr lang="nb-NO" sz="2000" dirty="0" smtClean="0"/>
          </a:p>
          <a:p>
            <a:pPr lvl="1"/>
            <a:r>
              <a:rPr lang="nb-NO" sz="1800" dirty="0" smtClean="0"/>
              <a:t>hvor </a:t>
            </a:r>
            <a:r>
              <a:rPr lang="nb-NO" sz="1800" dirty="0"/>
              <a:t>arbeidsgiveransvaret videreføres som delt mellom biskop/bispedømmeråd og fellesråd, </a:t>
            </a:r>
            <a:endParaRPr lang="nb-NO" sz="1800" dirty="0" smtClean="0"/>
          </a:p>
          <a:p>
            <a:pPr lvl="1"/>
            <a:r>
              <a:rPr lang="nb-NO" sz="1800" dirty="0" smtClean="0"/>
              <a:t>men </a:t>
            </a:r>
            <a:r>
              <a:rPr lang="nb-NO" sz="1800" dirty="0"/>
              <a:t>samordnes ved en enhetlig, lokal ledelse. </a:t>
            </a:r>
            <a:endParaRPr lang="nb-NO" sz="1800" dirty="0" smtClean="0"/>
          </a:p>
          <a:p>
            <a:r>
              <a:rPr lang="nb-NO" sz="2000" dirty="0" smtClean="0"/>
              <a:t>Kirkemøtet </a:t>
            </a:r>
            <a:r>
              <a:rPr lang="nb-NO" sz="2000" dirty="0"/>
              <a:t>fastholder målsetningen om et felles </a:t>
            </a:r>
            <a:r>
              <a:rPr lang="nb-NO" sz="2000" dirty="0" smtClean="0"/>
              <a:t>arbeidsgiveransvar i </a:t>
            </a:r>
            <a:r>
              <a:rPr lang="nb-NO" sz="2000" dirty="0"/>
              <a:t>et senere trinn i utviklingen av </a:t>
            </a:r>
            <a:r>
              <a:rPr lang="nb-NO" sz="2000" dirty="0" smtClean="0"/>
              <a:t>kirkeordningen</a:t>
            </a:r>
            <a:r>
              <a:rPr lang="nb-NO" sz="2000" dirty="0"/>
              <a:t>, uten å ta stilling til hvilket nivå dette skal være på. </a:t>
            </a:r>
          </a:p>
          <a:p>
            <a:endParaRPr lang="nb-NO" dirty="0"/>
          </a:p>
        </p:txBody>
      </p:sp>
    </p:spTree>
    <p:extLst>
      <p:ext uri="{BB962C8B-B14F-4D97-AF65-F5344CB8AC3E}">
        <p14:creationId xmlns:p14="http://schemas.microsoft.com/office/powerpoint/2010/main" val="3949191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Veivalg for fremtidig kirkeordning</a:t>
            </a:r>
          </a:p>
        </p:txBody>
      </p:sp>
      <p:sp>
        <p:nvSpPr>
          <p:cNvPr id="3" name="Plassholder for innhold 2"/>
          <p:cNvSpPr>
            <a:spLocks noGrp="1"/>
          </p:cNvSpPr>
          <p:nvPr>
            <p:ph idx="1"/>
          </p:nvPr>
        </p:nvSpPr>
        <p:spPr>
          <a:xfrm>
            <a:off x="2589212" y="2133599"/>
            <a:ext cx="8915400" cy="4364019"/>
          </a:xfrm>
        </p:spPr>
        <p:txBody>
          <a:bodyPr>
            <a:normAutofit/>
          </a:bodyPr>
          <a:lstStyle/>
          <a:p>
            <a:pPr marL="0" indent="0">
              <a:buNone/>
            </a:pPr>
            <a:r>
              <a:rPr lang="nb-NO" b="1" dirty="0" smtClean="0"/>
              <a:t>Føringer </a:t>
            </a:r>
            <a:r>
              <a:rPr lang="nb-NO" b="1" dirty="0"/>
              <a:t>som gis uavhengig av modellvalg: </a:t>
            </a:r>
          </a:p>
          <a:p>
            <a:pPr>
              <a:buFont typeface="+mj-lt"/>
              <a:buAutoNum type="alphaLcParenR"/>
            </a:pPr>
            <a:r>
              <a:rPr lang="nb-NO" dirty="0" smtClean="0"/>
              <a:t>Det er et mål å redusere ressurser som brukes på administrasjon på alle nivå, til fordel for lokal aktivitet som nærer det kristelige liv i soknet. </a:t>
            </a:r>
          </a:p>
          <a:p>
            <a:pPr>
              <a:buFont typeface="+mj-lt"/>
              <a:buAutoNum type="alphaLcParenR"/>
            </a:pPr>
            <a:r>
              <a:rPr lang="nb-NO" dirty="0" smtClean="0"/>
              <a:t>Soknet skal fortsatt være den grunnleggende enhet i Den norske kirke og ha status som selvstendig rettssubjekt som i dag. </a:t>
            </a:r>
          </a:p>
          <a:p>
            <a:pPr>
              <a:buFont typeface="+mj-lt"/>
              <a:buAutoNum type="alphaLcParenR"/>
            </a:pPr>
            <a:r>
              <a:rPr lang="nb-NO" dirty="0" smtClean="0"/>
              <a:t>Ordningen med to organer for soknet skal videreføres. </a:t>
            </a:r>
          </a:p>
          <a:p>
            <a:pPr>
              <a:buFont typeface="+mj-lt"/>
              <a:buAutoNum type="alphaLcParenR"/>
            </a:pPr>
            <a:r>
              <a:rPr lang="nb-NO" dirty="0" smtClean="0"/>
              <a:t>Daglig ledelse av menighetsrådets virksomhet skal være regelfestet. Soknepresten kan, men må ikke, være daglig leder med et administrativt ansvar. Daglig leder bør ha en kirkefaglig kompetanse. </a:t>
            </a:r>
          </a:p>
          <a:p>
            <a:pPr>
              <a:buFont typeface="+mj-lt"/>
              <a:buAutoNum type="alphaLcParenR"/>
            </a:pPr>
            <a:r>
              <a:rPr lang="nb-NO" dirty="0" smtClean="0"/>
              <a:t>Bispedømmet opprettholdes som regionalt forvaltningsnivå, og bispedømmerådet opprettholdes som et demokratisk valgt organ. </a:t>
            </a:r>
          </a:p>
          <a:p>
            <a:pPr>
              <a:buFont typeface="+mj-lt"/>
              <a:buAutoNum type="alphaLcParenR"/>
            </a:pPr>
            <a:r>
              <a:rPr lang="nb-NO" dirty="0" smtClean="0"/>
              <a:t> Biskopens uavhengighet i den kirkelige strukturen skal sikres. </a:t>
            </a:r>
          </a:p>
          <a:p>
            <a:endParaRPr lang="nb-NO" dirty="0"/>
          </a:p>
        </p:txBody>
      </p:sp>
    </p:spTree>
    <p:extLst>
      <p:ext uri="{BB962C8B-B14F-4D97-AF65-F5344CB8AC3E}">
        <p14:creationId xmlns:p14="http://schemas.microsoft.com/office/powerpoint/2010/main" val="16340714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Veivalg for fremtidig kirkeordning</a:t>
            </a:r>
          </a:p>
        </p:txBody>
      </p:sp>
      <p:sp>
        <p:nvSpPr>
          <p:cNvPr id="3" name="Plassholder for innhold 2"/>
          <p:cNvSpPr>
            <a:spLocks noGrp="1"/>
          </p:cNvSpPr>
          <p:nvPr>
            <p:ph idx="1"/>
          </p:nvPr>
        </p:nvSpPr>
        <p:spPr>
          <a:xfrm>
            <a:off x="2589212" y="1911927"/>
            <a:ext cx="8915400" cy="4830617"/>
          </a:xfrm>
        </p:spPr>
        <p:txBody>
          <a:bodyPr>
            <a:normAutofit fontScale="70000" lnSpcReduction="20000"/>
          </a:bodyPr>
          <a:lstStyle/>
          <a:p>
            <a:endParaRPr lang="nb-NO" dirty="0" smtClean="0"/>
          </a:p>
          <a:p>
            <a:pPr marL="0" indent="0">
              <a:buNone/>
            </a:pPr>
            <a:r>
              <a:rPr lang="nb-NO" sz="2100" b="1" dirty="0" smtClean="0"/>
              <a:t>Kirkemøtet understreker at: </a:t>
            </a:r>
          </a:p>
          <a:p>
            <a:pPr>
              <a:buFont typeface="+mj-lt"/>
              <a:buAutoNum type="alphaLcParenR"/>
            </a:pPr>
            <a:r>
              <a:rPr lang="nb-NO" sz="2300" dirty="0" smtClean="0"/>
              <a:t>Menighetsrådets rolle ved tilsetting av alle stillinger styrkes. </a:t>
            </a:r>
          </a:p>
          <a:p>
            <a:pPr>
              <a:buFont typeface="+mj-lt"/>
              <a:buAutoNum type="alphaLcParenR"/>
            </a:pPr>
            <a:r>
              <a:rPr lang="nb-NO" sz="2300" dirty="0" smtClean="0"/>
              <a:t>Myndighet delegeres til soknets organer for å muliggjøre felles daglig ledelse for virksomheten i soknet. </a:t>
            </a:r>
          </a:p>
          <a:p>
            <a:pPr>
              <a:buFont typeface="+mj-lt"/>
              <a:buAutoNum type="alphaLcParenR"/>
            </a:pPr>
            <a:r>
              <a:rPr lang="nb-NO" sz="2300" dirty="0" smtClean="0"/>
              <a:t>Ordningen med fellesorgan for soknene bør videreføres på kommunenivå. Det stimuleres til dannelse av interkommunale fellesråd der forholdene ligger til rette for det. </a:t>
            </a:r>
          </a:p>
          <a:p>
            <a:pPr>
              <a:buFont typeface="+mj-lt"/>
              <a:buAutoNum type="alphaLcParenR"/>
            </a:pPr>
            <a:r>
              <a:rPr lang="nb-NO" sz="2300" dirty="0" smtClean="0"/>
              <a:t>Oppgavefordelingen mellom fellesrådene og menighetsrådene endres slik at menighetsrådenes innflytelse styrkes. Menighetsrådenes virksomhetsansvar tydeliggjøres. Fellesrådene skal fremstå som organer som støtter opp om menighetsrådene. </a:t>
            </a:r>
          </a:p>
          <a:p>
            <a:pPr>
              <a:buFont typeface="+mj-lt"/>
              <a:buAutoNum type="alphaLcParenR"/>
            </a:pPr>
            <a:r>
              <a:rPr lang="nb-NO" sz="2300" dirty="0" smtClean="0"/>
              <a:t>Menighetsrådet og fellesrådet må ha anledning til å avtale at de kan overlate oppgaver til hverandre. </a:t>
            </a:r>
          </a:p>
          <a:p>
            <a:pPr>
              <a:buFont typeface="+mj-lt"/>
              <a:buAutoNum type="alphaLcParenR"/>
            </a:pPr>
            <a:r>
              <a:rPr lang="nb-NO" sz="2300" dirty="0" smtClean="0"/>
              <a:t>Prestene skal fortsatt være ansatt i rettssubjektet Den norske kirke med biskopen/bispedømmerådet som arbeidsgiverorgan, mens fellesrådet beholder arbeidsgiveransvaret for de som er ansatt i soknet. Det åpnes for forsøk med overføring av arbeidsgiverfunksjoner til soknets organer der forholdene ligger til rette for det. </a:t>
            </a:r>
          </a:p>
          <a:p>
            <a:endParaRPr lang="nb-NO" dirty="0"/>
          </a:p>
        </p:txBody>
      </p:sp>
    </p:spTree>
    <p:extLst>
      <p:ext uri="{BB962C8B-B14F-4D97-AF65-F5344CB8AC3E}">
        <p14:creationId xmlns:p14="http://schemas.microsoft.com/office/powerpoint/2010/main" val="40961856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Veivalg for fremtidig kirkeordning</a:t>
            </a:r>
            <a:endParaRPr lang="nn-NO" dirty="0"/>
          </a:p>
        </p:txBody>
      </p:sp>
      <p:sp>
        <p:nvSpPr>
          <p:cNvPr id="3" name="Plassholder for innhold 2"/>
          <p:cNvSpPr>
            <a:spLocks noGrp="1"/>
          </p:cNvSpPr>
          <p:nvPr>
            <p:ph idx="1"/>
          </p:nvPr>
        </p:nvSpPr>
        <p:spPr>
          <a:xfrm>
            <a:off x="2589212" y="2133599"/>
            <a:ext cx="8915400" cy="4590473"/>
          </a:xfrm>
        </p:spPr>
        <p:txBody>
          <a:bodyPr>
            <a:normAutofit fontScale="92500" lnSpcReduction="10000"/>
          </a:bodyPr>
          <a:lstStyle/>
          <a:p>
            <a:pPr>
              <a:buFont typeface="+mj-lt"/>
              <a:buAutoNum type="alphaLcParenR" startAt="7"/>
            </a:pPr>
            <a:r>
              <a:rPr lang="nb-NO" dirty="0" smtClean="0"/>
              <a:t>Biskopens </a:t>
            </a:r>
            <a:r>
              <a:rPr lang="nb-NO" dirty="0"/>
              <a:t>tilsynsfunksjon må utvikles og tydeliggjøres både overfor prester og andre vigslede medarbeidere. Biskopens virkemidler i dag videreføres og videreutvikles. </a:t>
            </a:r>
          </a:p>
          <a:p>
            <a:pPr>
              <a:buFont typeface="+mj-lt"/>
              <a:buAutoNum type="alphaLcParenR" startAt="7"/>
            </a:pPr>
            <a:r>
              <a:rPr lang="nb-NO" dirty="0" smtClean="0"/>
              <a:t>Biskopen </a:t>
            </a:r>
            <a:r>
              <a:rPr lang="nb-NO" dirty="0"/>
              <a:t>skal fortsatt være øverste leder av prestetjenesten i bispedømmet. </a:t>
            </a:r>
          </a:p>
          <a:p>
            <a:pPr>
              <a:buFont typeface="+mj-lt"/>
              <a:buAutoNum type="alphaLcParenR" startAt="7"/>
            </a:pPr>
            <a:r>
              <a:rPr lang="nb-NO" dirty="0" smtClean="0"/>
              <a:t>Biskopen </a:t>
            </a:r>
            <a:r>
              <a:rPr lang="nb-NO" dirty="0"/>
              <a:t>skal ha et helhetlig ansvar for prester og andre vigslede medarbeideres kompetanseutvikling. </a:t>
            </a:r>
          </a:p>
          <a:p>
            <a:pPr>
              <a:buFont typeface="+mj-lt"/>
              <a:buAutoNum type="alphaLcParenR" startAt="7"/>
            </a:pPr>
            <a:r>
              <a:rPr lang="nb-NO" dirty="0" smtClean="0"/>
              <a:t>All </a:t>
            </a:r>
            <a:r>
              <a:rPr lang="nb-NO" dirty="0"/>
              <a:t>virksomhet i soknet inkluderes i styrings- og ledelsesansvaret for soknets organer, og det etableres ordninger for daglig ledelse som også inkluderer prestetjenesten. Arbeidsgiverfunksjoner fra soknets organer og fra biskop og bispedømmeråd ivaretas ved delegasjon av en daglig leder felles for de som arbeider i soknet. </a:t>
            </a:r>
          </a:p>
          <a:p>
            <a:pPr>
              <a:buFont typeface="+mj-lt"/>
              <a:buAutoNum type="alphaLcParenR" startAt="7"/>
            </a:pPr>
            <a:r>
              <a:rPr lang="nb-NO" dirty="0" smtClean="0"/>
              <a:t>Det </a:t>
            </a:r>
            <a:r>
              <a:rPr lang="nb-NO" dirty="0"/>
              <a:t>etableres en hovedmodell som gir ryddige og forutsigbare rammer for de ansatte, hvor det innenfor gitte rammer åpnes opp for fleksible løsninger. </a:t>
            </a:r>
          </a:p>
          <a:p>
            <a:pPr>
              <a:buFont typeface="+mj-lt"/>
              <a:buAutoNum type="alphaLcParenR" startAt="7"/>
            </a:pPr>
            <a:r>
              <a:rPr lang="nb-NO" dirty="0" smtClean="0"/>
              <a:t>Det </a:t>
            </a:r>
            <a:r>
              <a:rPr lang="nb-NO" dirty="0"/>
              <a:t>åpnes for forsøk med lokale og regionale variasjoner i organiseringen, innen gitte rammer. </a:t>
            </a:r>
          </a:p>
          <a:p>
            <a:pPr marL="0" indent="0">
              <a:buNone/>
            </a:pPr>
            <a:endParaRPr lang="nn-NO" dirty="0"/>
          </a:p>
        </p:txBody>
      </p:sp>
    </p:spTree>
    <p:extLst>
      <p:ext uri="{BB962C8B-B14F-4D97-AF65-F5344CB8AC3E}">
        <p14:creationId xmlns:p14="http://schemas.microsoft.com/office/powerpoint/2010/main" val="17886747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smtClean="0"/>
              <a:t>Innføring av ny liturgi i soknet</a:t>
            </a:r>
            <a:endParaRPr lang="nn-NO" dirty="0"/>
          </a:p>
        </p:txBody>
      </p:sp>
      <p:sp>
        <p:nvSpPr>
          <p:cNvPr id="3" name="Plassholder for innhold 2"/>
          <p:cNvSpPr>
            <a:spLocks noGrp="1"/>
          </p:cNvSpPr>
          <p:nvPr>
            <p:ph idx="1"/>
          </p:nvPr>
        </p:nvSpPr>
        <p:spPr/>
        <p:txBody>
          <a:bodyPr>
            <a:normAutofit lnSpcReduction="10000"/>
          </a:bodyPr>
          <a:lstStyle/>
          <a:p>
            <a:r>
              <a:rPr lang="nb-NO" sz="2400" b="1" dirty="0" smtClean="0"/>
              <a:t>Kirkeloven § 11 første ledd. </a:t>
            </a:r>
            <a:r>
              <a:rPr lang="nb-NO" sz="2400" b="1" i="1" dirty="0" smtClean="0"/>
              <a:t>Menighetsmøtets </a:t>
            </a:r>
            <a:r>
              <a:rPr lang="nb-NO" sz="2400" b="1" i="1" dirty="0"/>
              <a:t>oppgaver</a:t>
            </a:r>
            <a:r>
              <a:rPr lang="nb-NO" sz="2400" b="1" i="1" dirty="0" smtClean="0"/>
              <a:t>.</a:t>
            </a:r>
          </a:p>
          <a:p>
            <a:pPr marL="457200" lvl="1" indent="0">
              <a:buNone/>
            </a:pPr>
            <a:r>
              <a:rPr lang="nb-NO" sz="2000" dirty="0" smtClean="0"/>
              <a:t>Menighetsmøtet </a:t>
            </a:r>
            <a:r>
              <a:rPr lang="nb-NO" sz="2000" dirty="0"/>
              <a:t>avgjør saker om innføring av ny, godkjent salmebok og liturgi og andre saker som etter bestemmelse av Kongen eller departementet overlates til menighetsmøtets avgjørelse</a:t>
            </a:r>
            <a:r>
              <a:rPr lang="nb-NO" sz="2000" dirty="0" smtClean="0"/>
              <a:t>.</a:t>
            </a:r>
          </a:p>
          <a:p>
            <a:endParaRPr lang="nb-NO" sz="2400" dirty="0"/>
          </a:p>
          <a:p>
            <a:r>
              <a:rPr lang="nb-NO" sz="2400" b="1" dirty="0" smtClean="0"/>
              <a:t>Ny bestemmelse fra 01.01.2017:</a:t>
            </a:r>
          </a:p>
          <a:p>
            <a:pPr marL="457200" lvl="1" indent="0">
              <a:buNone/>
            </a:pPr>
            <a:r>
              <a:rPr lang="nb-NO" sz="2000" dirty="0" smtClean="0"/>
              <a:t>Menighetsmøtet avgjør saker om innføring av gudstjenestelige bøker i kirken og andre saker som etter bestemmelse av Kirkemøtet overlates til menighetsmøtets avgjørelse.</a:t>
            </a:r>
            <a:endParaRPr lang="nb-NO" sz="2000" dirty="0"/>
          </a:p>
          <a:p>
            <a:pPr marL="0" indent="0">
              <a:buNone/>
            </a:pPr>
            <a:endParaRPr lang="nn-NO" dirty="0"/>
          </a:p>
        </p:txBody>
      </p:sp>
    </p:spTree>
    <p:extLst>
      <p:ext uri="{BB962C8B-B14F-4D97-AF65-F5344CB8AC3E}">
        <p14:creationId xmlns:p14="http://schemas.microsoft.com/office/powerpoint/2010/main" val="2869935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a:t>Innføring av ny liturgi i soknet</a:t>
            </a:r>
          </a:p>
        </p:txBody>
      </p:sp>
      <p:sp>
        <p:nvSpPr>
          <p:cNvPr id="3" name="Plassholder for innhold 2"/>
          <p:cNvSpPr>
            <a:spLocks noGrp="1"/>
          </p:cNvSpPr>
          <p:nvPr>
            <p:ph idx="1"/>
          </p:nvPr>
        </p:nvSpPr>
        <p:spPr>
          <a:xfrm>
            <a:off x="2589212" y="2133600"/>
            <a:ext cx="8915400" cy="4414982"/>
          </a:xfrm>
        </p:spPr>
        <p:txBody>
          <a:bodyPr>
            <a:noAutofit/>
          </a:bodyPr>
          <a:lstStyle/>
          <a:p>
            <a:r>
              <a:rPr lang="nb-NO" dirty="0" smtClean="0"/>
              <a:t> </a:t>
            </a:r>
            <a:r>
              <a:rPr lang="nb-NO" sz="2000" b="1" dirty="0" err="1" smtClean="0"/>
              <a:t>Prop</a:t>
            </a:r>
            <a:r>
              <a:rPr lang="nb-NO" sz="2000" b="1" dirty="0" smtClean="0"/>
              <a:t>. 55 L (Endringer i Kirkeloven)</a:t>
            </a:r>
          </a:p>
          <a:p>
            <a:pPr lvl="1"/>
            <a:r>
              <a:rPr lang="nb-NO" sz="1800" dirty="0" smtClean="0"/>
              <a:t>«Første ledd er språklig endret slik at formuleringene om menighetsmøtets avgjørelsesmyndighet ved innføring av ny liturgi mv. er justert i samsvar med ordlyden i § 24 annet ledd annet punktum. Med «gudstjenstlige bøker» menes det samme som den tidligere formuleringen «godkjent salmebok og liturgi». Formålet med endringen i paragrafens første ledd er å klargjøre at menighetsmøtets myndighet er begrenset til å gjelde innføring av slike liturgiske ordninger og bøker som Kirkemøtet til enhver tid har godkjent for bruk i menighetene</a:t>
            </a:r>
            <a:r>
              <a:rPr lang="nb-NO" sz="1800" dirty="0" smtClean="0"/>
              <a:t>.»</a:t>
            </a:r>
          </a:p>
          <a:p>
            <a:pPr marL="457200" lvl="1" indent="0">
              <a:buNone/>
            </a:pPr>
            <a:endParaRPr lang="nb-NO" sz="1800" dirty="0" smtClean="0"/>
          </a:p>
          <a:p>
            <a:pPr lvl="1"/>
            <a:r>
              <a:rPr lang="nb-NO" sz="1800" dirty="0" smtClean="0"/>
              <a:t>«Det videreføres også at Kirkemøtet, på grunnlag av sin rolle som trossamfunnet Den norske kirkes øverste representative organ, skal fastsette alle gudstjenstlige bøker i kirken. Kirkemøtet har myndighet til å fastsette liturgier for gudstjenester og kirkelige handlinger, …»</a:t>
            </a:r>
            <a:endParaRPr lang="nb-NO" sz="1800" dirty="0"/>
          </a:p>
        </p:txBody>
      </p:sp>
    </p:spTree>
    <p:extLst>
      <p:ext uri="{BB962C8B-B14F-4D97-AF65-F5344CB8AC3E}">
        <p14:creationId xmlns:p14="http://schemas.microsoft.com/office/powerpoint/2010/main" val="2083053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a:t>Innføring av ny liturgi i soknet</a:t>
            </a:r>
          </a:p>
        </p:txBody>
      </p:sp>
      <p:sp>
        <p:nvSpPr>
          <p:cNvPr id="3" name="Plassholder for innhold 2"/>
          <p:cNvSpPr>
            <a:spLocks noGrp="1"/>
          </p:cNvSpPr>
          <p:nvPr>
            <p:ph idx="1"/>
          </p:nvPr>
        </p:nvSpPr>
        <p:spPr>
          <a:xfrm>
            <a:off x="2589212" y="2133599"/>
            <a:ext cx="8915400" cy="4655128"/>
          </a:xfrm>
        </p:spPr>
        <p:txBody>
          <a:bodyPr>
            <a:normAutofit/>
          </a:bodyPr>
          <a:lstStyle/>
          <a:p>
            <a:r>
              <a:rPr lang="nb-NO" sz="1900" b="1" dirty="0"/>
              <a:t>Kirkemøtet vedtar nye liturgier, og et slikt vedtak kan ikke overprøves av et menighetsmøte</a:t>
            </a:r>
            <a:r>
              <a:rPr lang="nb-NO" sz="1900" dirty="0" smtClean="0"/>
              <a:t>.</a:t>
            </a:r>
          </a:p>
          <a:p>
            <a:pPr marL="0" indent="0">
              <a:buNone/>
            </a:pPr>
            <a:endParaRPr lang="nb-NO" sz="1900" dirty="0"/>
          </a:p>
          <a:p>
            <a:pPr lvl="1"/>
            <a:r>
              <a:rPr lang="nb-NO" sz="1700" b="1" dirty="0"/>
              <a:t>Liturgidommen </a:t>
            </a:r>
            <a:r>
              <a:rPr lang="nb-NO" sz="1700" b="1" dirty="0" err="1"/>
              <a:t>Rt</a:t>
            </a:r>
            <a:r>
              <a:rPr lang="nb-NO" sz="1700" b="1" dirty="0"/>
              <a:t>. 1987 s. 473: </a:t>
            </a:r>
          </a:p>
          <a:p>
            <a:pPr lvl="2"/>
            <a:r>
              <a:rPr lang="nb-NO" sz="1700" dirty="0"/>
              <a:t>«Det denne sak gjelder, er om Stortinget kan gi en regel om at innføring av en ny, godkjent liturgi skal avgjøres av menighetsmøtet. En slik regel ville frata Kongen kompetansen til å gi bestemmelser om iverksettingen. Dette må anses som en sterk begrensning av Kongens myndighet, og det innenfor kjerneområdet for Kongens prerogativ etter Grunnlovens § 16.»</a:t>
            </a:r>
          </a:p>
          <a:p>
            <a:r>
              <a:rPr lang="nb-NO" sz="1900" dirty="0" smtClean="0"/>
              <a:t>Prinsippene i kirkeloven § 11 første ledd endres ikke fra 01.01.2017</a:t>
            </a:r>
            <a:r>
              <a:rPr lang="nb-NO" sz="1900" dirty="0" smtClean="0"/>
              <a:t>.</a:t>
            </a:r>
          </a:p>
          <a:p>
            <a:pPr marL="1371600" lvl="3" indent="0">
              <a:buNone/>
            </a:pPr>
            <a:endParaRPr lang="nb-NO" sz="1500" dirty="0" smtClean="0"/>
          </a:p>
          <a:p>
            <a:pPr lvl="1"/>
            <a:endParaRPr lang="nn-NO" dirty="0"/>
          </a:p>
        </p:txBody>
      </p:sp>
    </p:spTree>
    <p:extLst>
      <p:ext uri="{BB962C8B-B14F-4D97-AF65-F5344CB8AC3E}">
        <p14:creationId xmlns:p14="http://schemas.microsoft.com/office/powerpoint/2010/main" val="3508266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n-NO" dirty="0"/>
              <a:t>Innføring av ny liturgi i soknet</a:t>
            </a:r>
          </a:p>
        </p:txBody>
      </p:sp>
      <p:sp>
        <p:nvSpPr>
          <p:cNvPr id="3" name="Plassholder for innhold 2"/>
          <p:cNvSpPr>
            <a:spLocks noGrp="1"/>
          </p:cNvSpPr>
          <p:nvPr>
            <p:ph idx="1"/>
          </p:nvPr>
        </p:nvSpPr>
        <p:spPr>
          <a:xfrm>
            <a:off x="2589212" y="2133599"/>
            <a:ext cx="8915400" cy="4655128"/>
          </a:xfrm>
        </p:spPr>
        <p:txBody>
          <a:bodyPr>
            <a:normAutofit/>
          </a:bodyPr>
          <a:lstStyle/>
          <a:p>
            <a:r>
              <a:rPr lang="nb-NO" sz="2000" b="1" dirty="0" smtClean="0"/>
              <a:t>Når avgjør menighetsmøtet saker </a:t>
            </a:r>
            <a:r>
              <a:rPr lang="nb-NO" sz="2000" b="1" dirty="0"/>
              <a:t>om innføring av ny, godkjent </a:t>
            </a:r>
            <a:r>
              <a:rPr lang="nb-NO" sz="2000" b="1" dirty="0" smtClean="0"/>
              <a:t>liturgi</a:t>
            </a:r>
            <a:r>
              <a:rPr lang="nb-NO" sz="1900" b="1" dirty="0" smtClean="0"/>
              <a:t>?</a:t>
            </a:r>
            <a:endParaRPr lang="nb-NO" sz="1900" b="1" dirty="0" smtClean="0"/>
          </a:p>
          <a:p>
            <a:pPr lvl="1"/>
            <a:r>
              <a:rPr lang="nb-NO" sz="1700" dirty="0" smtClean="0"/>
              <a:t>Hvis det skal gjøres et </a:t>
            </a:r>
            <a:r>
              <a:rPr lang="nb-NO" sz="1700" u="sng" dirty="0" smtClean="0"/>
              <a:t>valg mellom flere alternativer</a:t>
            </a:r>
            <a:r>
              <a:rPr lang="nb-NO" sz="1700" dirty="0" smtClean="0"/>
              <a:t>, har menighetsmøtet vedtaksmyndighet</a:t>
            </a:r>
            <a:r>
              <a:rPr lang="nb-NO" sz="1700" dirty="0"/>
              <a:t>:</a:t>
            </a:r>
            <a:endParaRPr lang="nb-NO" sz="1700" dirty="0" smtClean="0"/>
          </a:p>
          <a:p>
            <a:pPr lvl="2"/>
            <a:r>
              <a:rPr lang="nb-NO" sz="1700" dirty="0"/>
              <a:t>Når liturgien er helt ny, foreligger det ikke et slikt valg.</a:t>
            </a:r>
          </a:p>
          <a:p>
            <a:pPr lvl="2"/>
            <a:r>
              <a:rPr lang="nb-NO" sz="1700" dirty="0" smtClean="0"/>
              <a:t>Dersom eksisterende liturgi kan erstattes med </a:t>
            </a:r>
            <a:r>
              <a:rPr lang="nb-NO" sz="1700" dirty="0" smtClean="0"/>
              <a:t>en ny</a:t>
            </a:r>
            <a:r>
              <a:rPr lang="nb-NO" sz="1700" dirty="0" smtClean="0"/>
              <a:t>, foreligger det et slikt valg</a:t>
            </a:r>
            <a:r>
              <a:rPr lang="nb-NO" sz="1700" dirty="0" smtClean="0"/>
              <a:t>.</a:t>
            </a:r>
          </a:p>
          <a:p>
            <a:pPr lvl="3"/>
            <a:r>
              <a:rPr lang="nb-NO" sz="1500" dirty="0" smtClean="0"/>
              <a:t>Om det foreligger et slikt valg vil fremgå av oversendelsen fra Kirkerådet.</a:t>
            </a:r>
          </a:p>
          <a:p>
            <a:pPr marL="1828800" lvl="4" indent="0">
              <a:buNone/>
            </a:pPr>
            <a:endParaRPr lang="nb-NO" sz="1500" dirty="0" smtClean="0"/>
          </a:p>
          <a:p>
            <a:pPr lvl="2"/>
            <a:endParaRPr lang="nb-NO" sz="1700" dirty="0" smtClean="0"/>
          </a:p>
          <a:p>
            <a:pPr lvl="3"/>
            <a:endParaRPr lang="nb-NO" sz="1500" dirty="0" smtClean="0"/>
          </a:p>
          <a:p>
            <a:pPr lvl="1"/>
            <a:endParaRPr lang="nn-NO" dirty="0"/>
          </a:p>
        </p:txBody>
      </p:sp>
    </p:spTree>
    <p:extLst>
      <p:ext uri="{BB962C8B-B14F-4D97-AF65-F5344CB8AC3E}">
        <p14:creationId xmlns:p14="http://schemas.microsoft.com/office/powerpoint/2010/main" val="2597492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Bruk av kirkebyggene til vigsel av likekjønnede</a:t>
            </a:r>
            <a:endParaRPr lang="nb-NO" dirty="0"/>
          </a:p>
        </p:txBody>
      </p:sp>
      <p:sp>
        <p:nvSpPr>
          <p:cNvPr id="3" name="Plassholder for innhold 2"/>
          <p:cNvSpPr>
            <a:spLocks noGrp="1"/>
          </p:cNvSpPr>
          <p:nvPr>
            <p:ph idx="1"/>
          </p:nvPr>
        </p:nvSpPr>
        <p:spPr>
          <a:xfrm>
            <a:off x="2589212" y="2133600"/>
            <a:ext cx="8915400" cy="1606110"/>
          </a:xfrm>
        </p:spPr>
        <p:txBody>
          <a:bodyPr>
            <a:normAutofit lnSpcReduction="10000"/>
          </a:bodyPr>
          <a:lstStyle/>
          <a:p>
            <a:r>
              <a:rPr lang="nb-NO" b="1" dirty="0"/>
              <a:t>Regler for bruk av kirkene</a:t>
            </a:r>
          </a:p>
          <a:p>
            <a:pPr lvl="1"/>
            <a:r>
              <a:rPr lang="nb-NO" dirty="0" smtClean="0"/>
              <a:t>Fastsatt </a:t>
            </a:r>
            <a:r>
              <a:rPr lang="nb-NO" dirty="0"/>
              <a:t>av Kirkemøtet 15. april 2015.</a:t>
            </a:r>
          </a:p>
          <a:p>
            <a:pPr lvl="1"/>
            <a:r>
              <a:rPr lang="nb-NO" dirty="0" smtClean="0"/>
              <a:t>«Reglene </a:t>
            </a:r>
            <a:r>
              <a:rPr lang="nb-NO" dirty="0"/>
              <a:t>gjelder for bruk av de vigslede kirkerom </a:t>
            </a:r>
            <a:r>
              <a:rPr lang="nb-NO" u="sng" dirty="0"/>
              <a:t>utenom</a:t>
            </a:r>
            <a:r>
              <a:rPr lang="nb-NO" dirty="0"/>
              <a:t> de forordnede gudstjenester og </a:t>
            </a:r>
            <a:r>
              <a:rPr lang="nb-NO" u="sng" dirty="0"/>
              <a:t>kirkelige handlinger</a:t>
            </a:r>
            <a:r>
              <a:rPr lang="nb-NO" u="sng" dirty="0" smtClean="0"/>
              <a:t>.»</a:t>
            </a:r>
          </a:p>
          <a:p>
            <a:pPr lvl="2"/>
            <a:r>
              <a:rPr lang="nb-NO" dirty="0" smtClean="0"/>
              <a:t>Vigsel av likekjønnede vil bli en slik «kirkelig handling».</a:t>
            </a:r>
          </a:p>
          <a:p>
            <a:pPr lvl="2"/>
            <a:endParaRPr lang="nb-NO" dirty="0"/>
          </a:p>
          <a:p>
            <a:endParaRPr lang="nb-NO" dirty="0"/>
          </a:p>
        </p:txBody>
      </p:sp>
      <p:pic>
        <p:nvPicPr>
          <p:cNvPr id="6" name="Bild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78037" y="4285855"/>
            <a:ext cx="3721878" cy="2455239"/>
          </a:xfrm>
          <a:prstGeom prst="rect">
            <a:avLst/>
          </a:prstGeom>
        </p:spPr>
      </p:pic>
    </p:spTree>
    <p:extLst>
      <p:ext uri="{BB962C8B-B14F-4D97-AF65-F5344CB8AC3E}">
        <p14:creationId xmlns:p14="http://schemas.microsoft.com/office/powerpoint/2010/main" val="1312921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Bruk av kirkebyggene til vigsel av likekjønnede</a:t>
            </a:r>
            <a:endParaRPr lang="nb-NO" dirty="0"/>
          </a:p>
        </p:txBody>
      </p:sp>
      <p:sp>
        <p:nvSpPr>
          <p:cNvPr id="3" name="Plassholder for innhold 2"/>
          <p:cNvSpPr>
            <a:spLocks noGrp="1"/>
          </p:cNvSpPr>
          <p:nvPr>
            <p:ph idx="1"/>
          </p:nvPr>
        </p:nvSpPr>
        <p:spPr>
          <a:xfrm>
            <a:off x="2589212" y="2133600"/>
            <a:ext cx="8915400" cy="4460838"/>
          </a:xfrm>
        </p:spPr>
        <p:txBody>
          <a:bodyPr>
            <a:normAutofit/>
          </a:bodyPr>
          <a:lstStyle/>
          <a:p>
            <a:r>
              <a:rPr lang="nb-NO" sz="2000" b="1" dirty="0"/>
              <a:t>§ 4. Generelle bestemmelser</a:t>
            </a:r>
          </a:p>
          <a:p>
            <a:pPr lvl="1"/>
            <a:r>
              <a:rPr lang="nb-NO" sz="1800" dirty="0"/>
              <a:t>Kirkens formål er bestemmende for avgjørelser om bruk av kirken, jf. § 1.</a:t>
            </a:r>
          </a:p>
          <a:p>
            <a:pPr lvl="1"/>
            <a:r>
              <a:rPr lang="nb-NO" sz="1800" dirty="0"/>
              <a:t>Bruken av kirken er underlagt biskopens tilsynsmyndighet</a:t>
            </a:r>
            <a:r>
              <a:rPr lang="nb-NO" sz="1800" dirty="0" smtClean="0"/>
              <a:t>.</a:t>
            </a:r>
          </a:p>
          <a:p>
            <a:pPr marL="457200" lvl="1" indent="0">
              <a:buNone/>
            </a:pPr>
            <a:endParaRPr lang="nb-NO" sz="1800" dirty="0"/>
          </a:p>
          <a:p>
            <a:r>
              <a:rPr lang="nb-NO" sz="2000" b="1" dirty="0" smtClean="0"/>
              <a:t>§ </a:t>
            </a:r>
            <a:r>
              <a:rPr lang="nb-NO" sz="2000" b="1" dirty="0"/>
              <a:t>1. </a:t>
            </a:r>
            <a:r>
              <a:rPr lang="nb-NO" sz="2000" b="1" dirty="0" smtClean="0"/>
              <a:t>Formål</a:t>
            </a:r>
          </a:p>
          <a:p>
            <a:pPr lvl="1"/>
            <a:r>
              <a:rPr lang="nb-NO" sz="1800" dirty="0" smtClean="0"/>
              <a:t>Kirken </a:t>
            </a:r>
            <a:r>
              <a:rPr lang="nb-NO" sz="1800" dirty="0"/>
              <a:t>er vigslet til bruk for gudstjenester og kirkelige handlinger og skal gjennom sin bruk tjene til Guds ære og menighetens oppbyggelse</a:t>
            </a:r>
            <a:r>
              <a:rPr lang="nb-NO" sz="1800" dirty="0" smtClean="0"/>
              <a:t>.</a:t>
            </a:r>
          </a:p>
          <a:p>
            <a:pPr lvl="1"/>
            <a:r>
              <a:rPr lang="nb-NO" sz="1800" dirty="0"/>
              <a:t>Gjennom forkynnelse av Guds ord, forvaltning av sakramentene og annen kirkelig virksomhet, er kirken det sentrale samlingssted for menighetens </a:t>
            </a:r>
            <a:r>
              <a:rPr lang="nb-NO" sz="1800" dirty="0" err="1"/>
              <a:t>gudstjenestlige</a:t>
            </a:r>
            <a:r>
              <a:rPr lang="nb-NO" sz="1800" dirty="0"/>
              <a:t> og religiøse liv</a:t>
            </a:r>
            <a:r>
              <a:rPr lang="nb-NO" sz="1800" dirty="0" smtClean="0"/>
              <a:t>.</a:t>
            </a:r>
            <a:endParaRPr lang="nb-NO" sz="1800" dirty="0" smtClean="0"/>
          </a:p>
        </p:txBody>
      </p:sp>
    </p:spTree>
    <p:extLst>
      <p:ext uri="{BB962C8B-B14F-4D97-AF65-F5344CB8AC3E}">
        <p14:creationId xmlns:p14="http://schemas.microsoft.com/office/powerpoint/2010/main" val="2800233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Bruk av kirkebyggene til vigsel av likekjønnede</a:t>
            </a:r>
            <a:endParaRPr lang="nb-NO" dirty="0"/>
          </a:p>
        </p:txBody>
      </p:sp>
      <p:sp>
        <p:nvSpPr>
          <p:cNvPr id="3" name="Plassholder for innhold 2"/>
          <p:cNvSpPr>
            <a:spLocks noGrp="1"/>
          </p:cNvSpPr>
          <p:nvPr>
            <p:ph idx="1"/>
          </p:nvPr>
        </p:nvSpPr>
        <p:spPr/>
        <p:txBody>
          <a:bodyPr/>
          <a:lstStyle/>
          <a:p>
            <a:r>
              <a:rPr lang="nb-NO" b="1" dirty="0" smtClean="0"/>
              <a:t>Kapittel </a:t>
            </a:r>
            <a:r>
              <a:rPr lang="nb-NO" b="1" dirty="0"/>
              <a:t>3. Menighetsrådets utlån av </a:t>
            </a:r>
            <a:r>
              <a:rPr lang="nb-NO" b="1" dirty="0" smtClean="0"/>
              <a:t>kirken</a:t>
            </a:r>
          </a:p>
          <a:p>
            <a:pPr marL="0" indent="0">
              <a:buNone/>
            </a:pPr>
            <a:endParaRPr lang="nb-NO" b="1" dirty="0" smtClean="0"/>
          </a:p>
          <a:p>
            <a:pPr lvl="1"/>
            <a:r>
              <a:rPr lang="nb-NO" sz="1800" b="1" dirty="0"/>
              <a:t>§ 7. Utlån til medlemmer av Den norske kirke</a:t>
            </a:r>
            <a:r>
              <a:rPr lang="nb-NO" sz="1800" dirty="0"/>
              <a:t/>
            </a:r>
            <a:br>
              <a:rPr lang="nb-NO" sz="1800" dirty="0"/>
            </a:br>
            <a:r>
              <a:rPr lang="nb-NO" sz="1800" dirty="0"/>
              <a:t>Til medlemmer av Den norske kirke kan menighetsrådet låne ut kirken til</a:t>
            </a:r>
            <a:br>
              <a:rPr lang="nb-NO" sz="1800" dirty="0"/>
            </a:br>
            <a:r>
              <a:rPr lang="nb-NO" sz="1800" dirty="0"/>
              <a:t>a) gudstjenester</a:t>
            </a:r>
            <a:r>
              <a:rPr lang="nb-NO" sz="1800" dirty="0" smtClean="0"/>
              <a:t>,…</a:t>
            </a:r>
          </a:p>
          <a:p>
            <a:pPr marL="457200" lvl="1" indent="0">
              <a:buNone/>
            </a:pPr>
            <a:r>
              <a:rPr lang="nb-NO" sz="1800" dirty="0" smtClean="0"/>
              <a:t>	 </a:t>
            </a:r>
          </a:p>
          <a:p>
            <a:pPr lvl="1"/>
            <a:r>
              <a:rPr lang="nb-NO" sz="1800" b="1" dirty="0" smtClean="0"/>
              <a:t>§ 8. Utlån til andre enn medlemmer av Den norske kirke</a:t>
            </a:r>
            <a:r>
              <a:rPr lang="nb-NO" sz="1800" dirty="0" smtClean="0"/>
              <a:t/>
            </a:r>
            <a:br>
              <a:rPr lang="nb-NO" sz="1800" dirty="0" smtClean="0"/>
            </a:br>
            <a:r>
              <a:rPr lang="nb-NO" sz="1800" dirty="0" smtClean="0"/>
              <a:t>Menighetsrådet kan låne ut kirken til medlemmer av andre kristne trossamfunn enn Den norske kirke til formål som nevnt i § 7,…</a:t>
            </a:r>
            <a:endParaRPr lang="nb-NO" sz="1800" b="1" dirty="0" smtClean="0"/>
          </a:p>
        </p:txBody>
      </p:sp>
    </p:spTree>
    <p:extLst>
      <p:ext uri="{BB962C8B-B14F-4D97-AF65-F5344CB8AC3E}">
        <p14:creationId xmlns:p14="http://schemas.microsoft.com/office/powerpoint/2010/main" val="39893973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Bruk av kirkebyggene til vigsel av likekjønnede</a:t>
            </a:r>
            <a:endParaRPr lang="nb-NO" dirty="0"/>
          </a:p>
        </p:txBody>
      </p:sp>
      <p:sp>
        <p:nvSpPr>
          <p:cNvPr id="3" name="Plassholder for innhold 2"/>
          <p:cNvSpPr>
            <a:spLocks noGrp="1"/>
          </p:cNvSpPr>
          <p:nvPr>
            <p:ph idx="1"/>
          </p:nvPr>
        </p:nvSpPr>
        <p:spPr/>
        <p:txBody>
          <a:bodyPr/>
          <a:lstStyle/>
          <a:p>
            <a:r>
              <a:rPr lang="nb-NO" b="1" dirty="0"/>
              <a:t>Kapittel 4. Prestens bruk av </a:t>
            </a:r>
            <a:r>
              <a:rPr lang="nb-NO" b="1" dirty="0" smtClean="0"/>
              <a:t>kirken</a:t>
            </a:r>
          </a:p>
          <a:p>
            <a:pPr marL="0" indent="0">
              <a:buNone/>
            </a:pPr>
            <a:endParaRPr lang="nb-NO" b="1" dirty="0" smtClean="0"/>
          </a:p>
          <a:p>
            <a:pPr lvl="1"/>
            <a:r>
              <a:rPr lang="nb-NO" sz="1800" b="1" dirty="0"/>
              <a:t>§ 12. Menighetsprestens bruk av kirken</a:t>
            </a:r>
            <a:r>
              <a:rPr lang="nb-NO" sz="1800" dirty="0"/>
              <a:t/>
            </a:r>
            <a:br>
              <a:rPr lang="nb-NO" sz="1800" dirty="0"/>
            </a:br>
            <a:r>
              <a:rPr lang="nb-NO" sz="1800" dirty="0"/>
              <a:t>I tillegg til forordnede gudstjenester og kirkelige handlinger kan presten bruke kirkene i de sokn som presten har som tjenestested (særskilt arbeidsområde) til ekstraordinære gudstjenester, foredrag og andre arrangementer som fremmer menighetenes oppbyggelse</a:t>
            </a:r>
            <a:r>
              <a:rPr lang="nb-NO" sz="1800" dirty="0" smtClean="0"/>
              <a:t>.</a:t>
            </a:r>
          </a:p>
          <a:p>
            <a:pPr lvl="1"/>
            <a:endParaRPr lang="nb-NO" sz="1800" b="1" dirty="0"/>
          </a:p>
          <a:p>
            <a:pPr lvl="1"/>
            <a:r>
              <a:rPr lang="nb-NO" sz="1800" b="1" dirty="0"/>
              <a:t>§ 13. Tilsyn</a:t>
            </a:r>
            <a:r>
              <a:rPr lang="nb-NO" sz="1800" dirty="0"/>
              <a:t/>
            </a:r>
            <a:br>
              <a:rPr lang="nb-NO" sz="1800" dirty="0"/>
            </a:br>
            <a:r>
              <a:rPr lang="nb-NO" sz="1800" dirty="0"/>
              <a:t>Menighetsrådet kan bringe prestens disposisjoner etter § 12 inn for biskopen, </a:t>
            </a:r>
            <a:r>
              <a:rPr lang="nb-NO" sz="1800" dirty="0"/>
              <a:t> </a:t>
            </a:r>
            <a:r>
              <a:rPr lang="nb-NO" sz="1800" dirty="0" smtClean="0"/>
              <a:t>jf</a:t>
            </a:r>
            <a:r>
              <a:rPr lang="nb-NO" sz="1800" dirty="0"/>
              <a:t>. § 4 annet ledd.</a:t>
            </a:r>
            <a:endParaRPr lang="nb-NO" sz="1800" b="1" dirty="0"/>
          </a:p>
          <a:p>
            <a:endParaRPr lang="nb-NO" dirty="0"/>
          </a:p>
        </p:txBody>
      </p:sp>
    </p:spTree>
    <p:extLst>
      <p:ext uri="{BB962C8B-B14F-4D97-AF65-F5344CB8AC3E}">
        <p14:creationId xmlns:p14="http://schemas.microsoft.com/office/powerpoint/2010/main" val="13188730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ryllestav">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503</TotalTime>
  <Words>1383</Words>
  <Application>Microsoft Office PowerPoint</Application>
  <PresentationFormat>Egendefinert</PresentationFormat>
  <Paragraphs>103</Paragraphs>
  <Slides>16</Slides>
  <Notes>0</Notes>
  <HiddenSlides>0</HiddenSlides>
  <MMClips>0</MMClips>
  <ScaleCrop>false</ScaleCrop>
  <HeadingPairs>
    <vt:vector size="4" baseType="variant">
      <vt:variant>
        <vt:lpstr>Tema</vt:lpstr>
      </vt:variant>
      <vt:variant>
        <vt:i4>1</vt:i4>
      </vt:variant>
      <vt:variant>
        <vt:lpstr>Lysbildetitler</vt:lpstr>
      </vt:variant>
      <vt:variant>
        <vt:i4>16</vt:i4>
      </vt:variant>
    </vt:vector>
  </HeadingPairs>
  <TitlesOfParts>
    <vt:vector size="17" baseType="lpstr">
      <vt:lpstr>Tryllestav</vt:lpstr>
      <vt:lpstr>Innføring av ny liturgi.  Bruk av kirkebyggene.  Kirkeordning 2020.</vt:lpstr>
      <vt:lpstr>Innføring av ny liturgi i soknet</vt:lpstr>
      <vt:lpstr>Innføring av ny liturgi i soknet</vt:lpstr>
      <vt:lpstr>Innføring av ny liturgi i soknet</vt:lpstr>
      <vt:lpstr>Innføring av ny liturgi i soknet</vt:lpstr>
      <vt:lpstr>Bruk av kirkebyggene til vigsel av likekjønnede</vt:lpstr>
      <vt:lpstr>Bruk av kirkebyggene til vigsel av likekjønnede</vt:lpstr>
      <vt:lpstr>Bruk av kirkebyggene til vigsel av likekjønnede</vt:lpstr>
      <vt:lpstr>Bruk av kirkebyggene til vigsel av likekjønnede</vt:lpstr>
      <vt:lpstr>Bruk av kirkebyggene til vigsel av likekjønnede</vt:lpstr>
      <vt:lpstr>Bruk av kirkebyggene til vigsel av likekjønnede</vt:lpstr>
      <vt:lpstr>Bruk av kirkebyggene til vigsel av likekjønnede</vt:lpstr>
      <vt:lpstr>Veivalg for fremtidig kirkeordning</vt:lpstr>
      <vt:lpstr>Veivalg for fremtidig kirkeordning</vt:lpstr>
      <vt:lpstr>Veivalg for fremtidig kirkeordning</vt:lpstr>
      <vt:lpstr>Veivalg for fremtidig kirkeordning</vt:lpstr>
    </vt:vector>
  </TitlesOfParts>
  <Company>Kirkepartner IKT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Innføring av ny liturgi. Bruk av kirkebyggene</dc:title>
  <dc:creator>Gunnar Rønnestad</dc:creator>
  <cp:lastModifiedBy>Stavanger</cp:lastModifiedBy>
  <cp:revision>28</cp:revision>
  <cp:lastPrinted>2016-05-20T20:54:53Z</cp:lastPrinted>
  <dcterms:created xsi:type="dcterms:W3CDTF">2016-05-19T11:22:35Z</dcterms:created>
  <dcterms:modified xsi:type="dcterms:W3CDTF">2016-05-20T21:03:32Z</dcterms:modified>
</cp:coreProperties>
</file>