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sldIdLst>
    <p:sldId id="453" r:id="rId5"/>
    <p:sldId id="406" r:id="rId6"/>
    <p:sldId id="446" r:id="rId7"/>
    <p:sldId id="340" r:id="rId8"/>
    <p:sldId id="411" r:id="rId9"/>
    <p:sldId id="372" r:id="rId10"/>
    <p:sldId id="394" r:id="rId11"/>
    <p:sldId id="401" r:id="rId12"/>
    <p:sldId id="398" r:id="rId13"/>
    <p:sldId id="400" r:id="rId14"/>
    <p:sldId id="437" r:id="rId15"/>
    <p:sldId id="441" r:id="rId16"/>
    <p:sldId id="348" r:id="rId17"/>
    <p:sldId id="442" r:id="rId18"/>
    <p:sldId id="418" r:id="rId19"/>
    <p:sldId id="449" r:id="rId20"/>
    <p:sldId id="450" r:id="rId21"/>
    <p:sldId id="342" r:id="rId22"/>
    <p:sldId id="415" r:id="rId2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9C9"/>
    <a:srgbClr val="81027E"/>
    <a:srgbClr val="D7A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6AE76-ABCB-4044-96C2-363F743C05AA}" v="1" dt="2022-05-06T11:25:36.758"/>
    <p1510:client id="{582C34B1-1BE5-469A-8422-6B8A20DD13CB}" v="2" dt="2022-05-06T21:33:36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75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3C28-2F27-4B48-9183-01381DFAF8F3}" type="datetimeFigureOut">
              <a:rPr lang="nb-NO" smtClean="0"/>
              <a:t>11.07.2022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671B3-B52C-49A7-803A-403E07BF1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565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671B3-B52C-49A7-803A-403E07BF1F3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984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11.07.2022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11.07.2022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11.07.2022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tekst </a:t>
            </a:r>
            <a:r>
              <a:rPr lang="nb-NO" noProof="0" err="1"/>
              <a:t>f.eks</a:t>
            </a:r>
            <a:r>
              <a:rPr lang="nb-NO" noProof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irken.no/kirkeligorganisering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E189DAD6-D0A3-4F21-AB6C-C11530245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Rådsledersamling </a:t>
            </a:r>
            <a:br>
              <a:rPr lang="nb-NO" dirty="0"/>
            </a:br>
            <a:r>
              <a:rPr lang="nb-NO" dirty="0"/>
              <a:t>Stavanger bispedømme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2888C257-BF2B-48F2-B4AC-E7189A70BF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Mai 2022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02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F2893F-E55A-42FE-87AA-254228E3F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Sammenheng i kirken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B6ADBA-2DEA-405C-9F57-AFB079AD1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Ønske i høringen om mer sammenhengende kirke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Sammenheng kan bety flere ting: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Felles tro og bekjennelse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Biskopens tilsyn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Regelverk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Demokratiske organer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Organisasjonskultur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Fellesløsninger (f. eks innen IKT, personal, lønn, regnskap, HMS)</a:t>
            </a:r>
            <a:endParaRPr lang="nb-NO" sz="24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Struktur 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2CF61F1-C47E-4FE1-9309-534FCA64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6E9E91-1CE1-46F7-B3EB-834F815E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10</a:t>
            </a:fld>
            <a:endParaRPr lang="nb-NO"/>
          </a:p>
        </p:txBody>
      </p:sp>
      <p:pic>
        <p:nvPicPr>
          <p:cNvPr id="9" name="Plassholder for bilde 8" descr="Et bilde som inneholder person, danser, sport, arm&#10;&#10;Automatisk generert beskrivelse">
            <a:extLst>
              <a:ext uri="{FF2B5EF4-FFF2-40B4-BE49-F238E27FC236}">
                <a16:creationId xmlns:a16="http://schemas.microsoft.com/office/drawing/2014/main" id="{AD419DBB-68D9-4CCA-AF91-40D1A812B9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2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754A64-02D3-43E3-AA44-A7F610D2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3000"/>
              <a:t>Rammer i trossamfunnsloven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CD8A81B-4FFE-4052-B679-316B1B601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r="12593"/>
          <a:stretch/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D40850-5676-4B54-9861-3C4DAB0A6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Trossamfunnet, soknet og rettssubjektet Den norske kirke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To finansieringskilder – kommunen og staten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To kjente nivåer for rettslig forankring – soknet og kirken nasjonalt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Utfordring: </a:t>
            </a:r>
            <a:r>
              <a:rPr lang="nb-NO" dirty="0" err="1"/>
              <a:t>Èn</a:t>
            </a:r>
            <a:r>
              <a:rPr lang="nb-NO" dirty="0"/>
              <a:t> arbeidsgiver på tvers av rettssubjekter og finansieringskilder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Kirkemøtets organiseringsmyndighet 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DC72187-F73E-4E3D-9041-26A1C8AD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11C53C-C25E-8E48-B7FA-A6089A808DA3}" type="datetime1">
              <a:rPr lang="nb-NO" smtClean="0"/>
              <a:pPr>
                <a:spcAft>
                  <a:spcPts val="600"/>
                </a:spcAft>
              </a:pPr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703564-DCE2-474A-BE89-6CC82D2A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4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43D9DF-49AE-49F5-B926-B1F50E3D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Andre vurderinger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29F0C5A-7876-4E77-9892-99286D900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1" dirty="0"/>
              <a:t>Utfordringer: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/>
              <a:t>Prestetjenesten kan ikke organiseres mer lokalt enn tilnærmet prostinivå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/>
              <a:t>Mange fellesråd i dag for små for ivaretakelse av bredt fagfelt og ansvarsområder – uansett modell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/>
              <a:t>Rekruttering og utvikling av fagkompetanse og fagmiljø i små enheter med brøk-stillinger.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/>
              <a:t>Arbeidsmiljøundersøkelser 2021: </a:t>
            </a:r>
            <a:r>
              <a:rPr lang="nb-NO" sz="1600" dirty="0" err="1"/>
              <a:t>Dnk</a:t>
            </a:r>
            <a:r>
              <a:rPr lang="nb-NO" sz="1600" dirty="0"/>
              <a:t> svakere på  gjennomføring av mål, effektiv tidsbruk og faglig ledelse/oppfølging fra kirkefaglige stillinger.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1" dirty="0"/>
              <a:t>Målsetting: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/>
              <a:t>God ivaretagelse av dialog og samarbeid lokalkirke og kommune.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/>
              <a:t>Soknet med nødvendig myndighet over egen virksomhet.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/>
              <a:t>God dialog og forankring i politisk prosess for samlende og bærekraftig løsning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8D17B9A-59DD-4A34-8F5B-10E0FD69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1066D4-DC8E-43E3-90C3-855576CE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12</a:t>
            </a:fld>
            <a:endParaRPr lang="nb-NO"/>
          </a:p>
        </p:txBody>
      </p:sp>
      <p:pic>
        <p:nvPicPr>
          <p:cNvPr id="16" name="Plassholder for bilde 15" descr="Et bilde som inneholder tekst, person, innendørs, arbeide&#10;&#10;Automatisk generert beskrivelse">
            <a:extLst>
              <a:ext uri="{FF2B5EF4-FFF2-40B4-BE49-F238E27FC236}">
                <a16:creationId xmlns:a16="http://schemas.microsoft.com/office/drawing/2014/main" id="{6D712845-4525-4333-B091-D001084289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66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96C8C64F-4BB9-4BF7-8EA6-F3E0863C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>
            <a:normAutofit/>
          </a:bodyPr>
          <a:lstStyle/>
          <a:p>
            <a:r>
              <a:rPr lang="nb-NO" dirty="0"/>
              <a:t>Videre prosess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5343336-2913-E073-2FAE-6AAD0181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2D9C371-E18B-44F3-B3A1-266676DA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153172C-E5A6-B547-B606-488AA18D1FD3}" type="datetime1">
              <a:rPr lang="nb-NO" smtClean="0"/>
              <a:pPr>
                <a:spcAft>
                  <a:spcPts val="600"/>
                </a:spcAft>
              </a:pPr>
              <a:t>11.07.2022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C1074BC-378D-44B8-94D2-879781346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8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20C132-B9C7-414C-B3B4-C9E29403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Kirkerådets vedtak 25. mars 2022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4B7481-E42D-4A9C-B324-AA5F032FC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188720"/>
            <a:ext cx="10751249" cy="5038344"/>
          </a:xfrm>
          <a:solidFill>
            <a:schemeClr val="bg2"/>
          </a:solidFill>
        </p:spPr>
        <p:txBody>
          <a:bodyPr/>
          <a:lstStyle/>
          <a:p>
            <a:pPr fontAlgn="base"/>
            <a:r>
              <a:rPr lang="nb-NO" sz="2400" b="1" dirty="0">
                <a:effectLst/>
                <a:ea typeface="Calibri" panose="020F0502020204030204" pitchFamily="34" charset="0"/>
              </a:rPr>
              <a:t>KR 25/22 Vedtak </a:t>
            </a:r>
            <a:endParaRPr lang="nb-NO" sz="2400" dirty="0">
              <a:effectLst/>
              <a:ea typeface="Calibri" panose="020F0502020204030204" pitchFamily="34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nb-NO" sz="2400" dirty="0">
                <a:effectLst/>
                <a:ea typeface="Calibri" panose="020F0502020204030204" pitchFamily="34" charset="0"/>
              </a:rPr>
              <a:t>Kirkerådet takker for arbeidet som høringsinstansene har lagt ned  </a:t>
            </a:r>
          </a:p>
          <a:p>
            <a:pPr marL="342900" lvl="0" indent="-342900" fontAlgn="base">
              <a:buFont typeface="+mj-lt"/>
              <a:buAutoNum type="arabicPeriod" startAt="2"/>
              <a:tabLst>
                <a:tab pos="457200" algn="l"/>
              </a:tabLst>
            </a:pPr>
            <a:r>
              <a:rPr lang="nb-NO" sz="2400" dirty="0">
                <a:effectLst/>
                <a:ea typeface="Calibri" panose="020F0502020204030204" pitchFamily="34" charset="0"/>
              </a:rPr>
              <a:t>Kirkerådet er opptatt av å finne en samlende og bærekraftig løsning </a:t>
            </a:r>
          </a:p>
          <a:p>
            <a:pPr marL="342900" lvl="0" indent="-342900" fontAlgn="base">
              <a:buFont typeface="+mj-lt"/>
              <a:buAutoNum type="arabicPeriod" startAt="3"/>
              <a:tabLst>
                <a:tab pos="457200" algn="l"/>
              </a:tabLst>
            </a:pPr>
            <a:r>
              <a:rPr lang="nb-NO" sz="2400" dirty="0">
                <a:effectLst/>
                <a:ea typeface="Calibri" panose="020F0502020204030204" pitchFamily="34" charset="0"/>
              </a:rPr>
              <a:t>Kirkerådet ber om en sak til maimøtet med forslag til prinsippvedtak til Kirkemøtet 2022  </a:t>
            </a:r>
          </a:p>
          <a:p>
            <a:pPr lvl="1" fontAlgn="base"/>
            <a:r>
              <a:rPr lang="nb-NO" sz="1800" dirty="0">
                <a:effectLst/>
                <a:ea typeface="Calibri" panose="020F0502020204030204" pitchFamily="34" charset="0"/>
              </a:rPr>
              <a:t>Saken skal beskrive og vurdere to alternative modeller for organisering av arbeidsgiveransvaret:</a:t>
            </a:r>
          </a:p>
          <a:p>
            <a:pPr lvl="2" fontAlgn="base"/>
            <a:r>
              <a:rPr lang="nb-NO" sz="1600" dirty="0">
                <a:ea typeface="Calibri" panose="020F0502020204030204" pitchFamily="34" charset="0"/>
              </a:rPr>
              <a:t>En</a:t>
            </a:r>
            <a:r>
              <a:rPr lang="nb-NO" sz="1600" dirty="0">
                <a:effectLst/>
                <a:ea typeface="Calibri" panose="020F0502020204030204" pitchFamily="34" charset="0"/>
              </a:rPr>
              <a:t> med utgangspunkt i soknet som arbeidsgiver</a:t>
            </a:r>
          </a:p>
          <a:p>
            <a:pPr lvl="2" fontAlgn="base"/>
            <a:r>
              <a:rPr lang="nb-NO" sz="1600" dirty="0">
                <a:ea typeface="Calibri" panose="020F0502020204030204" pitchFamily="34" charset="0"/>
              </a:rPr>
              <a:t>En</a:t>
            </a:r>
            <a:r>
              <a:rPr lang="nb-NO" sz="1600" dirty="0">
                <a:effectLst/>
                <a:ea typeface="Calibri" panose="020F0502020204030204" pitchFamily="34" charset="0"/>
              </a:rPr>
              <a:t> med utgangspunkt i rettssubjektet Den norske kirke som arbeidsgiver</a:t>
            </a:r>
          </a:p>
          <a:p>
            <a:pPr lvl="1" fontAlgn="base"/>
            <a:r>
              <a:rPr lang="nb-NO" sz="1800" dirty="0">
                <a:effectLst/>
                <a:ea typeface="Calibri" panose="020F0502020204030204" pitchFamily="34" charset="0"/>
              </a:rPr>
              <a:t>Saken skal vise modelluavhengige byggesteiner, risikoer ved modellene og økonomisk estimat</a:t>
            </a:r>
          </a:p>
          <a:p>
            <a:pPr marL="342900" lvl="0" indent="-342900" fontAlgn="base">
              <a:buFont typeface="+mj-lt"/>
              <a:buAutoNum type="arabicPeriod" startAt="4"/>
              <a:tabLst>
                <a:tab pos="457200" algn="l"/>
              </a:tabLst>
            </a:pPr>
            <a:r>
              <a:rPr lang="nb-NO" sz="2400" dirty="0">
                <a:ea typeface="Calibri" panose="020F0502020204030204" pitchFamily="34" charset="0"/>
              </a:rPr>
              <a:t>B</a:t>
            </a:r>
            <a:r>
              <a:rPr lang="nb-NO" sz="2400" dirty="0">
                <a:effectLst/>
                <a:ea typeface="Calibri" panose="020F0502020204030204" pitchFamily="34" charset="0"/>
              </a:rPr>
              <a:t>ispedømmerådene oppfordres til tett kontakt med soknets organer i arbeidet med saken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A1E1A2-9BBE-40E1-BF85-C7D4C93FF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DDD381-3F2A-482B-8E43-F29DEE93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1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E95293-E336-4DEF-9EFE-25267A97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Oppfølging av Kirkerådets vedtak </a:t>
            </a:r>
            <a:r>
              <a:rPr lang="nb-NO" dirty="0" err="1"/>
              <a:t>pkt</a:t>
            </a:r>
            <a:r>
              <a:rPr lang="nb-NO" dirty="0"/>
              <a:t> 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209E58-754E-4626-B4D9-E0553FDA6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Modelluavhengige byggesteiner: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b-NO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Styrking av virksomheten i soknet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b-NO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Ivaretakelse av god dialog og samarbeid mellom soknet og kommunen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b-NO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Styrket og konkretisert tilsyn fra biskopen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b-NO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Ledelse lokalt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b-NO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Mer enhetlig arbeidsgiverpolitikk og ledelseskultur for størst mulig likebehandling, involvering og verdsetting av ulike yrkesgrupper i trossamfunnet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b-NO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Nasjonale fellesløsninger 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8FAB46-DDD0-41CB-89E8-8F74E38D6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B6C9C06-0F5E-48C5-AFF1-D0507CD3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109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3F0443-82A8-4FDB-AED7-9D7571F2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Oppfølging av Kirkerådets vedtak </a:t>
            </a:r>
            <a:r>
              <a:rPr lang="nb-NO" dirty="0" err="1"/>
              <a:t>pkt</a:t>
            </a:r>
            <a:r>
              <a:rPr lang="nb-NO" dirty="0"/>
              <a:t> 2 - forts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17B5F7-8789-4275-B587-F8640F39D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Saksgrunnlag til KR-møte 30. – 31. mai m/risikovurderinger av de to modellene m/kompenserende tiltak:</a:t>
            </a:r>
          </a:p>
          <a:p>
            <a:pPr lvl="2" fontAlgn="base"/>
            <a:r>
              <a:rPr lang="nb-NO" sz="2400" dirty="0">
                <a:ea typeface="Calibri" panose="020F0502020204030204" pitchFamily="34" charset="0"/>
              </a:rPr>
              <a:t>En</a:t>
            </a:r>
            <a:r>
              <a:rPr lang="nb-NO" sz="2400" dirty="0">
                <a:effectLst/>
                <a:ea typeface="Calibri" panose="020F0502020204030204" pitchFamily="34" charset="0"/>
              </a:rPr>
              <a:t> med utgangspunkt i soknet som arbeidsgiver</a:t>
            </a:r>
          </a:p>
          <a:p>
            <a:pPr lvl="2" fontAlgn="base"/>
            <a:r>
              <a:rPr lang="nb-NO" sz="2400" dirty="0">
                <a:ea typeface="Calibri" panose="020F0502020204030204" pitchFamily="34" charset="0"/>
              </a:rPr>
              <a:t>En</a:t>
            </a:r>
            <a:r>
              <a:rPr lang="nb-NO" sz="2400" dirty="0">
                <a:effectLst/>
                <a:ea typeface="Calibri" panose="020F0502020204030204" pitchFamily="34" charset="0"/>
              </a:rPr>
              <a:t> med utgangspunkt i rettssubjektet Den norske kirke som arbeidsgiver</a:t>
            </a:r>
          </a:p>
          <a:p>
            <a:r>
              <a:rPr lang="nb-NO" sz="2400" dirty="0"/>
              <a:t>Sosioøkonomiske konsekvensvurderinger</a:t>
            </a:r>
          </a:p>
          <a:p>
            <a:r>
              <a:rPr lang="nb-NO" b="1" dirty="0"/>
              <a:t>Uavhengig, pågående arbeid: </a:t>
            </a:r>
          </a:p>
          <a:p>
            <a:r>
              <a:rPr lang="nb-NO" sz="2400" u="sng" dirty="0"/>
              <a:t>Digitale fellesløsninger </a:t>
            </a:r>
            <a:r>
              <a:rPr lang="nb-NO" sz="2400" dirty="0"/>
              <a:t>på mange områder. </a:t>
            </a:r>
            <a:r>
              <a:rPr lang="nb-NO" sz="2400" u="sng" dirty="0"/>
              <a:t>HR</a:t>
            </a:r>
            <a:r>
              <a:rPr lang="nb-NO" sz="2400" dirty="0"/>
              <a:t>: felles læringsplattform og avvikssystem + oppfølging av KM-vedtak om felles rekrutteringsstrategi for </a:t>
            </a:r>
            <a:r>
              <a:rPr lang="nb-NO" sz="2400" dirty="0" err="1"/>
              <a:t>Dnk</a:t>
            </a:r>
            <a:r>
              <a:rPr lang="nb-NO" sz="2400" dirty="0"/>
              <a:t> m/arbeidsgiverpolitikk og kompetanseutvikling 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7A2983C-666A-41E8-953F-22EE1DBE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D084A6-7C64-48C0-92FF-1B6D299C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5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10E0C3-8B38-40BD-AC90-D2FF378B0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Oppfølging av KR-vedtak </a:t>
            </a:r>
            <a:r>
              <a:rPr lang="nb-NO" dirty="0" err="1"/>
              <a:t>pkt</a:t>
            </a:r>
            <a:r>
              <a:rPr lang="nb-NO" dirty="0"/>
              <a:t> 4: Dialog og forankring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A2185F-D39A-449B-9B9D-A83DE2DDE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Informasjon om høringsoppsummering og videre prosess i nettverksmøter med fellesrådsledere og kirkeverger i 10 av 11 bispedømmer 9.mars – 5. mai</a:t>
            </a:r>
          </a:p>
          <a:p>
            <a:r>
              <a:rPr lang="nb-NO" sz="2400" dirty="0"/>
              <a:t>5. april: møte mellom KR-leder og BDR-</a:t>
            </a:r>
            <a:r>
              <a:rPr lang="nb-NO" sz="2400" dirty="0" err="1"/>
              <a:t>medl</a:t>
            </a:r>
            <a:r>
              <a:rPr lang="nb-NO" sz="2400" dirty="0"/>
              <a:t> om møter mellom BDR-, FR- og MR-medlemmer i hvert bispedømme.</a:t>
            </a:r>
          </a:p>
          <a:p>
            <a:pPr lvl="1"/>
            <a:r>
              <a:rPr lang="nb-NO" dirty="0"/>
              <a:t>Fulgt opp i møter m/stiftsdirektører og biskoper 6. april + 4. og 19. mai</a:t>
            </a:r>
          </a:p>
          <a:p>
            <a:pPr lvl="1"/>
            <a:r>
              <a:rPr lang="nb-NO" dirty="0"/>
              <a:t>Informasjon utsendt alle BDR-ledere og </a:t>
            </a:r>
            <a:r>
              <a:rPr lang="nb-NO" dirty="0" err="1"/>
              <a:t>stiftsdir</a:t>
            </a:r>
            <a:r>
              <a:rPr lang="nb-NO" dirty="0"/>
              <a:t> 26. april</a:t>
            </a:r>
          </a:p>
          <a:p>
            <a:r>
              <a:rPr lang="nb-NO" sz="2400" dirty="0"/>
              <a:t>Kontaktmøter med arbeidstakerorganisasjoner, KA, KS, sentrale politikere og departementer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3D7591-B324-43A7-9D1F-80271FD3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3F8FC2-424B-4383-8B14-2A6105B5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87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C5F9B0-E326-43ED-9092-CDAFA1B0F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511559"/>
            <a:ext cx="10944225" cy="45463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effectLst/>
              </a:rPr>
              <a:t>Samarbeid lokalt</a:t>
            </a:r>
          </a:p>
          <a:p>
            <a:pPr marL="742950" lvl="1" indent="-285750">
              <a:lnSpc>
                <a:spcPct val="90000"/>
              </a:lnSpc>
              <a:buFont typeface=" Courier New "/>
              <a:buChar char="o"/>
            </a:pPr>
            <a:r>
              <a:rPr lang="nb-NO" dirty="0">
                <a:solidFill>
                  <a:schemeClr val="bg1"/>
                </a:solidFill>
              </a:rPr>
              <a:t>Hvilke eksisterende samarbeid kjenner dere til? (Mellom en eller flere kommuner? Mellom fellesråd, sokn og kommuner? Mellom prostier?) </a:t>
            </a:r>
          </a:p>
          <a:p>
            <a:pPr marL="742950" lvl="1" indent="-285750">
              <a:lnSpc>
                <a:spcPct val="90000"/>
              </a:lnSpc>
              <a:buFont typeface=" Courier New "/>
              <a:buChar char="o"/>
            </a:pPr>
            <a:r>
              <a:rPr lang="nb-NO" dirty="0">
                <a:solidFill>
                  <a:schemeClr val="bg1"/>
                </a:solidFill>
              </a:rPr>
              <a:t>Hva er de positive erfaringene med disse samarbeidene? Hvor ligger utfordringene – og hva kan eventuelt bispedømmet/Kirkerådet bidra med i de situasjonene? </a:t>
            </a:r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Font typeface=" Courier New "/>
              <a:buChar char="o"/>
            </a:pPr>
            <a:r>
              <a:rPr lang="nb-NO" dirty="0">
                <a:solidFill>
                  <a:schemeClr val="bg1"/>
                </a:solidFill>
              </a:rPr>
              <a:t>Hvordan kan samarbeidet utvides eller utvikles? </a:t>
            </a:r>
          </a:p>
          <a:p>
            <a:pPr marL="742950" lvl="1" indent="-285750">
              <a:lnSpc>
                <a:spcPct val="90000"/>
              </a:lnSpc>
              <a:buFont typeface=" Courier New "/>
              <a:buChar char="o"/>
            </a:pPr>
            <a:r>
              <a:rPr lang="nb-NO" dirty="0">
                <a:solidFill>
                  <a:schemeClr val="bg1"/>
                </a:solidFill>
              </a:rPr>
              <a:t>På hvilke områder er det størst behov for samarbeid? 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Støtte fra kirken nasjonalt</a:t>
            </a:r>
          </a:p>
          <a:p>
            <a:pPr marL="742950" lvl="1" indent="-285750">
              <a:lnSpc>
                <a:spcPct val="107000"/>
              </a:lnSpc>
              <a:buFont typeface=" Courier New "/>
              <a:buChar char="o"/>
            </a:pPr>
            <a:r>
              <a:rPr lang="nb-NO" dirty="0">
                <a:solidFill>
                  <a:schemeClr val="bg1"/>
                </a:solidFill>
              </a:rPr>
              <a:t>Hvilke områder bør ha fellestjenester i alle sokn, og hvilke fellestjenester oppleves som støttende og stimulerende for lokalkirken? </a:t>
            </a:r>
          </a:p>
          <a:p>
            <a:pPr marL="742950" lvl="1" indent="-285750">
              <a:lnSpc>
                <a:spcPct val="107000"/>
              </a:lnSpc>
              <a:buFont typeface=" Courier New "/>
              <a:buChar char="o"/>
            </a:pPr>
            <a:r>
              <a:rPr lang="nb-NO" dirty="0">
                <a:solidFill>
                  <a:schemeClr val="bg1"/>
                </a:solidFill>
              </a:rPr>
              <a:t>Hvordan kan kirkeordningen og regler gjøre det enklere å samarbeide på tvers av kommuner? </a:t>
            </a:r>
            <a:endParaRPr lang="nb-NO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A67090-954B-4FB2-BD76-02CDE3D94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1FE38D3-773B-462F-8FC2-91544625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61E577F-1C58-4533-B2D1-BB39F7E7DCD7}"/>
              </a:ext>
            </a:extLst>
          </p:cNvPr>
          <p:cNvSpPr txBox="1"/>
          <p:nvPr/>
        </p:nvSpPr>
        <p:spPr>
          <a:xfrm>
            <a:off x="472079" y="679681"/>
            <a:ext cx="7913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Spørsmål til gruppene </a:t>
            </a:r>
          </a:p>
        </p:txBody>
      </p:sp>
    </p:spTree>
    <p:extLst>
      <p:ext uri="{BB962C8B-B14F-4D97-AF65-F5344CB8AC3E}">
        <p14:creationId xmlns:p14="http://schemas.microsoft.com/office/powerpoint/2010/main" val="26877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9FB8A045-5579-4090-82FA-46E73492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>
            <a:normAutofit/>
          </a:bodyPr>
          <a:lstStyle/>
          <a:p>
            <a:r>
              <a:rPr lang="nb-NO" dirty="0"/>
              <a:t>Takk for oss!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29D99E-C2DD-66DE-3633-7585A8FFC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CF71A0-16D7-435F-887D-4EF290ED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F5AB28E-CEF7-4EE6-948D-E06B93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14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B0CAD3-E7CF-4881-B6B1-6844B297E5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Kirkelig organisering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4502CE5-95D0-43E2-A687-2C6956EA2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Status i prosessen tidlig mai 2022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A70B96F-3423-4D81-AF47-7B8BFFFC0D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3619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16C3AF-9A9B-47C1-B107-E2AA18D2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Prosessen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C188DE-68D8-4DE2-9988-3B06A3170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Utredning av prostifellesråd på høring juni 2021</a:t>
            </a:r>
          </a:p>
          <a:p>
            <a:r>
              <a:rPr lang="nb-NO" dirty="0"/>
              <a:t>Seminar på Kirkemøtet november 2021</a:t>
            </a:r>
          </a:p>
          <a:p>
            <a:r>
              <a:rPr lang="nb-NO" dirty="0"/>
              <a:t>Fire delutredninger levert + alle høringssvar publisert januar 2022</a:t>
            </a:r>
          </a:p>
          <a:p>
            <a:r>
              <a:rPr lang="nb-NO" dirty="0"/>
              <a:t>Høringsoppsummering desember 2021 og mars 2022</a:t>
            </a:r>
          </a:p>
          <a:p>
            <a:r>
              <a:rPr lang="nb-NO" dirty="0"/>
              <a:t>Kirkerådets møter februar, mars og mai 2022</a:t>
            </a:r>
          </a:p>
          <a:p>
            <a:r>
              <a:rPr lang="nb-NO" dirty="0"/>
              <a:t>Kirkemøtet september 2022 fatter prinsippvedtak</a:t>
            </a:r>
          </a:p>
          <a:p>
            <a:r>
              <a:rPr lang="nb-NO" dirty="0"/>
              <a:t>Videre utredning og høring</a:t>
            </a:r>
          </a:p>
          <a:p>
            <a:r>
              <a:rPr lang="nb-NO" dirty="0"/>
              <a:t>Kirkemøtet august 2023 fatter vedtak om endringer i kirkeordningen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76DFDB-0C7C-4FF5-85DC-A73AC2A0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FA415A7-3862-4489-87FC-37A809A8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15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98506F-A872-4F13-854C-31AFCD0C9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2612994"/>
            <a:ext cx="10944225" cy="2455861"/>
          </a:xfrm>
        </p:spPr>
        <p:txBody>
          <a:bodyPr>
            <a:normAutofit/>
          </a:bodyPr>
          <a:lstStyle/>
          <a:p>
            <a:endParaRPr lang="nb-NO" dirty="0">
              <a:solidFill>
                <a:srgbClr val="D9000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nb-NO" dirty="0">
              <a:solidFill>
                <a:srgbClr val="D9000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b-NO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Kirkelig organisering - Den norske kirke (kirken.no)</a:t>
            </a:r>
            <a:endParaRPr lang="nb-NO" sz="3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3FF9B9-DB75-44D4-9063-9180CB49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01F63F6-BFE5-4F83-BFF2-16310C61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14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979E88-951E-4FDC-9DA3-1F0B46C0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skal vi oppnå?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69C638A-14C1-4CAB-83FD-767634995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En kirke med best mulig ressursforvaltning for oppdraget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God og kompetent arbeidsgiver med tverrfaglig ledelse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Enhetlig arbeidsgiverpraksis med mest mulig likebehandling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Felles arbeidsgiveransvar for lokalt ansatte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Samlende og bærekraftig løsning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74FCD7D-E36A-4DA4-91AF-07C168B2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E1710E-5DCF-4DED-92C4-FBF177BD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5</a:t>
            </a:fld>
            <a:endParaRPr lang="nb-NO"/>
          </a:p>
        </p:txBody>
      </p:sp>
      <p:pic>
        <p:nvPicPr>
          <p:cNvPr id="12" name="Plassholder for bilde 11" descr="Et bilde som inneholder person, datamaskin&#10;&#10;Automatisk generert beskrivelse">
            <a:extLst>
              <a:ext uri="{FF2B5EF4-FFF2-40B4-BE49-F238E27FC236}">
                <a16:creationId xmlns:a16="http://schemas.microsoft.com/office/drawing/2014/main" id="{8A0A6BEC-CF5F-4E6B-A58F-1277A42CCA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388" y="0"/>
            <a:ext cx="5916612" cy="6858000"/>
          </a:xfrm>
        </p:spPr>
      </p:pic>
    </p:spTree>
    <p:extLst>
      <p:ext uri="{BB962C8B-B14F-4D97-AF65-F5344CB8AC3E}">
        <p14:creationId xmlns:p14="http://schemas.microsoft.com/office/powerpoint/2010/main" val="19387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2BCC4C-E7B7-4A84-9FFA-C955E55E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472112" cy="868363"/>
          </a:xfrm>
        </p:spPr>
        <p:txBody>
          <a:bodyPr/>
          <a:lstStyle/>
          <a:p>
            <a:r>
              <a:rPr lang="nb-NO" dirty="0"/>
              <a:t>Høringene oppsummert om arbeidsgiveransvar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5FF622-0617-46F6-9F11-35FBC9CBD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Verken kommuner eller kirkelige instanser ønsker prostifellesråd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Ønske om en arbeidsgiver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Høringen gir ikke klart svar om konkret modell for organisering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F25C5F-1971-4F3E-9EE2-27FAD60D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11.07.2022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7A3D25-CAD4-4EC8-AC6C-2AEE5B47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6</a:t>
            </a:fld>
            <a:endParaRPr lang="nb-NO"/>
          </a:p>
        </p:txBody>
      </p:sp>
      <p:pic>
        <p:nvPicPr>
          <p:cNvPr id="10" name="Plassholder for bilde 9" descr="Et bilde som inneholder utendørs, gress, motorsykkel, person&#10;&#10;Automatisk generert beskrivelse">
            <a:extLst>
              <a:ext uri="{FF2B5EF4-FFF2-40B4-BE49-F238E27FC236}">
                <a16:creationId xmlns:a16="http://schemas.microsoft.com/office/drawing/2014/main" id="{9354BB25-286A-4D8E-8CDC-880FE4CD17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15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B15D75-9321-4965-BB88-C876FE4F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Ansettelser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AF1B730-749E-4D62-8994-F835BDF7B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sz="2800" b="1" dirty="0"/>
              <a:t>Alle valgte råd: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Nærest mulig der arbeidet skal foregå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Menighetsrådets og biskopens rolle understrekes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Partssammensatte utvalg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Tilsettingsråd</a:t>
            </a:r>
          </a:p>
          <a:p>
            <a:r>
              <a:rPr lang="nb-NO" sz="2800" b="1" dirty="0"/>
              <a:t>Andre innspill: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Nasjonale ordninger for tilsettingsprosess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FE2ABA8-A06F-4A6B-91B6-BBEEB784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F500E5-594E-4DDC-ADB8-A17CC326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7</a:t>
            </a:fld>
            <a:endParaRPr lang="nb-NO"/>
          </a:p>
        </p:txBody>
      </p:sp>
      <p:pic>
        <p:nvPicPr>
          <p:cNvPr id="16" name="Plassholder for bilde 15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54C7CBA8-8177-4B71-A7E2-64851E38C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388" y="0"/>
            <a:ext cx="5916612" cy="6858000"/>
          </a:xfrm>
        </p:spPr>
      </p:pic>
    </p:spTree>
    <p:extLst>
      <p:ext uri="{BB962C8B-B14F-4D97-AF65-F5344CB8AC3E}">
        <p14:creationId xmlns:p14="http://schemas.microsoft.com/office/powerpoint/2010/main" val="266927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69F837-03E7-45C0-BC08-BD62D69E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Daglig ledelse</a:t>
            </a:r>
          </a:p>
        </p:txBody>
      </p:sp>
      <p:pic>
        <p:nvPicPr>
          <p:cNvPr id="8" name="Plassholder for bilde 7" descr="Et bilde som inneholder person, vindu&#10;&#10;Automatisk generert beskrivelse">
            <a:extLst>
              <a:ext uri="{FF2B5EF4-FFF2-40B4-BE49-F238E27FC236}">
                <a16:creationId xmlns:a16="http://schemas.microsoft.com/office/drawing/2014/main" id="{D3A60275-07AB-4468-9D08-6D9D5C110A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A9B09A8-184B-4026-ABA3-B67136B9A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sz="2400" b="1" dirty="0"/>
              <a:t>Alle valgte råd: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Flertall/største gruppe: delt ledelse mellom daglig leder og prost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i="1" dirty="0"/>
              <a:t>«Sidestilt og kompletterende ledelse, ulike roller og ansvar, ivaretar embete og råd»</a:t>
            </a:r>
          </a:p>
          <a:p>
            <a:r>
              <a:rPr lang="nb-NO" sz="2400" b="1" dirty="0"/>
              <a:t>KA + arbeidstakerorganisasjoner: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Flertall for daglig leder med prost i stab. (PF for delt ledelse)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i="1" dirty="0"/>
              <a:t>«Tydelig, enhetlig og helhetlig strategisk ledelse, klart ansvar»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620C8AB-88C0-494F-A688-BB44471C4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7C4E2F-A192-4213-85FD-48B773ABE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74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F2893F-E55A-42FE-87AA-254228E3F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Biskopens tilsynsansvar</a:t>
            </a:r>
          </a:p>
        </p:txBody>
      </p:sp>
      <p:pic>
        <p:nvPicPr>
          <p:cNvPr id="12" name="Plassholder for bilde 11" descr="Et bilde som inneholder tilbehør&#10;&#10;Automatisk generert beskrivelse">
            <a:extLst>
              <a:ext uri="{FF2B5EF4-FFF2-40B4-BE49-F238E27FC236}">
                <a16:creationId xmlns:a16="http://schemas.microsoft.com/office/drawing/2014/main" id="{E1C44542-AAB3-4C41-B660-B418552F02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6375A26F-A331-46C0-A420-8FA3C2FF3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093789"/>
            <a:ext cx="5472112" cy="5143498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Viktig og sammenbindende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Ønsker en nær og synlig biskop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Menighetsråd: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Samlende, åndelig veileder og inspirator for alle kirkelig tilsatte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Teologisk kompetent tilstede i offentlig samtale </a:t>
            </a:r>
            <a:endParaRPr lang="nb-NO" sz="22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Tilsyn og myndighetskontakt </a:t>
            </a:r>
            <a:endParaRPr lang="nb-NO" sz="2200" dirty="0">
              <a:cs typeface="Arial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Fellesråd: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«Uten biskopens tilsynsansvar (..) er vi ingen Luthersk kirke»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Styrket tilsynsrolle m/definert ansvar </a:t>
            </a:r>
            <a:r>
              <a:rPr lang="nb-NO" sz="2800" dirty="0"/>
              <a:t> 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2CF61F1-C47E-4FE1-9309-534FCA64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11.07.2022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6E9E91-1CE1-46F7-B3EB-834F815E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52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 norske kirke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n norske kirke" id="{6879CDFF-C2D9-4476-BB1C-D112096C4AF9}" vid="{2163F055-5305-4F5C-852F-DD491060555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e090af3-aa85-4c7f-afa0-999bf342dc83">
      <UserInfo>
        <DisplayName>Ingrid Vad Nilsen</DisplayName>
        <AccountId>97</AccountId>
        <AccountType/>
      </UserInfo>
      <UserInfo>
        <DisplayName>Torbjørn Backer Hjorthaug</DisplayName>
        <AccountId>108</AccountId>
        <AccountType/>
      </UserInfo>
      <UserInfo>
        <DisplayName>Ann-Magrit Austenå</DisplayName>
        <AccountId>58</AccountId>
        <AccountType/>
      </UserInfo>
      <UserInfo>
        <DisplayName>Edel Marie Haukland</DisplayName>
        <AccountId>52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C8E91DA7B67042B1F62E2AD81CA084" ma:contentTypeVersion="6" ma:contentTypeDescription="Opprett et nytt dokument." ma:contentTypeScope="" ma:versionID="03b935591b46aa9b50d5594d38d5813b">
  <xsd:schema xmlns:xsd="http://www.w3.org/2001/XMLSchema" xmlns:xs="http://www.w3.org/2001/XMLSchema" xmlns:p="http://schemas.microsoft.com/office/2006/metadata/properties" xmlns:ns2="cfc7e0d7-3a1f-441a-9981-b18a3586e70e" xmlns:ns3="ee090af3-aa85-4c7f-afa0-999bf342dc83" targetNamespace="http://schemas.microsoft.com/office/2006/metadata/properties" ma:root="true" ma:fieldsID="ed516fbf7a2a3518bb0c0c25c1835770" ns2:_="" ns3:_="">
    <xsd:import namespace="cfc7e0d7-3a1f-441a-9981-b18a3586e70e"/>
    <xsd:import namespace="ee090af3-aa85-4c7f-afa0-999bf342dc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7e0d7-3a1f-441a-9981-b18a3586e7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090af3-aa85-4c7f-afa0-999bf342dc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C8E482-1510-4B53-96ED-845540D1C1B0}">
  <ds:schemaRefs>
    <ds:schemaRef ds:uri="ee090af3-aa85-4c7f-afa0-999bf342dc8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cfc7e0d7-3a1f-441a-9981-b18a3586e70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410B3DE-96DF-4D0B-9837-0086C4B28270}">
  <ds:schemaRefs>
    <ds:schemaRef ds:uri="cfc7e0d7-3a1f-441a-9981-b18a3586e70e"/>
    <ds:schemaRef ds:uri="ee090af3-aa85-4c7f-afa0-999bf342dc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1447D2-5328-452D-9B31-D215DB124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Den norske kirke - bokmål</Template>
  <TotalTime>1907</TotalTime>
  <Words>934</Words>
  <Application>Microsoft Office PowerPoint</Application>
  <PresentationFormat>Widescreen</PresentationFormat>
  <Paragraphs>155</Paragraphs>
  <Slides>19</Slides>
  <Notes>1</Notes>
  <HiddenSlides>1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3" baseType="lpstr">
      <vt:lpstr> Courier New </vt:lpstr>
      <vt:lpstr>Arial</vt:lpstr>
      <vt:lpstr>Calibri</vt:lpstr>
      <vt:lpstr>Den norske kirke</vt:lpstr>
      <vt:lpstr>Rådsledersamling  Stavanger bispedømme</vt:lpstr>
      <vt:lpstr>Kirkelig organisering</vt:lpstr>
      <vt:lpstr>Prosessen </vt:lpstr>
      <vt:lpstr>PowerPoint-presentasjon</vt:lpstr>
      <vt:lpstr>Hva skal vi oppnå?</vt:lpstr>
      <vt:lpstr>Høringene oppsummert om arbeidsgiveransvar</vt:lpstr>
      <vt:lpstr>Ansettelser</vt:lpstr>
      <vt:lpstr>Daglig ledelse</vt:lpstr>
      <vt:lpstr>Biskopens tilsynsansvar</vt:lpstr>
      <vt:lpstr>Sammenheng i kirken</vt:lpstr>
      <vt:lpstr>Rammer i trossamfunnsloven</vt:lpstr>
      <vt:lpstr>Andre vurderinger</vt:lpstr>
      <vt:lpstr>Videre prosess </vt:lpstr>
      <vt:lpstr>Kirkerådets vedtak 25. mars 2022</vt:lpstr>
      <vt:lpstr>Oppfølging av Kirkerådets vedtak pkt 2</vt:lpstr>
      <vt:lpstr>Oppfølging av Kirkerådets vedtak pkt 2 - forts</vt:lpstr>
      <vt:lpstr>Oppfølging av KR-vedtak pkt 4: Dialog og forankring</vt:lpstr>
      <vt:lpstr>PowerPoint-presentasjon</vt:lpstr>
      <vt:lpstr>Takk for oss!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Kirkelig organisering – status og videre prosess</dc:title>
  <dc:creator>Anders Emil Kaldhol</dc:creator>
  <cp:lastModifiedBy>Geir Skårland</cp:lastModifiedBy>
  <cp:revision>267</cp:revision>
  <cp:lastPrinted>2022-03-23T17:16:04Z</cp:lastPrinted>
  <dcterms:created xsi:type="dcterms:W3CDTF">2022-02-08T06:45:42Z</dcterms:created>
  <dcterms:modified xsi:type="dcterms:W3CDTF">2022-07-11T12:49:32Z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0x0101004DC8E91DA7B67042B1F62E2AD81CA084</vt:lpwstr>
  </property>
</Properties>
</file>