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46"/>
  </p:notesMasterIdLst>
  <p:handoutMasterIdLst>
    <p:handoutMasterId r:id="rId47"/>
  </p:handoutMasterIdLst>
  <p:sldIdLst>
    <p:sldId id="256" r:id="rId2"/>
    <p:sldId id="413" r:id="rId3"/>
    <p:sldId id="370" r:id="rId4"/>
    <p:sldId id="372" r:id="rId5"/>
    <p:sldId id="373" r:id="rId6"/>
    <p:sldId id="392" r:id="rId7"/>
    <p:sldId id="267" r:id="rId8"/>
    <p:sldId id="268" r:id="rId9"/>
    <p:sldId id="269" r:id="rId10"/>
    <p:sldId id="271" r:id="rId11"/>
    <p:sldId id="272" r:id="rId12"/>
    <p:sldId id="374" r:id="rId13"/>
    <p:sldId id="378" r:id="rId14"/>
    <p:sldId id="379" r:id="rId15"/>
    <p:sldId id="275" r:id="rId16"/>
    <p:sldId id="344" r:id="rId17"/>
    <p:sldId id="394" r:id="rId18"/>
    <p:sldId id="408" r:id="rId19"/>
    <p:sldId id="278" r:id="rId20"/>
    <p:sldId id="279" r:id="rId21"/>
    <p:sldId id="347" r:id="rId22"/>
    <p:sldId id="345" r:id="rId23"/>
    <p:sldId id="386" r:id="rId24"/>
    <p:sldId id="387" r:id="rId25"/>
    <p:sldId id="348" r:id="rId26"/>
    <p:sldId id="350" r:id="rId27"/>
    <p:sldId id="395" r:id="rId28"/>
    <p:sldId id="396" r:id="rId29"/>
    <p:sldId id="397" r:id="rId30"/>
    <p:sldId id="412" r:id="rId31"/>
    <p:sldId id="352" r:id="rId32"/>
    <p:sldId id="398" r:id="rId33"/>
    <p:sldId id="399" r:id="rId34"/>
    <p:sldId id="401" r:id="rId35"/>
    <p:sldId id="407" r:id="rId36"/>
    <p:sldId id="389" r:id="rId37"/>
    <p:sldId id="404" r:id="rId38"/>
    <p:sldId id="402" r:id="rId39"/>
    <p:sldId id="405" r:id="rId40"/>
    <p:sldId id="409" r:id="rId41"/>
    <p:sldId id="406" r:id="rId42"/>
    <p:sldId id="410" r:id="rId43"/>
    <p:sldId id="411" r:id="rId44"/>
    <p:sldId id="357" r:id="rId45"/>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92"/>
    <p:restoredTop sz="94671"/>
  </p:normalViewPr>
  <p:slideViewPr>
    <p:cSldViewPr snapToGrid="0" snapToObjects="1">
      <p:cViewPr varScale="1">
        <p:scale>
          <a:sx n="69" d="100"/>
          <a:sy n="69" d="100"/>
        </p:scale>
        <p:origin x="35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Kolonne1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73-4842-A7BF-BCB8D8F7392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73-4842-A7BF-BCB8D8F7392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73-4842-A7BF-BCB8D8F7392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73-4842-A7BF-BCB8D8F7392C}"/>
              </c:ext>
            </c:extLst>
          </c:dPt>
          <c:cat>
            <c:strRef>
              <c:f>'Ark1'!$A$2:$A$5</c:f>
              <c:strCache>
                <c:ptCount val="4"/>
                <c:pt idx="0">
                  <c:v>KROPP</c:v>
                </c:pt>
                <c:pt idx="1">
                  <c:v>FAMILIE</c:v>
                </c:pt>
                <c:pt idx="2">
                  <c:v>SKOLE</c:v>
                </c:pt>
                <c:pt idx="3">
                  <c:v>VENNER</c:v>
                </c:pt>
              </c:strCache>
            </c:strRef>
          </c:cat>
          <c:val>
            <c:numRef>
              <c:f>'Ark1'!$B$2:$B$5</c:f>
              <c:numCache>
                <c:formatCode>General</c:formatCode>
                <c:ptCount val="4"/>
                <c:pt idx="0">
                  <c:v>9.2000000000000011</c:v>
                </c:pt>
                <c:pt idx="1">
                  <c:v>1.2</c:v>
                </c:pt>
                <c:pt idx="2">
                  <c:v>1.4</c:v>
                </c:pt>
                <c:pt idx="3">
                  <c:v>1.2</c:v>
                </c:pt>
              </c:numCache>
            </c:numRef>
          </c:val>
          <c:extLst>
            <c:ext xmlns:c16="http://schemas.microsoft.com/office/drawing/2014/chart" uri="{C3380CC4-5D6E-409C-BE32-E72D297353CC}">
              <c16:uniqueId val="{00000008-4973-4842-A7BF-BCB8D8F7392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19-48A0-BF4B-06073D8FB2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719-48A0-BF4B-06073D8FB2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719-48A0-BF4B-06073D8FB2E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719-48A0-BF4B-06073D8FB2E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719-48A0-BF4B-06073D8FB2E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719-48A0-BF4B-06073D8FB2E9}"/>
              </c:ext>
            </c:extLst>
          </c:dPt>
          <c:cat>
            <c:strRef>
              <c:f>'Ark1'!$A$2:$A$7</c:f>
              <c:strCache>
                <c:ptCount val="6"/>
                <c:pt idx="0">
                  <c:v>KROPP</c:v>
                </c:pt>
                <c:pt idx="1">
                  <c:v>FAMILIE</c:v>
                </c:pt>
                <c:pt idx="2">
                  <c:v>SKOLE</c:v>
                </c:pt>
                <c:pt idx="3">
                  <c:v>VENNER</c:v>
                </c:pt>
                <c:pt idx="4">
                  <c:v>MUSIKK</c:v>
                </c:pt>
                <c:pt idx="5">
                  <c:v>POLITIKK</c:v>
                </c:pt>
              </c:strCache>
            </c:strRef>
          </c:cat>
          <c:val>
            <c:numRef>
              <c:f>'Ark1'!$B$2:$B$7</c:f>
              <c:numCache>
                <c:formatCode>General</c:formatCode>
                <c:ptCount val="6"/>
                <c:pt idx="0">
                  <c:v>1.2</c:v>
                </c:pt>
                <c:pt idx="1">
                  <c:v>1.8</c:v>
                </c:pt>
                <c:pt idx="2">
                  <c:v>1.4</c:v>
                </c:pt>
                <c:pt idx="3">
                  <c:v>1.6</c:v>
                </c:pt>
                <c:pt idx="4">
                  <c:v>0.8</c:v>
                </c:pt>
                <c:pt idx="5">
                  <c:v>0.6</c:v>
                </c:pt>
              </c:numCache>
            </c:numRef>
          </c:val>
          <c:extLst>
            <c:ext xmlns:c16="http://schemas.microsoft.com/office/drawing/2014/chart" uri="{C3380CC4-5D6E-409C-BE32-E72D297353CC}">
              <c16:uniqueId val="{0000000C-C719-48A0-BF4B-06073D8FB2E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fld id="{9718E452-4F66-4EC2-B51B-B267E5C2FFD4}" type="datetimeFigureOut">
              <a:rPr lang="nb-NO" smtClean="0"/>
              <a:t>15.08.2018</a:t>
            </a:fld>
            <a:endParaRPr lang="nb-NO"/>
          </a:p>
        </p:txBody>
      </p:sp>
      <p:sp>
        <p:nvSpPr>
          <p:cNvPr id="4" name="Plassholder for bunntekst 3"/>
          <p:cNvSpPr>
            <a:spLocks noGrp="1"/>
          </p:cNvSpPr>
          <p:nvPr>
            <p:ph type="ftr" sz="quarter" idx="2"/>
          </p:nvPr>
        </p:nvSpPr>
        <p:spPr>
          <a:xfrm>
            <a:off x="0" y="9428164"/>
            <a:ext cx="2944958" cy="4968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1098" y="9428164"/>
            <a:ext cx="2944958" cy="496887"/>
          </a:xfrm>
          <a:prstGeom prst="rect">
            <a:avLst/>
          </a:prstGeom>
        </p:spPr>
        <p:txBody>
          <a:bodyPr vert="horz" lIns="91440" tIns="45720" rIns="91440" bIns="45720" rtlCol="0" anchor="b"/>
          <a:lstStyle>
            <a:lvl1pPr algn="r">
              <a:defRPr sz="1200"/>
            </a:lvl1pPr>
          </a:lstStyle>
          <a:p>
            <a:fld id="{839663C1-460B-433D-81DC-6C5DDF94002A}" type="slidenum">
              <a:rPr lang="nb-NO" smtClean="0"/>
              <a:t>‹#›</a:t>
            </a:fld>
            <a:endParaRPr lang="nb-NO"/>
          </a:p>
        </p:txBody>
      </p:sp>
    </p:spTree>
    <p:extLst>
      <p:ext uri="{BB962C8B-B14F-4D97-AF65-F5344CB8AC3E}">
        <p14:creationId xmlns:p14="http://schemas.microsoft.com/office/powerpoint/2010/main" val="2053269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439238D-BD3D-1245-B6F1-7F1D5418FCD5}" type="datetimeFigureOut">
              <a:rPr lang="nb-NO" smtClean="0"/>
              <a:t>15.08.2018</a:t>
            </a:fld>
            <a:endParaRPr lang="nb-NO"/>
          </a:p>
        </p:txBody>
      </p:sp>
      <p:sp>
        <p:nvSpPr>
          <p:cNvPr id="4" name="Plassholder for lysbilde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5"/>
            <a:ext cx="2945659" cy="498055"/>
          </a:xfrm>
          <a:prstGeom prst="rect">
            <a:avLst/>
          </a:prstGeom>
        </p:spPr>
        <p:txBody>
          <a:bodyPr vert="horz" lIns="91440" tIns="45720" rIns="91440" bIns="45720" rtlCol="0" anchor="b"/>
          <a:lstStyle>
            <a:lvl1pPr algn="r">
              <a:defRPr sz="1200"/>
            </a:lvl1pPr>
          </a:lstStyle>
          <a:p>
            <a:fld id="{1FE3DE10-2377-1644-9CDD-100757AC2BA2}" type="slidenum">
              <a:rPr lang="nb-NO" smtClean="0"/>
              <a:t>‹#›</a:t>
            </a:fld>
            <a:endParaRPr lang="nb-NO"/>
          </a:p>
        </p:txBody>
      </p:sp>
    </p:spTree>
    <p:extLst>
      <p:ext uri="{BB962C8B-B14F-4D97-AF65-F5344CB8AC3E}">
        <p14:creationId xmlns:p14="http://schemas.microsoft.com/office/powerpoint/2010/main" val="1690832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nb-NO" smtClean="0"/>
              <a:t>Klikk for å redigere tittelstil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b-NO" smtClean="0"/>
              <a:t>Klikk for å redigere undertittelstil i malen</a:t>
            </a:r>
            <a:endParaRPr lang="en-US" dirty="0"/>
          </a:p>
        </p:txBody>
      </p:sp>
      <p:sp>
        <p:nvSpPr>
          <p:cNvPr id="4" name="Date Placeholder 3"/>
          <p:cNvSpPr>
            <a:spLocks noGrp="1"/>
          </p:cNvSpPr>
          <p:nvPr>
            <p:ph type="dt" sz="half" idx="10"/>
          </p:nvPr>
        </p:nvSpPr>
        <p:spPr/>
        <p:txBody>
          <a:bodyPr/>
          <a:lstStyle>
            <a:lvl1pPr algn="l">
              <a:defRPr/>
            </a:lvl1pPr>
          </a:lstStyle>
          <a:p>
            <a:fld id="{A254FBE3-FB31-D746-A14D-E12AA951D128}" type="datetimeFigureOut">
              <a:rPr lang="nb-NO" smtClean="0"/>
              <a:t>15.08.2018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6EEE124-232E-5D4E-8D84-72AEF638A5BD}" type="slidenum">
              <a:rPr lang="nb-NO" smtClean="0"/>
              <a:t>‹#›</a:t>
            </a:fld>
            <a:endParaRPr lang="nb-NO"/>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5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A254FBE3-FB31-D746-A14D-E12AA951D128}" type="datetimeFigureOut">
              <a:rPr lang="nb-NO" smtClean="0"/>
              <a:t>15.08.2018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6EEE124-232E-5D4E-8D84-72AEF638A5BD}" type="slidenum">
              <a:rPr lang="nb-NO" smtClean="0"/>
              <a:t>‹#›</a:t>
            </a:fld>
            <a:endParaRPr lang="nb-NO"/>
          </a:p>
        </p:txBody>
      </p:sp>
    </p:spTree>
    <p:extLst>
      <p:ext uri="{BB962C8B-B14F-4D97-AF65-F5344CB8AC3E}">
        <p14:creationId xmlns:p14="http://schemas.microsoft.com/office/powerpoint/2010/main" val="117418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A254FBE3-FB31-D746-A14D-E12AA951D128}" type="datetimeFigureOut">
              <a:rPr lang="nb-NO" smtClean="0"/>
              <a:t>15.08.2018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6EEE124-232E-5D4E-8D84-72AEF638A5BD}" type="slidenum">
              <a:rPr lang="nb-NO" smtClean="0"/>
              <a:t>‹#›</a:t>
            </a:fld>
            <a:endParaRPr lang="nb-NO"/>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92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Content Placeholder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A254FBE3-FB31-D746-A14D-E12AA951D128}" type="datetimeFigureOut">
              <a:rPr lang="nb-NO" smtClean="0"/>
              <a:t>15.08.2018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6EEE124-232E-5D4E-8D84-72AEF638A5BD}" type="slidenum">
              <a:rPr lang="nb-NO" smtClean="0"/>
              <a:t>‹#›</a:t>
            </a:fld>
            <a:endParaRPr lang="nb-NO"/>
          </a:p>
        </p:txBody>
      </p:sp>
    </p:spTree>
    <p:extLst>
      <p:ext uri="{BB962C8B-B14F-4D97-AF65-F5344CB8AC3E}">
        <p14:creationId xmlns:p14="http://schemas.microsoft.com/office/powerpoint/2010/main" val="1556891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ndelingsoversk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b-NO" smtClean="0"/>
              <a:t>Klikk for å redigere tittelstil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Date Placeholder 3"/>
          <p:cNvSpPr>
            <a:spLocks noGrp="1"/>
          </p:cNvSpPr>
          <p:nvPr>
            <p:ph type="dt" sz="half" idx="10"/>
          </p:nvPr>
        </p:nvSpPr>
        <p:spPr/>
        <p:txBody>
          <a:bodyPr/>
          <a:lstStyle/>
          <a:p>
            <a:fld id="{A254FBE3-FB31-D746-A14D-E12AA951D128}" type="datetimeFigureOut">
              <a:rPr lang="nb-NO" smtClean="0"/>
              <a:t>15.08.2018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6EEE124-232E-5D4E-8D84-72AEF638A5BD}" type="slidenum">
              <a:rPr lang="nb-NO" smtClean="0"/>
              <a:t>‹#›</a:t>
            </a:fld>
            <a:endParaRPr lang="nb-NO"/>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231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b-NO" smtClean="0"/>
              <a:t>Klikk for å redigere tittelstil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Date Placeholder 4"/>
          <p:cNvSpPr>
            <a:spLocks noGrp="1"/>
          </p:cNvSpPr>
          <p:nvPr>
            <p:ph type="dt" sz="half" idx="10"/>
          </p:nvPr>
        </p:nvSpPr>
        <p:spPr/>
        <p:txBody>
          <a:bodyPr/>
          <a:lstStyle/>
          <a:p>
            <a:fld id="{A254FBE3-FB31-D746-A14D-E12AA951D128}" type="datetimeFigureOut">
              <a:rPr lang="nb-NO" smtClean="0"/>
              <a:t>15.08.2018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6EEE124-232E-5D4E-8D84-72AEF638A5BD}" type="slidenum">
              <a:rPr lang="nb-NO" smtClean="0"/>
              <a:t>‹#›</a:t>
            </a:fld>
            <a:endParaRPr lang="nb-NO"/>
          </a:p>
        </p:txBody>
      </p:sp>
    </p:spTree>
    <p:extLst>
      <p:ext uri="{BB962C8B-B14F-4D97-AF65-F5344CB8AC3E}">
        <p14:creationId xmlns:p14="http://schemas.microsoft.com/office/powerpoint/2010/main" val="1514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smtClean="0"/>
              <a:t>Klikk for å redigere tittelstil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1024128" y="2967788"/>
            <a:ext cx="4754880" cy="3341572"/>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b-NO" smtClean="0"/>
              <a:t>Klikk for å redigere tekststiler i malen</a:t>
            </a:r>
          </a:p>
        </p:txBody>
      </p:sp>
      <p:sp>
        <p:nvSpPr>
          <p:cNvPr id="6" name="Content Placeholder 5"/>
          <p:cNvSpPr>
            <a:spLocks noGrp="1"/>
          </p:cNvSpPr>
          <p:nvPr>
            <p:ph sz="quarter" idx="4"/>
          </p:nvPr>
        </p:nvSpPr>
        <p:spPr>
          <a:xfrm>
            <a:off x="5990888" y="2967788"/>
            <a:ext cx="4754880" cy="3341572"/>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6"/>
          <p:cNvSpPr>
            <a:spLocks noGrp="1"/>
          </p:cNvSpPr>
          <p:nvPr>
            <p:ph type="dt" sz="half" idx="10"/>
          </p:nvPr>
        </p:nvSpPr>
        <p:spPr/>
        <p:txBody>
          <a:bodyPr/>
          <a:lstStyle/>
          <a:p>
            <a:fld id="{A254FBE3-FB31-D746-A14D-E12AA951D128}" type="datetimeFigureOut">
              <a:rPr lang="nb-NO" smtClean="0"/>
              <a:t>15.08.2018</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16EEE124-232E-5D4E-8D84-72AEF638A5BD}" type="slidenum">
              <a:rPr lang="nb-NO" smtClean="0"/>
              <a:t>‹#›</a:t>
            </a:fld>
            <a:endParaRPr lang="nb-NO"/>
          </a:p>
        </p:txBody>
      </p:sp>
    </p:spTree>
    <p:extLst>
      <p:ext uri="{BB962C8B-B14F-4D97-AF65-F5344CB8AC3E}">
        <p14:creationId xmlns:p14="http://schemas.microsoft.com/office/powerpoint/2010/main" val="112748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A254FBE3-FB31-D746-A14D-E12AA951D128}" type="datetimeFigureOut">
              <a:rPr lang="nb-NO" smtClean="0"/>
              <a:t>15.08.2018</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6EEE124-232E-5D4E-8D84-72AEF638A5BD}" type="slidenum">
              <a:rPr lang="nb-NO" smtClean="0"/>
              <a:t>‹#›</a:t>
            </a:fld>
            <a:endParaRPr lang="nb-NO"/>
          </a:p>
        </p:txBody>
      </p:sp>
    </p:spTree>
    <p:extLst>
      <p:ext uri="{BB962C8B-B14F-4D97-AF65-F5344CB8AC3E}">
        <p14:creationId xmlns:p14="http://schemas.microsoft.com/office/powerpoint/2010/main" val="198978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4FBE3-FB31-D746-A14D-E12AA951D128}" type="datetimeFigureOut">
              <a:rPr lang="nb-NO" smtClean="0"/>
              <a:t>15.08.2018</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16EEE124-232E-5D4E-8D84-72AEF638A5BD}" type="slidenum">
              <a:rPr lang="nb-NO" smtClean="0"/>
              <a:t>‹#›</a:t>
            </a:fld>
            <a:endParaRPr lang="nb-NO"/>
          </a:p>
        </p:txBody>
      </p:sp>
    </p:spTree>
    <p:extLst>
      <p:ext uri="{BB962C8B-B14F-4D97-AF65-F5344CB8AC3E}">
        <p14:creationId xmlns:p14="http://schemas.microsoft.com/office/powerpoint/2010/main" val="60519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b-NO" smtClean="0"/>
              <a:t>Klikk for å redigere tittelstil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A254FBE3-FB31-D746-A14D-E12AA951D128}" type="datetimeFigureOut">
              <a:rPr lang="nb-NO" smtClean="0"/>
              <a:t>15.08.2018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6EEE124-232E-5D4E-8D84-72AEF638A5BD}" type="slidenum">
              <a:rPr lang="nb-NO" smtClean="0"/>
              <a:t>‹#›</a:t>
            </a:fld>
            <a:endParaRPr lang="nb-NO"/>
          </a:p>
        </p:txBody>
      </p:sp>
    </p:spTree>
    <p:extLst>
      <p:ext uri="{BB962C8B-B14F-4D97-AF65-F5344CB8AC3E}">
        <p14:creationId xmlns:p14="http://schemas.microsoft.com/office/powerpoint/2010/main" val="963341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b-NO" smtClean="0"/>
              <a:t>Klikk for å redigere tittelstil</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Dra bildet til plassholderen eller klikk ikonet for å legge til</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A254FBE3-FB31-D746-A14D-E12AA951D128}" type="datetimeFigureOut">
              <a:rPr lang="nb-NO" smtClean="0"/>
              <a:t>15.08.2018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6EEE124-232E-5D4E-8D84-72AEF638A5BD}" type="slidenum">
              <a:rPr lang="nb-NO" smtClean="0"/>
              <a:t>‹#›</a:t>
            </a:fld>
            <a:endParaRPr lang="nb-NO"/>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03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b-NO" smtClean="0"/>
              <a:t>Klikk for å redigere tittelstil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254FBE3-FB31-D746-A14D-E12AA951D128}" type="datetimeFigureOut">
              <a:rPr lang="nb-NO" smtClean="0"/>
              <a:t>15.08.2018</a:t>
            </a:fld>
            <a:endParaRPr lang="nb-NO"/>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nb-NO"/>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6EEE124-232E-5D4E-8D84-72AEF638A5BD}" type="slidenum">
              <a:rPr lang="nb-NO" smtClean="0"/>
              <a:t>‹#›</a:t>
            </a:fld>
            <a:endParaRPr lang="nb-NO"/>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1060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us.no/"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mailto:liv.sand@sus.no" TargetMode="External"/><Relationship Id="rId1" Type="http://schemas.openxmlformats.org/officeDocument/2006/relationships/slideLayout" Target="../slideLayouts/slideLayout2.xml"/><Relationship Id="rId4" Type="http://schemas.microsoft.com/office/2007/relationships/hdphoto" Target="../media/hdphoto17.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6000" dirty="0" smtClean="0"/>
              <a:t>”</a:t>
            </a:r>
            <a:r>
              <a:rPr lang="nb-NO" sz="6000" dirty="0" smtClean="0"/>
              <a:t>PROSJEKT PERFEKT</a:t>
            </a:r>
            <a:r>
              <a:rPr lang="nb-NO" sz="6000" dirty="0" smtClean="0"/>
              <a:t>”</a:t>
            </a:r>
            <a:r>
              <a:rPr lang="nb-NO" sz="6000" dirty="0" smtClean="0"/>
              <a:t/>
            </a:r>
            <a:br>
              <a:rPr lang="nb-NO" sz="6000" dirty="0" smtClean="0"/>
            </a:br>
            <a:r>
              <a:rPr lang="nb-NO" sz="3200" dirty="0" smtClean="0"/>
              <a:t>trender og idealer blant unge i dag</a:t>
            </a:r>
            <a:endParaRPr lang="nb-NO" sz="3200" dirty="0"/>
          </a:p>
        </p:txBody>
      </p:sp>
      <p:sp>
        <p:nvSpPr>
          <p:cNvPr id="3" name="Undertittel 2"/>
          <p:cNvSpPr>
            <a:spLocks noGrp="1"/>
          </p:cNvSpPr>
          <p:nvPr>
            <p:ph type="subTitle" idx="1"/>
          </p:nvPr>
        </p:nvSpPr>
        <p:spPr>
          <a:xfrm>
            <a:off x="8496300" y="5150637"/>
            <a:ext cx="3556000" cy="1463040"/>
          </a:xfrm>
        </p:spPr>
        <p:txBody>
          <a:bodyPr>
            <a:noAutofit/>
          </a:bodyPr>
          <a:lstStyle/>
          <a:p>
            <a:r>
              <a:rPr lang="nb-NO" sz="2000" dirty="0" smtClean="0"/>
              <a:t>Liv Sand, </a:t>
            </a:r>
            <a:r>
              <a:rPr lang="nb-NO" sz="2000" dirty="0" err="1" smtClean="0"/>
              <a:t>PhD</a:t>
            </a:r>
            <a:r>
              <a:rPr lang="nb-NO" sz="2000" dirty="0" smtClean="0"/>
              <a:t>/Psykologspesialist</a:t>
            </a:r>
          </a:p>
          <a:p>
            <a:r>
              <a:rPr lang="nb-NO" dirty="0" err="1" smtClean="0"/>
              <a:t>Uni</a:t>
            </a:r>
            <a:r>
              <a:rPr lang="nb-NO" dirty="0" smtClean="0"/>
              <a:t> Research Helse v/RKBU Vest</a:t>
            </a:r>
          </a:p>
          <a:p>
            <a:r>
              <a:rPr lang="nb-NO" dirty="0"/>
              <a:t>SUS v/BUPA Stavanger</a:t>
            </a:r>
          </a:p>
          <a:p>
            <a:endParaRPr lang="nb-NO" dirty="0"/>
          </a:p>
        </p:txBody>
      </p:sp>
      <p:pic>
        <p:nvPicPr>
          <p:cNvPr id="4" name="Bilde 3"/>
          <p:cNvPicPr>
            <a:picLocks noChangeAspect="1"/>
          </p:cNvPicPr>
          <p:nvPr/>
        </p:nvPicPr>
        <p:blipFill rotWithShape="1">
          <a:blip r:embed="rId2">
            <a:extLst>
              <a:ext uri="{28A0092B-C50C-407E-A947-70E740481C1C}">
                <a14:useLocalDpi xmlns:a14="http://schemas.microsoft.com/office/drawing/2010/main" val="0"/>
              </a:ext>
            </a:extLst>
          </a:blip>
          <a:srcRect l="66687" t="32400" r="12699" b="42985"/>
          <a:stretch/>
        </p:blipFill>
        <p:spPr>
          <a:xfrm>
            <a:off x="8848725" y="6187360"/>
            <a:ext cx="819150" cy="450083"/>
          </a:xfrm>
          <a:prstGeom prst="rect">
            <a:avLst/>
          </a:prstGeom>
          <a:ln>
            <a:noFill/>
          </a:ln>
        </p:spPr>
      </p:pic>
      <p:pic>
        <p:nvPicPr>
          <p:cNvPr id="5" name="Picture 2" descr="Designelement">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900"/>
                    </a14:imgEffect>
                    <a14:imgEffect>
                      <a14:saturation sat="66000"/>
                    </a14:imgEffect>
                    <a14:imgEffect>
                      <a14:brightnessContrast bright="20000" contrast="-20000"/>
                    </a14:imgEffect>
                  </a14:imgLayer>
                </a14:imgProps>
              </a:ext>
            </a:extLst>
          </a:blip>
          <a:srcRect/>
          <a:stretch>
            <a:fillRect/>
          </a:stretch>
        </p:blipFill>
        <p:spPr bwMode="auto">
          <a:xfrm>
            <a:off x="9744075" y="6272928"/>
            <a:ext cx="1866901" cy="383565"/>
          </a:xfrm>
          <a:prstGeom prst="rect">
            <a:avLst/>
          </a:prstGeom>
          <a:noFill/>
          <a:ln w="9525">
            <a:noFill/>
            <a:miter lim="800000"/>
            <a:headEnd/>
            <a:tailEnd/>
          </a:ln>
        </p:spPr>
      </p:pic>
    </p:spTree>
    <p:extLst>
      <p:ext uri="{BB962C8B-B14F-4D97-AF65-F5344CB8AC3E}">
        <p14:creationId xmlns:p14="http://schemas.microsoft.com/office/powerpoint/2010/main" val="269326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ea typeface="Arial Narrow" charset="0"/>
                <a:cs typeface="Arial Narrow" charset="0"/>
              </a:rPr>
              <a:t>KULTURELL KONTEKST</a:t>
            </a:r>
            <a:endParaRPr lang="nb-NO" dirty="0">
              <a:ea typeface="Arial Narrow" charset="0"/>
              <a:cs typeface="Arial Narrow" charset="0"/>
            </a:endParaRPr>
          </a:p>
        </p:txBody>
      </p:sp>
      <p:sp>
        <p:nvSpPr>
          <p:cNvPr id="3" name="Plassholder for innhold 2"/>
          <p:cNvSpPr>
            <a:spLocks noGrp="1"/>
          </p:cNvSpPr>
          <p:nvPr>
            <p:ph sz="half" idx="1"/>
          </p:nvPr>
        </p:nvSpPr>
        <p:spPr>
          <a:xfrm>
            <a:off x="1024126" y="2286000"/>
            <a:ext cx="4581543" cy="4023360"/>
          </a:xfrm>
        </p:spPr>
        <p:txBody>
          <a:bodyPr>
            <a:normAutofit/>
          </a:bodyPr>
          <a:lstStyle/>
          <a:p>
            <a:r>
              <a:rPr lang="nb-NO" sz="2000" dirty="0">
                <a:latin typeface="Calibri Light" charset="0"/>
                <a:ea typeface="Calibri Light" charset="0"/>
                <a:cs typeface="Calibri Light" charset="0"/>
              </a:rPr>
              <a:t>I en </a:t>
            </a:r>
            <a:r>
              <a:rPr lang="nb-NO" sz="2000" dirty="0" smtClean="0">
                <a:latin typeface="Calibri Light" charset="0"/>
                <a:ea typeface="Calibri Light" charset="0"/>
                <a:cs typeface="Calibri Light" charset="0"/>
              </a:rPr>
              <a:t>TV-serie på TV2 med </a:t>
            </a:r>
            <a:r>
              <a:rPr lang="nb-NO" sz="2000" dirty="0">
                <a:latin typeface="Calibri Light" charset="0"/>
                <a:ea typeface="Calibri Light" charset="0"/>
                <a:cs typeface="Calibri Light" charset="0"/>
              </a:rPr>
              <a:t>tittelen </a:t>
            </a:r>
            <a:r>
              <a:rPr lang="nb-NO" sz="2000" dirty="0">
                <a:solidFill>
                  <a:schemeClr val="accent1">
                    <a:lumMod val="50000"/>
                  </a:schemeClr>
                </a:solidFill>
                <a:latin typeface="Calibri Light" charset="0"/>
                <a:ea typeface="Calibri Light" charset="0"/>
                <a:cs typeface="Calibri Light" charset="0"/>
              </a:rPr>
              <a:t>”Sykt Perfekt” </a:t>
            </a:r>
            <a:r>
              <a:rPr lang="nb-NO" sz="2000" dirty="0" smtClean="0">
                <a:latin typeface="Calibri Light" charset="0"/>
                <a:ea typeface="Calibri Light" charset="0"/>
                <a:cs typeface="Calibri Light" charset="0"/>
              </a:rPr>
              <a:t>beskrives </a:t>
            </a:r>
            <a:r>
              <a:rPr lang="nb-NO" sz="2000" dirty="0">
                <a:latin typeface="Calibri Light" charset="0"/>
                <a:ea typeface="Calibri Light" charset="0"/>
                <a:cs typeface="Calibri Light" charset="0"/>
              </a:rPr>
              <a:t>konsekvensene at overdrevent høye krav til den enkelte i form av psykisk belastning, sosiale vansker, somatiske plager og skolefravær. </a:t>
            </a:r>
          </a:p>
        </p:txBody>
      </p:sp>
      <p:pic>
        <p:nvPicPr>
          <p:cNvPr id="5" name="Plassholder for innhold 4"/>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70000"/>
                    </a14:imgEffect>
                  </a14:imgLayer>
                </a14:imgProps>
              </a:ext>
            </a:extLst>
          </a:blip>
          <a:stretch>
            <a:fillRect/>
          </a:stretch>
        </p:blipFill>
        <p:spPr>
          <a:xfrm>
            <a:off x="5843863" y="2286000"/>
            <a:ext cx="5206633" cy="1464365"/>
          </a:xfrm>
          <a:prstGeom prst="rect">
            <a:avLst/>
          </a:prstGeom>
        </p:spPr>
      </p:pic>
    </p:spTree>
    <p:extLst>
      <p:ext uri="{BB962C8B-B14F-4D97-AF65-F5344CB8AC3E}">
        <p14:creationId xmlns:p14="http://schemas.microsoft.com/office/powerpoint/2010/main" val="1986512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ea typeface="Arial Narrow" charset="0"/>
                <a:cs typeface="Arial Narrow" charset="0"/>
              </a:rPr>
              <a:t>KULTURELL KONTEKST</a:t>
            </a:r>
            <a:endParaRPr lang="nb-NO" dirty="0">
              <a:ea typeface="Arial Narrow" charset="0"/>
              <a:cs typeface="Arial Narrow" charset="0"/>
            </a:endParaRPr>
          </a:p>
        </p:txBody>
      </p:sp>
      <p:sp>
        <p:nvSpPr>
          <p:cNvPr id="3" name="Plassholder for innhold 2"/>
          <p:cNvSpPr>
            <a:spLocks noGrp="1"/>
          </p:cNvSpPr>
          <p:nvPr>
            <p:ph sz="half" idx="1"/>
          </p:nvPr>
        </p:nvSpPr>
        <p:spPr>
          <a:xfrm>
            <a:off x="1024126" y="2286000"/>
            <a:ext cx="4581543" cy="4023360"/>
          </a:xfrm>
        </p:spPr>
        <p:txBody>
          <a:bodyPr>
            <a:normAutofit/>
          </a:bodyPr>
          <a:lstStyle/>
          <a:p>
            <a:r>
              <a:rPr lang="nb-NO" sz="2000" dirty="0">
                <a:latin typeface="Calibri Light" charset="0"/>
                <a:ea typeface="Calibri Light" charset="0"/>
                <a:cs typeface="Calibri Light" charset="0"/>
              </a:rPr>
              <a:t>I en </a:t>
            </a:r>
            <a:r>
              <a:rPr lang="nb-NO" sz="2000" dirty="0" smtClean="0">
                <a:latin typeface="Calibri Light" charset="0"/>
                <a:ea typeface="Calibri Light" charset="0"/>
                <a:cs typeface="Calibri Light" charset="0"/>
              </a:rPr>
              <a:t>TV-serie på TV2 med </a:t>
            </a:r>
            <a:r>
              <a:rPr lang="nb-NO" sz="2000" dirty="0">
                <a:latin typeface="Calibri Light" charset="0"/>
                <a:ea typeface="Calibri Light" charset="0"/>
                <a:cs typeface="Calibri Light" charset="0"/>
              </a:rPr>
              <a:t>tittelen </a:t>
            </a:r>
            <a:r>
              <a:rPr lang="nb-NO" sz="2000" dirty="0">
                <a:solidFill>
                  <a:schemeClr val="accent1">
                    <a:lumMod val="50000"/>
                  </a:schemeClr>
                </a:solidFill>
                <a:latin typeface="Calibri Light" charset="0"/>
                <a:ea typeface="Calibri Light" charset="0"/>
                <a:cs typeface="Calibri Light" charset="0"/>
              </a:rPr>
              <a:t>”Sykt Perfekt” </a:t>
            </a:r>
            <a:r>
              <a:rPr lang="nb-NO" sz="2000" dirty="0">
                <a:latin typeface="Calibri Light" charset="0"/>
                <a:ea typeface="Calibri Light" charset="0"/>
                <a:cs typeface="Calibri Light" charset="0"/>
              </a:rPr>
              <a:t>beskrives konsekvensene at overdrevent høye krav til den enkelte i form av psykisk belastning, sosiale vansker, somatiske plager og skolefravær</a:t>
            </a:r>
            <a:r>
              <a:rPr lang="nb-NO" sz="2000" dirty="0" smtClean="0">
                <a:latin typeface="Calibri Light" charset="0"/>
                <a:ea typeface="Calibri Light" charset="0"/>
                <a:cs typeface="Calibri Light" charset="0"/>
              </a:rPr>
              <a:t>.</a:t>
            </a:r>
          </a:p>
          <a:p>
            <a:endParaRPr lang="nb-NO" sz="2000" dirty="0">
              <a:latin typeface="Calibri Light" charset="0"/>
              <a:ea typeface="Calibri Light" charset="0"/>
              <a:cs typeface="Calibri Light" charset="0"/>
            </a:endParaRPr>
          </a:p>
          <a:p>
            <a:r>
              <a:rPr lang="nb-NO" sz="2000" dirty="0" smtClean="0">
                <a:latin typeface="Calibri Light" charset="0"/>
                <a:ea typeface="Calibri Light" charset="0"/>
                <a:cs typeface="Calibri Light" charset="0"/>
              </a:rPr>
              <a:t>Aftenposten fulgte opp med artikkelserien </a:t>
            </a:r>
            <a:r>
              <a:rPr lang="nb-NO" sz="2000" dirty="0" smtClean="0">
                <a:solidFill>
                  <a:schemeClr val="accent1">
                    <a:lumMod val="50000"/>
                  </a:schemeClr>
                </a:solidFill>
                <a:latin typeface="Calibri Light" charset="0"/>
                <a:ea typeface="Calibri Light" charset="0"/>
                <a:cs typeface="Calibri Light" charset="0"/>
              </a:rPr>
              <a:t>”Syv </a:t>
            </a:r>
            <a:r>
              <a:rPr lang="nb-NO" sz="2000" dirty="0">
                <a:solidFill>
                  <a:schemeClr val="accent1">
                    <a:lumMod val="50000"/>
                  </a:schemeClr>
                </a:solidFill>
                <a:latin typeface="Calibri Light" charset="0"/>
                <a:ea typeface="Calibri Light" charset="0"/>
                <a:cs typeface="Calibri Light" charset="0"/>
              </a:rPr>
              <a:t>gutter </a:t>
            </a:r>
            <a:r>
              <a:rPr lang="nb-NO" sz="2000" dirty="0" smtClean="0">
                <a:solidFill>
                  <a:schemeClr val="accent1">
                    <a:lumMod val="50000"/>
                  </a:schemeClr>
                </a:solidFill>
                <a:latin typeface="Calibri Light" charset="0"/>
                <a:ea typeface="Calibri Light" charset="0"/>
                <a:cs typeface="Calibri Light" charset="0"/>
              </a:rPr>
              <a:t>skriver”</a:t>
            </a:r>
            <a:r>
              <a:rPr lang="nb-NO" sz="2000" dirty="0" smtClean="0">
                <a:latin typeface="Calibri Light" charset="0"/>
                <a:ea typeface="Calibri Light" charset="0"/>
                <a:cs typeface="Calibri Light" charset="0"/>
              </a:rPr>
              <a:t>: </a:t>
            </a:r>
            <a:r>
              <a:rPr lang="nb-NO" sz="2000" dirty="0">
                <a:latin typeface="Calibri Light" charset="0"/>
                <a:ea typeface="Calibri Light" charset="0"/>
                <a:cs typeface="Calibri Light" charset="0"/>
              </a:rPr>
              <a:t>Dette er utfordringene med å være ung gutt i </a:t>
            </a:r>
            <a:r>
              <a:rPr lang="nb-NO" sz="2000" dirty="0" smtClean="0">
                <a:latin typeface="Calibri Light" charset="0"/>
                <a:ea typeface="Calibri Light" charset="0"/>
                <a:cs typeface="Calibri Light" charset="0"/>
              </a:rPr>
              <a:t>dag”.</a:t>
            </a:r>
          </a:p>
          <a:p>
            <a:r>
              <a:rPr lang="nb-NO" sz="2000" dirty="0" smtClean="0">
                <a:latin typeface="Calibri Light" charset="0"/>
                <a:ea typeface="Calibri Light" charset="0"/>
                <a:cs typeface="Calibri Light" charset="0"/>
              </a:rPr>
              <a:t>Dette handler om muskler </a:t>
            </a:r>
            <a:r>
              <a:rPr lang="nb-NO" sz="2000" dirty="0">
                <a:latin typeface="Calibri Light" charset="0"/>
                <a:ea typeface="Calibri Light" charset="0"/>
                <a:cs typeface="Calibri Light" charset="0"/>
              </a:rPr>
              <a:t>som aldri blir store nok. Mannen som ikke skal gråte. Presset som blir for </a:t>
            </a:r>
            <a:r>
              <a:rPr lang="nb-NO" sz="2000" dirty="0" smtClean="0">
                <a:latin typeface="Calibri Light" charset="0"/>
                <a:ea typeface="Calibri Light" charset="0"/>
                <a:cs typeface="Calibri Light" charset="0"/>
              </a:rPr>
              <a:t>stort</a:t>
            </a:r>
            <a:r>
              <a:rPr lang="nb-NO" sz="2000" dirty="0">
                <a:latin typeface="Calibri Light" charset="0"/>
                <a:ea typeface="Calibri Light" charset="0"/>
                <a:cs typeface="Calibri Light" charset="0"/>
              </a:rPr>
              <a:t>.</a:t>
            </a:r>
          </a:p>
        </p:txBody>
      </p:sp>
      <p:pic>
        <p:nvPicPr>
          <p:cNvPr id="5" name="Plassholder for innhold 4"/>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70000"/>
                    </a14:imgEffect>
                  </a14:imgLayer>
                </a14:imgProps>
              </a:ext>
            </a:extLst>
          </a:blip>
          <a:stretch>
            <a:fillRect/>
          </a:stretch>
        </p:blipFill>
        <p:spPr>
          <a:xfrm>
            <a:off x="5843863" y="2286000"/>
            <a:ext cx="5206633" cy="1464365"/>
          </a:xfrm>
          <a:prstGeom prst="rect">
            <a:avLst/>
          </a:prstGeom>
        </p:spPr>
      </p:pic>
      <p:pic>
        <p:nvPicPr>
          <p:cNvPr id="4" name="Bilde 3"/>
          <p:cNvPicPr>
            <a:picLocks noChangeAspect="1"/>
          </p:cNvPicPr>
          <p:nvPr/>
        </p:nvPicPr>
        <p:blipFill rotWithShape="1">
          <a:blip r:embed="rId4">
            <a:extLst>
              <a:ext uri="{BEBA8EAE-BF5A-486C-A8C5-ECC9F3942E4B}">
                <a14:imgProps xmlns:a14="http://schemas.microsoft.com/office/drawing/2010/main">
                  <a14:imgLayer r:embed="rId5">
                    <a14:imgEffect>
                      <a14:saturation sat="70000"/>
                    </a14:imgEffect>
                  </a14:imgLayer>
                </a14:imgProps>
              </a:ext>
            </a:extLst>
          </a:blip>
          <a:srcRect r="1584"/>
          <a:stretch/>
        </p:blipFill>
        <p:spPr>
          <a:xfrm>
            <a:off x="5843863" y="4414300"/>
            <a:ext cx="3315635" cy="1895060"/>
          </a:xfrm>
          <a:prstGeom prst="rect">
            <a:avLst/>
          </a:prstGeom>
        </p:spPr>
      </p:pic>
    </p:spTree>
    <p:extLst>
      <p:ext uri="{BB962C8B-B14F-4D97-AF65-F5344CB8AC3E}">
        <p14:creationId xmlns:p14="http://schemas.microsoft.com/office/powerpoint/2010/main" val="379377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smtClean="0"/>
              <a:t>2. KROPPSIDEALER OG TRENDER</a:t>
            </a:r>
            <a:endParaRPr lang="nb-NO" dirty="0"/>
          </a:p>
        </p:txBody>
      </p:sp>
      <p:sp>
        <p:nvSpPr>
          <p:cNvPr id="5" name="Plassholder for innhold 4"/>
          <p:cNvSpPr>
            <a:spLocks noGrp="1"/>
          </p:cNvSpPr>
          <p:nvPr>
            <p:ph sz="half" idx="1"/>
          </p:nvPr>
        </p:nvSpPr>
        <p:spPr>
          <a:xfrm>
            <a:off x="1024126" y="2286000"/>
            <a:ext cx="5122673" cy="4023360"/>
          </a:xfrm>
        </p:spPr>
        <p:txBody>
          <a:bodyPr>
            <a:normAutofit/>
          </a:bodyPr>
          <a:lstStyle/>
          <a:p>
            <a:r>
              <a:rPr lang="nb-NO" dirty="0" smtClean="0">
                <a:solidFill>
                  <a:schemeClr val="accent1">
                    <a:lumMod val="50000"/>
                  </a:schemeClr>
                </a:solidFill>
                <a:latin typeface="Calibri Light" charset="0"/>
                <a:ea typeface="Calibri Light" charset="0"/>
                <a:cs typeface="Calibri Light" charset="0"/>
              </a:rPr>
              <a:t>Jakten </a:t>
            </a:r>
            <a:r>
              <a:rPr lang="nb-NO" dirty="0">
                <a:solidFill>
                  <a:schemeClr val="accent1">
                    <a:lumMod val="50000"/>
                  </a:schemeClr>
                </a:solidFill>
                <a:latin typeface="Calibri Light" charset="0"/>
                <a:ea typeface="Calibri Light" charset="0"/>
                <a:cs typeface="Calibri Light" charset="0"/>
              </a:rPr>
              <a:t>på den perfekte kroppen er det neste </a:t>
            </a:r>
            <a:r>
              <a:rPr lang="nb-NO" dirty="0" smtClean="0">
                <a:solidFill>
                  <a:schemeClr val="accent1">
                    <a:lumMod val="50000"/>
                  </a:schemeClr>
                </a:solidFill>
                <a:latin typeface="Calibri Light" charset="0"/>
                <a:ea typeface="Calibri Light" charset="0"/>
                <a:cs typeface="Calibri Light" charset="0"/>
              </a:rPr>
              <a:t>folkehelseproblemet:</a:t>
            </a:r>
            <a:endParaRPr lang="nb-NO" dirty="0">
              <a:solidFill>
                <a:schemeClr val="accent1">
                  <a:lumMod val="50000"/>
                </a:schemeClr>
              </a:solidFill>
              <a:latin typeface="Calibri Light" charset="0"/>
              <a:ea typeface="Calibri Light" charset="0"/>
              <a:cs typeface="Calibri Light" charset="0"/>
            </a:endParaRPr>
          </a:p>
          <a:p>
            <a:r>
              <a:rPr lang="nb-NO" dirty="0" smtClean="0">
                <a:latin typeface="Calibri Light" charset="0"/>
                <a:ea typeface="Calibri Light" charset="0"/>
                <a:cs typeface="Calibri Light" charset="0"/>
              </a:rPr>
              <a:t>– </a:t>
            </a:r>
            <a:r>
              <a:rPr lang="nb-NO" dirty="0">
                <a:latin typeface="Calibri Light" charset="0"/>
                <a:ea typeface="Calibri Light" charset="0"/>
                <a:cs typeface="Calibri Light" charset="0"/>
              </a:rPr>
              <a:t>I hverdagen erfarer jeg et enormt trykk i hovedsak fra jenter men også fra en del gutter som det har tatt helt av for fordi de skulle bli enda mer perfekte. Det er en kjempeutfordring og jeg mener dette er det neste store </a:t>
            </a:r>
            <a:r>
              <a:rPr lang="nb-NO" dirty="0" smtClean="0">
                <a:latin typeface="Calibri Light" charset="0"/>
                <a:ea typeface="Calibri Light" charset="0"/>
                <a:cs typeface="Calibri Light" charset="0"/>
              </a:rPr>
              <a:t>folkehelseproblemet. Nå må foreldre, helsesøstre og fastleger få øynene opp for det skjulte perfektjaget.</a:t>
            </a:r>
            <a:endParaRPr lang="nb-NO" dirty="0">
              <a:latin typeface="Calibri Light" charset="0"/>
              <a:ea typeface="Calibri Light" charset="0"/>
              <a:cs typeface="Calibri Light" charset="0"/>
            </a:endParaRPr>
          </a:p>
        </p:txBody>
      </p:sp>
      <p:pic>
        <p:nvPicPr>
          <p:cNvPr id="7" name="Plassholder for innhold 6"/>
          <p:cNvPicPr>
            <a:picLocks noGrp="1" noChangeAspect="1"/>
          </p:cNvPicPr>
          <p:nvPr>
            <p:ph sz="half" idx="2"/>
          </p:nvPr>
        </p:nvPicPr>
        <p:blipFill rotWithShape="1">
          <a:blip r:embed="rId2"/>
          <a:srcRect l="12860" t="22944" r="61866" b="18665"/>
          <a:stretch/>
        </p:blipFill>
        <p:spPr>
          <a:xfrm>
            <a:off x="6366738" y="2205039"/>
            <a:ext cx="3090083" cy="4104321"/>
          </a:xfrm>
          <a:prstGeom prst="rect">
            <a:avLst/>
          </a:prstGeom>
        </p:spPr>
      </p:pic>
    </p:spTree>
    <p:extLst>
      <p:ext uri="{BB962C8B-B14F-4D97-AF65-F5344CB8AC3E}">
        <p14:creationId xmlns:p14="http://schemas.microsoft.com/office/powerpoint/2010/main" val="1482178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1024128" y="585216"/>
            <a:ext cx="10515114" cy="1499616"/>
          </a:xfrm>
        </p:spPr>
        <p:txBody>
          <a:bodyPr>
            <a:normAutofit/>
          </a:bodyPr>
          <a:lstStyle/>
          <a:p>
            <a:r>
              <a:rPr lang="nb-NO" sz="4800" dirty="0" smtClean="0"/>
              <a:t>Kroppsidealer og trender</a:t>
            </a:r>
            <a:endParaRPr lang="nb-NO" sz="4800" dirty="0"/>
          </a:p>
        </p:txBody>
      </p:sp>
      <p:sp>
        <p:nvSpPr>
          <p:cNvPr id="8" name="Plassholder for innhold 7"/>
          <p:cNvSpPr>
            <a:spLocks noGrp="1"/>
          </p:cNvSpPr>
          <p:nvPr>
            <p:ph sz="half" idx="1"/>
          </p:nvPr>
        </p:nvSpPr>
        <p:spPr>
          <a:xfrm>
            <a:off x="1024126" y="2286000"/>
            <a:ext cx="5249673" cy="4023360"/>
          </a:xfrm>
        </p:spPr>
        <p:txBody>
          <a:bodyPr>
            <a:normAutofit/>
          </a:bodyPr>
          <a:lstStyle/>
          <a:p>
            <a:r>
              <a:rPr lang="nb-NO" dirty="0" smtClean="0">
                <a:solidFill>
                  <a:schemeClr val="accent1">
                    <a:lumMod val="50000"/>
                  </a:schemeClr>
                </a:solidFill>
                <a:latin typeface="Calibri Light" charset="0"/>
                <a:ea typeface="Calibri Light" charset="0"/>
                <a:cs typeface="Calibri Light" charset="0"/>
              </a:rPr>
              <a:t>UNDERSØKELSE FRA WHO</a:t>
            </a:r>
            <a:r>
              <a:rPr lang="nb-NO" baseline="30000" dirty="0" smtClean="0">
                <a:solidFill>
                  <a:schemeClr val="accent1">
                    <a:lumMod val="50000"/>
                  </a:schemeClr>
                </a:solidFill>
                <a:latin typeface="Calibri Light" charset="0"/>
                <a:ea typeface="Calibri Light" charset="0"/>
                <a:cs typeface="Calibri Light" charset="0"/>
              </a:rPr>
              <a:t>1</a:t>
            </a:r>
            <a:r>
              <a:rPr lang="nb-NO" dirty="0" smtClean="0">
                <a:solidFill>
                  <a:schemeClr val="accent1">
                    <a:lumMod val="50000"/>
                  </a:schemeClr>
                </a:solidFill>
                <a:latin typeface="Calibri Light" charset="0"/>
                <a:ea typeface="Calibri Light" charset="0"/>
                <a:cs typeface="Calibri Light" charset="0"/>
              </a:rPr>
              <a:t>:</a:t>
            </a:r>
          </a:p>
          <a:p>
            <a:pPr>
              <a:buFont typeface="Arial" charset="0"/>
              <a:buChar char="•"/>
            </a:pPr>
            <a:r>
              <a:rPr lang="nb-NO" dirty="0"/>
              <a:t> </a:t>
            </a:r>
            <a:r>
              <a:rPr lang="nb-NO" sz="2000" dirty="0" smtClean="0">
                <a:latin typeface="Calibri Light" charset="0"/>
                <a:ea typeface="Calibri Light" charset="0"/>
                <a:cs typeface="Calibri Light" charset="0"/>
              </a:rPr>
              <a:t>Annenhver norske jente under 15 år opplever seg som tykk, og dette gjelder for ¼ av guttene</a:t>
            </a:r>
          </a:p>
          <a:p>
            <a:pPr>
              <a:buFont typeface="Arial" charset="0"/>
              <a:buChar char="•"/>
            </a:pPr>
            <a:r>
              <a:rPr lang="nb-NO" sz="2000" dirty="0">
                <a:latin typeface="Calibri Light" charset="0"/>
                <a:ea typeface="Calibri Light" charset="0"/>
                <a:cs typeface="Calibri Light" charset="0"/>
              </a:rPr>
              <a:t> </a:t>
            </a:r>
            <a:r>
              <a:rPr lang="nb-NO" sz="2000" dirty="0" smtClean="0">
                <a:latin typeface="Calibri Light" charset="0"/>
                <a:ea typeface="Calibri Light" charset="0"/>
                <a:cs typeface="Calibri Light" charset="0"/>
              </a:rPr>
              <a:t>42 land i Europa deltok, og Norge kom på 12.plass på listen over 15-åringer med opplevd overvekt</a:t>
            </a:r>
          </a:p>
          <a:p>
            <a:pPr>
              <a:buFont typeface="Arial" charset="0"/>
              <a:buChar char="•"/>
            </a:pPr>
            <a:r>
              <a:rPr lang="nb-NO" sz="2000" dirty="0">
                <a:latin typeface="Calibri Light" charset="0"/>
                <a:ea typeface="Calibri Light" charset="0"/>
                <a:cs typeface="Calibri Light" charset="0"/>
              </a:rPr>
              <a:t> </a:t>
            </a:r>
            <a:r>
              <a:rPr lang="nb-NO" sz="2000" dirty="0" smtClean="0">
                <a:latin typeface="Calibri Light" charset="0"/>
                <a:ea typeface="Calibri Light" charset="0"/>
                <a:cs typeface="Calibri Light" charset="0"/>
              </a:rPr>
              <a:t>Samsvarer med tall fra SIFO (2014), der 70% av tenåringer og 53% av barn (8-11) år var ”meget opptatt av å ha en sunn og slank kropp”</a:t>
            </a:r>
          </a:p>
          <a:p>
            <a:pPr>
              <a:buFont typeface="Arial" charset="0"/>
              <a:buChar char="•"/>
            </a:pPr>
            <a:r>
              <a:rPr lang="nb-NO" sz="2000" dirty="0" smtClean="0">
                <a:latin typeface="Calibri Light" charset="0"/>
                <a:ea typeface="Calibri Light" charset="0"/>
                <a:cs typeface="Calibri Light" charset="0"/>
              </a:rPr>
              <a:t>Tall fra SIFO viser også at stadig flere ungdommer slanker seg; 55% i 2006 og 78% i 2012 </a:t>
            </a:r>
            <a:endParaRPr lang="nb-NO" sz="2000" dirty="0">
              <a:latin typeface="Calibri Light" charset="0"/>
              <a:ea typeface="Calibri Light" charset="0"/>
              <a:cs typeface="Calibri Light" charset="0"/>
            </a:endParaRPr>
          </a:p>
        </p:txBody>
      </p:sp>
      <p:pic>
        <p:nvPicPr>
          <p:cNvPr id="10" name="Plassholder for innhold 9"/>
          <p:cNvPicPr>
            <a:picLocks noGrp="1" noChangeAspect="1"/>
          </p:cNvPicPr>
          <p:nvPr>
            <p:ph sz="half" idx="2"/>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586538" y="2828393"/>
            <a:ext cx="4754562" cy="3166538"/>
          </a:xfrm>
          <a:prstGeom prst="rect">
            <a:avLst/>
          </a:prstGeom>
        </p:spPr>
      </p:pic>
      <p:sp>
        <p:nvSpPr>
          <p:cNvPr id="2" name="TekstSylinder 1"/>
          <p:cNvSpPr txBox="1"/>
          <p:nvPr/>
        </p:nvSpPr>
        <p:spPr>
          <a:xfrm>
            <a:off x="6718300" y="6172200"/>
            <a:ext cx="4820942" cy="738664"/>
          </a:xfrm>
          <a:prstGeom prst="rect">
            <a:avLst/>
          </a:prstGeom>
          <a:noFill/>
        </p:spPr>
        <p:txBody>
          <a:bodyPr wrap="square" rtlCol="0">
            <a:spAutoFit/>
          </a:bodyPr>
          <a:lstStyle/>
          <a:p>
            <a:r>
              <a:rPr lang="nb-NO" sz="1200" baseline="30000" dirty="0">
                <a:solidFill>
                  <a:schemeClr val="accent1">
                    <a:lumMod val="50000"/>
                  </a:schemeClr>
                </a:solidFill>
                <a:latin typeface="Calibri Light" charset="0"/>
                <a:ea typeface="Calibri Light" charset="0"/>
                <a:cs typeface="Calibri Light" charset="0"/>
              </a:rPr>
              <a:t>1</a:t>
            </a:r>
            <a:r>
              <a:rPr lang="nb-NO" sz="1200" b="1" dirty="0" smtClean="0">
                <a:solidFill>
                  <a:schemeClr val="accent1">
                    <a:lumMod val="50000"/>
                  </a:schemeClr>
                </a:solidFill>
              </a:rPr>
              <a:t>HEALTH </a:t>
            </a:r>
            <a:r>
              <a:rPr lang="nb-NO" sz="1200" b="1" dirty="0">
                <a:solidFill>
                  <a:schemeClr val="accent1">
                    <a:lumMod val="50000"/>
                  </a:schemeClr>
                </a:solidFill>
              </a:rPr>
              <a:t>BEHAVIOUR IN SCHOOL-AGED CHILDREN (HBSC) STUDY: </a:t>
            </a:r>
            <a:endParaRPr lang="nb-NO" sz="1200" dirty="0">
              <a:solidFill>
                <a:schemeClr val="accent1">
                  <a:lumMod val="50000"/>
                </a:schemeClr>
              </a:solidFill>
            </a:endParaRPr>
          </a:p>
          <a:p>
            <a:r>
              <a:rPr lang="nb-NO" sz="1200" dirty="0"/>
              <a:t>INTERNATIONAL REPORT FROM THE 2013/2014 SURVEY </a:t>
            </a:r>
          </a:p>
          <a:p>
            <a:endParaRPr lang="nb-NO" dirty="0"/>
          </a:p>
        </p:txBody>
      </p:sp>
    </p:spTree>
    <p:extLst>
      <p:ext uri="{BB962C8B-B14F-4D97-AF65-F5344CB8AC3E}">
        <p14:creationId xmlns:p14="http://schemas.microsoft.com/office/powerpoint/2010/main" val="93897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normAutofit/>
          </a:bodyPr>
          <a:lstStyle/>
          <a:p>
            <a:r>
              <a:rPr lang="nb-NO" sz="4800" dirty="0" smtClean="0"/>
              <a:t>Kroppsidealer og trender</a:t>
            </a:r>
            <a:endParaRPr lang="nb-NO" sz="4800" dirty="0"/>
          </a:p>
        </p:txBody>
      </p:sp>
      <p:sp>
        <p:nvSpPr>
          <p:cNvPr id="6" name="Plassholder for innhold 5"/>
          <p:cNvSpPr>
            <a:spLocks noGrp="1"/>
          </p:cNvSpPr>
          <p:nvPr>
            <p:ph idx="1"/>
          </p:nvPr>
        </p:nvSpPr>
        <p:spPr/>
        <p:txBody>
          <a:bodyPr>
            <a:normAutofit/>
          </a:bodyPr>
          <a:lstStyle/>
          <a:p>
            <a:r>
              <a:rPr lang="nb-NO" sz="2800" dirty="0" smtClean="0">
                <a:latin typeface="Calibri Light" charset="0"/>
                <a:ea typeface="Calibri Light" charset="0"/>
                <a:cs typeface="Calibri Light" charset="0"/>
              </a:rPr>
              <a:t>”Vi </a:t>
            </a:r>
            <a:r>
              <a:rPr lang="nb-NO" sz="2800" dirty="0">
                <a:latin typeface="Calibri Light" charset="0"/>
                <a:ea typeface="Calibri Light" charset="0"/>
                <a:cs typeface="Calibri Light" charset="0"/>
              </a:rPr>
              <a:t>ser at det har vært et svært økende fokus på at man skal ha en sunn, slank og veltrent kropp. Ungdommene som topper popularitetsskalaen er nettopp sunne og veltrente, i tillegg til skoleflinke. Det har blitt status å vise at man mestrer overfloden og har dyden </a:t>
            </a:r>
            <a:r>
              <a:rPr lang="nb-NO" sz="2800" dirty="0" smtClean="0">
                <a:latin typeface="Calibri Light" charset="0"/>
                <a:ea typeface="Calibri Light" charset="0"/>
                <a:cs typeface="Calibri Light" charset="0"/>
              </a:rPr>
              <a:t>selvkontroll”.</a:t>
            </a:r>
          </a:p>
          <a:p>
            <a:endParaRPr lang="nb-NO" sz="2800" dirty="0" smtClean="0">
              <a:latin typeface="Calibri Light" charset="0"/>
              <a:ea typeface="Calibri Light" charset="0"/>
              <a:cs typeface="Calibri Light" charset="0"/>
            </a:endParaRPr>
          </a:p>
          <a:p>
            <a:r>
              <a:rPr lang="nb-NO" sz="2800" dirty="0" smtClean="0">
                <a:latin typeface="Calibri Light" charset="0"/>
                <a:ea typeface="Calibri Light" charset="0"/>
                <a:cs typeface="Calibri Light" charset="0"/>
              </a:rPr>
              <a:t>(Sosiolog og matforsker i SIFO, </a:t>
            </a:r>
            <a:r>
              <a:rPr lang="nb-NO" sz="2800" dirty="0" err="1" smtClean="0">
                <a:latin typeface="Calibri Light" charset="0"/>
                <a:ea typeface="Calibri Light" charset="0"/>
                <a:cs typeface="Calibri Light" charset="0"/>
              </a:rPr>
              <a:t>Annechen</a:t>
            </a:r>
            <a:r>
              <a:rPr lang="nb-NO" sz="2800" dirty="0" smtClean="0">
                <a:latin typeface="Calibri Light" charset="0"/>
                <a:ea typeface="Calibri Light" charset="0"/>
                <a:cs typeface="Calibri Light" charset="0"/>
              </a:rPr>
              <a:t> </a:t>
            </a:r>
            <a:r>
              <a:rPr lang="nb-NO" sz="2800" dirty="0" err="1" smtClean="0">
                <a:latin typeface="Calibri Light" charset="0"/>
                <a:ea typeface="Calibri Light" charset="0"/>
                <a:cs typeface="Calibri Light" charset="0"/>
              </a:rPr>
              <a:t>Bahr</a:t>
            </a:r>
            <a:r>
              <a:rPr lang="nb-NO" sz="2800" dirty="0" smtClean="0">
                <a:latin typeface="Calibri Light" charset="0"/>
                <a:ea typeface="Calibri Light" charset="0"/>
                <a:cs typeface="Calibri Light" charset="0"/>
              </a:rPr>
              <a:t> Bugge)</a:t>
            </a:r>
            <a:endParaRPr lang="nb-NO" sz="2800" dirty="0">
              <a:latin typeface="Calibri Light" charset="0"/>
              <a:ea typeface="Calibri Light" charset="0"/>
              <a:cs typeface="Calibri Light" charset="0"/>
            </a:endParaRPr>
          </a:p>
        </p:txBody>
      </p:sp>
    </p:spTree>
    <p:extLst>
      <p:ext uri="{BB962C8B-B14F-4D97-AF65-F5344CB8AC3E}">
        <p14:creationId xmlns:p14="http://schemas.microsoft.com/office/powerpoint/2010/main" val="18883193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3. Perfeksjonisme blant unge</a:t>
            </a:r>
            <a:endParaRPr lang="nb-NO" dirty="0"/>
          </a:p>
        </p:txBody>
      </p:sp>
      <p:sp>
        <p:nvSpPr>
          <p:cNvPr id="11" name="Plassholder for innhold 10"/>
          <p:cNvSpPr>
            <a:spLocks noGrp="1"/>
          </p:cNvSpPr>
          <p:nvPr>
            <p:ph sz="half" idx="1"/>
          </p:nvPr>
        </p:nvSpPr>
        <p:spPr>
          <a:xfrm>
            <a:off x="5884164" y="2262632"/>
            <a:ext cx="5214563" cy="3166533"/>
          </a:xfrm>
        </p:spPr>
        <p:txBody>
          <a:bodyPr>
            <a:normAutofit fontScale="77500" lnSpcReduction="20000"/>
          </a:bodyPr>
          <a:lstStyle/>
          <a:p>
            <a:r>
              <a:rPr lang="nb-NO" sz="2800" dirty="0" smtClean="0">
                <a:solidFill>
                  <a:schemeClr val="accent1">
                    <a:lumMod val="50000"/>
                  </a:schemeClr>
                </a:solidFill>
                <a:latin typeface="Calibri Light" charset="0"/>
                <a:ea typeface="Calibri Light" charset="0"/>
                <a:cs typeface="Calibri Light" charset="0"/>
              </a:rPr>
              <a:t>GENERASJON PRESTASJON:</a:t>
            </a:r>
          </a:p>
          <a:p>
            <a:r>
              <a:rPr lang="nb-NO" sz="2800" dirty="0" smtClean="0">
                <a:latin typeface="Calibri Light" charset="0"/>
                <a:ea typeface="Calibri Light" charset="0"/>
                <a:cs typeface="Calibri Light" charset="0"/>
              </a:rPr>
              <a:t>«Selv </a:t>
            </a:r>
            <a:r>
              <a:rPr lang="nb-NO" sz="2800" dirty="0">
                <a:latin typeface="Calibri Light" charset="0"/>
                <a:ea typeface="Calibri Light" charset="0"/>
                <a:cs typeface="Calibri Light" charset="0"/>
              </a:rPr>
              <a:t>om dagens ungdomsgenerasjon er flinke og </a:t>
            </a:r>
            <a:r>
              <a:rPr lang="nb-NO" sz="2800" dirty="0" smtClean="0">
                <a:latin typeface="Calibri Light" charset="0"/>
                <a:ea typeface="Calibri Light" charset="0"/>
                <a:cs typeface="Calibri Light" charset="0"/>
              </a:rPr>
              <a:t>fornuftige </a:t>
            </a:r>
            <a:r>
              <a:rPr lang="nb-NO" sz="2800" dirty="0">
                <a:latin typeface="Calibri Light" charset="0"/>
                <a:ea typeface="Calibri Light" charset="0"/>
                <a:cs typeface="Calibri Light" charset="0"/>
              </a:rPr>
              <a:t>står det åpenbart verre til med sjelen enn </a:t>
            </a:r>
            <a:r>
              <a:rPr lang="nb-NO" sz="2800" dirty="0" smtClean="0">
                <a:latin typeface="Calibri Light" charset="0"/>
                <a:ea typeface="Calibri Light" charset="0"/>
                <a:cs typeface="Calibri Light" charset="0"/>
              </a:rPr>
              <a:t>kroppen. </a:t>
            </a:r>
          </a:p>
          <a:p>
            <a:r>
              <a:rPr lang="nb-NO" sz="2800" dirty="0" smtClean="0">
                <a:latin typeface="Calibri Light" charset="0"/>
                <a:ea typeface="Calibri Light" charset="0"/>
                <a:cs typeface="Calibri Light" charset="0"/>
              </a:rPr>
              <a:t>Stadig </a:t>
            </a:r>
            <a:r>
              <a:rPr lang="nb-NO" sz="2800" dirty="0">
                <a:latin typeface="Calibri Light" charset="0"/>
                <a:ea typeface="Calibri Light" charset="0"/>
                <a:cs typeface="Calibri Light" charset="0"/>
              </a:rPr>
              <a:t>flere rapporter indre stress, nedstemthet, ensomhet og bekymringer. </a:t>
            </a:r>
            <a:endParaRPr lang="nb-NO" sz="2800" dirty="0" smtClean="0">
              <a:latin typeface="Calibri Light" charset="0"/>
              <a:ea typeface="Calibri Light" charset="0"/>
              <a:cs typeface="Calibri Light" charset="0"/>
            </a:endParaRPr>
          </a:p>
          <a:p>
            <a:r>
              <a:rPr lang="nb-NO" sz="2800" dirty="0" smtClean="0">
                <a:latin typeface="Calibri Light" charset="0"/>
                <a:ea typeface="Calibri Light" charset="0"/>
                <a:cs typeface="Calibri Light" charset="0"/>
              </a:rPr>
              <a:t>Høye prestasjonskrav, strenge idealer </a:t>
            </a:r>
            <a:r>
              <a:rPr lang="nb-NO" sz="2800" dirty="0">
                <a:latin typeface="Calibri Light" charset="0"/>
                <a:ea typeface="Calibri Light" charset="0"/>
                <a:cs typeface="Calibri Light" charset="0"/>
              </a:rPr>
              <a:t>og perfeksjonisme kan være viktige variabler for å forstå </a:t>
            </a:r>
            <a:r>
              <a:rPr lang="nb-NO" sz="2800" dirty="0" smtClean="0">
                <a:latin typeface="Calibri Light" charset="0"/>
                <a:ea typeface="Calibri Light" charset="0"/>
                <a:cs typeface="Calibri Light" charset="0"/>
              </a:rPr>
              <a:t>utviklingen».</a:t>
            </a:r>
          </a:p>
          <a:p>
            <a:r>
              <a:rPr lang="nb-NO" sz="2300" dirty="0" smtClean="0">
                <a:solidFill>
                  <a:schemeClr val="bg1">
                    <a:lumMod val="50000"/>
                  </a:schemeClr>
                </a:solidFill>
                <a:latin typeface="Calibri Light" charset="0"/>
                <a:ea typeface="Calibri Light" charset="0"/>
                <a:cs typeface="Calibri Light" charset="0"/>
              </a:rPr>
              <a:t>Aglen (2015)</a:t>
            </a:r>
            <a:endParaRPr lang="nb-NO" sz="2300" dirty="0">
              <a:solidFill>
                <a:schemeClr val="bg1">
                  <a:lumMod val="50000"/>
                </a:schemeClr>
              </a:solidFill>
              <a:latin typeface="Calibri Light" charset="0"/>
              <a:ea typeface="Calibri Light" charset="0"/>
              <a:cs typeface="Calibri Light" charset="0"/>
            </a:endParaRPr>
          </a:p>
          <a:p>
            <a:endParaRPr lang="nb-NO" dirty="0">
              <a:latin typeface="Calibri Light" panose="020F0302020204030204" pitchFamily="34" charset="0"/>
            </a:endParaRPr>
          </a:p>
        </p:txBody>
      </p:sp>
      <p:pic>
        <p:nvPicPr>
          <p:cNvPr id="3" name="Bild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rcRect t="11853" b="21267"/>
          <a:stretch/>
        </p:blipFill>
        <p:spPr>
          <a:xfrm>
            <a:off x="1913128" y="1919732"/>
            <a:ext cx="3608443" cy="4292585"/>
          </a:xfrm>
          <a:prstGeom prst="rect">
            <a:avLst/>
          </a:prstGeom>
        </p:spPr>
      </p:pic>
    </p:spTree>
    <p:extLst>
      <p:ext uri="{BB962C8B-B14F-4D97-AF65-F5344CB8AC3E}">
        <p14:creationId xmlns:p14="http://schemas.microsoft.com/office/powerpoint/2010/main" val="1526514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Perfeksjonisme blant unge </a:t>
            </a:r>
            <a:endParaRPr lang="nb-NO" dirty="0"/>
          </a:p>
        </p:txBody>
      </p:sp>
      <p:sp>
        <p:nvSpPr>
          <p:cNvPr id="3" name="Plassholder for innhold 2"/>
          <p:cNvSpPr>
            <a:spLocks noGrp="1"/>
          </p:cNvSpPr>
          <p:nvPr>
            <p:ph sz="half" idx="1"/>
          </p:nvPr>
        </p:nvSpPr>
        <p:spPr>
          <a:xfrm>
            <a:off x="1024125" y="2286000"/>
            <a:ext cx="6189475" cy="4023360"/>
          </a:xfrm>
        </p:spPr>
        <p:txBody>
          <a:bodyPr>
            <a:normAutofit/>
          </a:bodyPr>
          <a:lstStyle/>
          <a:p>
            <a:pPr>
              <a:buFont typeface="Arial" panose="020B0604020202020204" pitchFamily="34" charset="0"/>
              <a:buChar char="•"/>
            </a:pPr>
            <a:r>
              <a:rPr lang="nb-NO" dirty="0" smtClean="0">
                <a:latin typeface="Calibri Light" panose="020F0302020204030204" pitchFamily="34" charset="0"/>
              </a:rPr>
              <a:t> Perfeksjonisme kan defineres som å strebe etter fullkommenhet, sette overdrevent høye krav til egne prestasjoner og gjøre kritiske selv-evalueringer</a:t>
            </a:r>
            <a:r>
              <a:rPr lang="nb-NO" dirty="0" smtClean="0">
                <a:solidFill>
                  <a:schemeClr val="tx1">
                    <a:lumMod val="75000"/>
                    <a:lumOff val="25000"/>
                  </a:schemeClr>
                </a:solidFill>
                <a:latin typeface="Calibri Light" panose="020F0302020204030204" pitchFamily="34" charset="0"/>
              </a:rPr>
              <a:t>¹</a:t>
            </a:r>
          </a:p>
          <a:p>
            <a:pPr>
              <a:buFont typeface="Arial" panose="020B0604020202020204" pitchFamily="34" charset="0"/>
              <a:buChar char="•"/>
            </a:pPr>
            <a:r>
              <a:rPr lang="nb-NO" dirty="0">
                <a:latin typeface="Calibri Light" panose="020F0302020204030204" pitchFamily="34" charset="0"/>
              </a:rPr>
              <a:t> </a:t>
            </a:r>
            <a:r>
              <a:rPr lang="nb-NO" dirty="0" smtClean="0">
                <a:latin typeface="Calibri Light" panose="020F0302020204030204" pitchFamily="34" charset="0"/>
              </a:rPr>
              <a:t>En skiller ofte mellom ulike dimensjoner ved perfeksjonisme</a:t>
            </a:r>
            <a:r>
              <a:rPr lang="nb-NO" dirty="0" smtClean="0">
                <a:solidFill>
                  <a:schemeClr val="tx1">
                    <a:lumMod val="75000"/>
                    <a:lumOff val="25000"/>
                  </a:schemeClr>
                </a:solidFill>
                <a:latin typeface="Calibri Light" panose="020F0302020204030204" pitchFamily="34" charset="0"/>
              </a:rPr>
              <a:t>²</a:t>
            </a:r>
            <a:r>
              <a:rPr lang="nb-NO" dirty="0" smtClean="0">
                <a:latin typeface="Calibri Light" panose="020F0302020204030204" pitchFamily="34" charset="0"/>
              </a:rPr>
              <a:t>, samt mellom sunne og usunne former for perfeksjonisme</a:t>
            </a:r>
            <a:r>
              <a:rPr lang="nb-NO" baseline="30000" dirty="0" smtClean="0">
                <a:solidFill>
                  <a:schemeClr val="tx1">
                    <a:lumMod val="75000"/>
                    <a:lumOff val="25000"/>
                  </a:schemeClr>
                </a:solidFill>
                <a:latin typeface="Calibri Light" panose="020F0302020204030204" pitchFamily="34" charset="0"/>
              </a:rPr>
              <a:t>3-4</a:t>
            </a:r>
          </a:p>
          <a:p>
            <a:pPr>
              <a:buFont typeface="Arial" panose="020B0604020202020204" pitchFamily="34" charset="0"/>
              <a:buChar char="•"/>
            </a:pPr>
            <a:r>
              <a:rPr lang="nb-NO" dirty="0" smtClean="0">
                <a:latin typeface="Calibri Light" panose="020F0302020204030204" pitchFamily="34" charset="0"/>
              </a:rPr>
              <a:t> Perfeksjonisme kan påvirke flere </a:t>
            </a:r>
            <a:r>
              <a:rPr lang="nb-NO" dirty="0">
                <a:latin typeface="Calibri Light" panose="020F0302020204030204" pitchFamily="34" charset="0"/>
              </a:rPr>
              <a:t>livsområder; fra skole og arbeid til </a:t>
            </a:r>
            <a:r>
              <a:rPr lang="nb-NO" dirty="0" smtClean="0">
                <a:latin typeface="Calibri Light" panose="020F0302020204030204" pitchFamily="34" charset="0"/>
              </a:rPr>
              <a:t>sosiale relasjoner</a:t>
            </a:r>
            <a:r>
              <a:rPr lang="nb-NO" dirty="0">
                <a:latin typeface="Calibri Light" panose="020F0302020204030204" pitchFamily="34" charset="0"/>
              </a:rPr>
              <a:t>, </a:t>
            </a:r>
            <a:r>
              <a:rPr lang="nb-NO" dirty="0" smtClean="0">
                <a:latin typeface="Calibri Light" panose="020F0302020204030204" pitchFamily="34" charset="0"/>
              </a:rPr>
              <a:t>psykisk helse, selvbilde </a:t>
            </a:r>
            <a:r>
              <a:rPr lang="nb-NO" dirty="0">
                <a:latin typeface="Calibri Light" panose="020F0302020204030204" pitchFamily="34" charset="0"/>
              </a:rPr>
              <a:t>og </a:t>
            </a:r>
            <a:r>
              <a:rPr lang="nb-NO" dirty="0" smtClean="0">
                <a:latin typeface="Calibri Light" panose="020F0302020204030204" pitchFamily="34" charset="0"/>
              </a:rPr>
              <a:t>kroppsoppfatning</a:t>
            </a:r>
            <a:r>
              <a:rPr lang="nb-NO" baseline="30000" dirty="0" smtClean="0">
                <a:solidFill>
                  <a:schemeClr val="tx1">
                    <a:lumMod val="75000"/>
                    <a:lumOff val="25000"/>
                  </a:schemeClr>
                </a:solidFill>
                <a:latin typeface="Calibri Light" panose="020F0302020204030204" pitchFamily="34" charset="0"/>
              </a:rPr>
              <a:t>5</a:t>
            </a:r>
            <a:endParaRPr lang="nb-NO" dirty="0">
              <a:latin typeface="Calibri Light" panose="020F0302020204030204" pitchFamily="34" charset="0"/>
            </a:endParaRPr>
          </a:p>
          <a:p>
            <a:pPr>
              <a:buFont typeface="Arial" panose="020B0604020202020204" pitchFamily="34" charset="0"/>
              <a:buChar char="•"/>
            </a:pPr>
            <a:endParaRPr lang="nb-NO" baseline="30000" dirty="0" smtClean="0">
              <a:solidFill>
                <a:schemeClr val="tx1">
                  <a:lumMod val="75000"/>
                  <a:lumOff val="25000"/>
                </a:schemeClr>
              </a:solidFill>
              <a:latin typeface="Calibri Light" panose="020F0302020204030204" pitchFamily="34" charset="0"/>
            </a:endParaRPr>
          </a:p>
          <a:p>
            <a:pPr>
              <a:buFont typeface="Arial" panose="020B0604020202020204" pitchFamily="34" charset="0"/>
              <a:buChar char="•"/>
            </a:pPr>
            <a:endParaRPr lang="nb-NO" baseline="30000" dirty="0">
              <a:solidFill>
                <a:schemeClr val="tx1">
                  <a:lumMod val="75000"/>
                  <a:lumOff val="25000"/>
                </a:schemeClr>
              </a:solidFill>
              <a:latin typeface="Calibri Light" panose="020F0302020204030204" pitchFamily="34" charset="0"/>
            </a:endParaRPr>
          </a:p>
          <a:p>
            <a:pPr>
              <a:buFont typeface="Arial" panose="020B0604020202020204" pitchFamily="34" charset="0"/>
              <a:buChar char="•"/>
            </a:pPr>
            <a:endParaRPr lang="nb-NO" dirty="0">
              <a:solidFill>
                <a:schemeClr val="tx1">
                  <a:lumMod val="75000"/>
                  <a:lumOff val="25000"/>
                </a:schemeClr>
              </a:solidFill>
              <a:latin typeface="Calibri Light" panose="020F0302020204030204" pitchFamily="34" charset="0"/>
            </a:endParaRPr>
          </a:p>
          <a:p>
            <a:pPr>
              <a:buFont typeface="Arial" panose="020B0604020202020204" pitchFamily="34" charset="0"/>
              <a:buChar char="•"/>
            </a:pPr>
            <a:endParaRPr lang="nb-NO" dirty="0" smtClean="0">
              <a:latin typeface="Calibri Light" panose="020F0302020204030204" pitchFamily="34" charset="0"/>
            </a:endParaRPr>
          </a:p>
          <a:p>
            <a:endParaRPr lang="nb-NO" dirty="0">
              <a:latin typeface="Calibri Light" panose="020F0302020204030204" pitchFamily="34" charset="0"/>
            </a:endParaRPr>
          </a:p>
        </p:txBody>
      </p:sp>
      <p:sp>
        <p:nvSpPr>
          <p:cNvPr id="4" name="TekstSylinder 3"/>
          <p:cNvSpPr txBox="1"/>
          <p:nvPr/>
        </p:nvSpPr>
        <p:spPr>
          <a:xfrm>
            <a:off x="1120461" y="6309360"/>
            <a:ext cx="10381727" cy="369332"/>
          </a:xfrm>
          <a:prstGeom prst="rect">
            <a:avLst/>
          </a:prstGeom>
          <a:noFill/>
        </p:spPr>
        <p:txBody>
          <a:bodyPr wrap="square" rtlCol="0">
            <a:spAutoFit/>
          </a:bodyPr>
          <a:lstStyle/>
          <a:p>
            <a:r>
              <a:rPr lang="nb-NO" dirty="0" smtClean="0">
                <a:solidFill>
                  <a:schemeClr val="tx1">
                    <a:lumMod val="75000"/>
                    <a:lumOff val="25000"/>
                  </a:schemeClr>
                </a:solidFill>
                <a:latin typeface="Calibri Light" panose="020F0302020204030204" pitchFamily="34" charset="0"/>
              </a:rPr>
              <a:t>1: Hewitt et al 1998 2: Hewitt &amp; Flett 1993 3: </a:t>
            </a:r>
            <a:r>
              <a:rPr lang="nb-NO" dirty="0" err="1" smtClean="0">
                <a:solidFill>
                  <a:schemeClr val="tx1">
                    <a:lumMod val="75000"/>
                    <a:lumOff val="25000"/>
                  </a:schemeClr>
                </a:solidFill>
                <a:latin typeface="Calibri Light" panose="020F0302020204030204" pitchFamily="34" charset="0"/>
              </a:rPr>
              <a:t>Keyon</a:t>
            </a:r>
            <a:r>
              <a:rPr lang="nb-NO" dirty="0" smtClean="0">
                <a:solidFill>
                  <a:schemeClr val="tx1">
                    <a:lumMod val="75000"/>
                    <a:lumOff val="25000"/>
                  </a:schemeClr>
                </a:solidFill>
                <a:latin typeface="Calibri Light" panose="020F0302020204030204" pitchFamily="34" charset="0"/>
              </a:rPr>
              <a:t> et al 2010, 4: Miquelon et al 2005, 5: </a:t>
            </a:r>
            <a:r>
              <a:rPr lang="nb-NO" dirty="0" err="1" smtClean="0">
                <a:solidFill>
                  <a:schemeClr val="tx1">
                    <a:lumMod val="75000"/>
                    <a:lumOff val="25000"/>
                  </a:schemeClr>
                </a:solidFill>
                <a:latin typeface="Calibri Light" panose="020F0302020204030204" pitchFamily="34" charset="0"/>
              </a:rPr>
              <a:t>Stoeber</a:t>
            </a:r>
            <a:r>
              <a:rPr lang="nb-NO" dirty="0" smtClean="0">
                <a:solidFill>
                  <a:schemeClr val="tx1">
                    <a:lumMod val="75000"/>
                    <a:lumOff val="25000"/>
                  </a:schemeClr>
                </a:solidFill>
                <a:latin typeface="Calibri Light" panose="020F0302020204030204" pitchFamily="34" charset="0"/>
              </a:rPr>
              <a:t> el al, 2009 </a:t>
            </a:r>
            <a:endParaRPr lang="nb-NO" dirty="0">
              <a:solidFill>
                <a:schemeClr val="tx1">
                  <a:lumMod val="75000"/>
                  <a:lumOff val="25000"/>
                </a:schemeClr>
              </a:solidFill>
              <a:latin typeface="Calibri Light" panose="020F0302020204030204" pitchFamily="34" charset="0"/>
            </a:endParaRPr>
          </a:p>
        </p:txBody>
      </p:sp>
      <p:pic>
        <p:nvPicPr>
          <p:cNvPr id="5" name="Bild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rcRect t="30399" b="8000"/>
          <a:stretch/>
        </p:blipFill>
        <p:spPr>
          <a:xfrm>
            <a:off x="7589264" y="2286000"/>
            <a:ext cx="3274679" cy="3587931"/>
          </a:xfrm>
          <a:prstGeom prst="rect">
            <a:avLst/>
          </a:prstGeom>
        </p:spPr>
      </p:pic>
    </p:spTree>
    <p:extLst>
      <p:ext uri="{BB962C8B-B14F-4D97-AF65-F5344CB8AC3E}">
        <p14:creationId xmlns:p14="http://schemas.microsoft.com/office/powerpoint/2010/main" val="944201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Perfeksjonisme blant unge</a:t>
            </a:r>
            <a:endParaRPr lang="nb-NO" dirty="0"/>
          </a:p>
        </p:txBody>
      </p:sp>
      <p:sp>
        <p:nvSpPr>
          <p:cNvPr id="3" name="Plassholder for innhold 2"/>
          <p:cNvSpPr>
            <a:spLocks noGrp="1"/>
          </p:cNvSpPr>
          <p:nvPr>
            <p:ph sz="half" idx="1"/>
          </p:nvPr>
        </p:nvSpPr>
        <p:spPr/>
        <p:txBody>
          <a:bodyPr>
            <a:normAutofit/>
          </a:bodyPr>
          <a:lstStyle/>
          <a:p>
            <a:r>
              <a:rPr lang="nb-NO" dirty="0" smtClean="0">
                <a:solidFill>
                  <a:schemeClr val="accent1">
                    <a:lumMod val="50000"/>
                  </a:schemeClr>
                </a:solidFill>
                <a:latin typeface="Calibri Light" panose="020F0302020204030204" pitchFamily="34" charset="0"/>
                <a:cs typeface="Calibri Light" panose="020F0302020204030204" pitchFamily="34" charset="0"/>
              </a:rPr>
              <a:t>ØKNING I PERFEKSJONISME</a:t>
            </a:r>
            <a:r>
              <a:rPr lang="nb-NO" baseline="30000" dirty="0" smtClean="0">
                <a:solidFill>
                  <a:schemeClr val="accent1">
                    <a:lumMod val="50000"/>
                  </a:schemeClr>
                </a:solidFill>
                <a:latin typeface="Calibri Light" panose="020F0302020204030204" pitchFamily="34" charset="0"/>
                <a:cs typeface="Calibri Light" panose="020F0302020204030204" pitchFamily="34" charset="0"/>
              </a:rPr>
              <a:t>1</a:t>
            </a:r>
            <a:r>
              <a:rPr lang="nb-NO" dirty="0" smtClean="0">
                <a:latin typeface="Calibri Light" panose="020F0302020204030204" pitchFamily="34" charset="0"/>
                <a:cs typeface="Calibri Light" panose="020F0302020204030204" pitchFamily="34" charset="0"/>
              </a:rPr>
              <a:t>:</a:t>
            </a:r>
          </a:p>
          <a:p>
            <a:pPr>
              <a:buFont typeface="Arial" panose="020B0604020202020204" pitchFamily="34" charset="0"/>
              <a:buChar char="•"/>
            </a:pPr>
            <a:r>
              <a:rPr lang="nb-NO" dirty="0">
                <a:latin typeface="Calibri Light" panose="020F0302020204030204" pitchFamily="34" charset="0"/>
                <a:cs typeface="Calibri Light" panose="020F0302020204030204" pitchFamily="34" charset="0"/>
              </a:rPr>
              <a:t> </a:t>
            </a:r>
            <a:r>
              <a:rPr lang="nb-NO" sz="1800" dirty="0" err="1" smtClean="0">
                <a:latin typeface="Calibri Light" panose="020F0302020204030204" pitchFamily="34" charset="0"/>
                <a:cs typeface="Calibri Light" panose="020F0302020204030204" pitchFamily="34" charset="0"/>
              </a:rPr>
              <a:t>Metastudie</a:t>
            </a:r>
            <a:r>
              <a:rPr lang="nb-NO" sz="1800" dirty="0" smtClean="0">
                <a:latin typeface="Calibri Light" panose="020F0302020204030204" pitchFamily="34" charset="0"/>
                <a:cs typeface="Calibri Light" panose="020F0302020204030204" pitchFamily="34" charset="0"/>
              </a:rPr>
              <a:t> med ungdommer fra USA, Canada og England (N=41.641) viser økning fra 1989-2016 på alle dimensjoner av perfeksjonisme:</a:t>
            </a:r>
          </a:p>
          <a:p>
            <a:pPr lvl="1">
              <a:buFont typeface="Arial" panose="020B0604020202020204" pitchFamily="34" charset="0"/>
              <a:buChar char="•"/>
            </a:pPr>
            <a:r>
              <a:rPr lang="nb-NO" dirty="0" smtClean="0">
                <a:latin typeface="Calibri Light" panose="020F0302020204030204" pitchFamily="34" charset="0"/>
                <a:cs typeface="Calibri Light" panose="020F0302020204030204" pitchFamily="34" charset="0"/>
              </a:rPr>
              <a:t>Selv-orientert</a:t>
            </a:r>
          </a:p>
          <a:p>
            <a:pPr lvl="1">
              <a:buFont typeface="Arial" panose="020B0604020202020204" pitchFamily="34" charset="0"/>
              <a:buChar char="•"/>
            </a:pPr>
            <a:r>
              <a:rPr lang="nb-NO" dirty="0" smtClean="0">
                <a:latin typeface="Calibri Light" panose="020F0302020204030204" pitchFamily="34" charset="0"/>
                <a:cs typeface="Calibri Light" panose="020F0302020204030204" pitchFamily="34" charset="0"/>
              </a:rPr>
              <a:t>Sosialt orientert</a:t>
            </a:r>
          </a:p>
          <a:p>
            <a:pPr lvl="1">
              <a:buFont typeface="Arial" panose="020B0604020202020204" pitchFamily="34" charset="0"/>
              <a:buChar char="•"/>
            </a:pPr>
            <a:r>
              <a:rPr lang="nb-NO" dirty="0" smtClean="0">
                <a:latin typeface="Calibri Light" panose="020F0302020204030204" pitchFamily="34" charset="0"/>
                <a:cs typeface="Calibri Light" panose="020F0302020204030204" pitchFamily="34" charset="0"/>
              </a:rPr>
              <a:t>Andre-orientert</a:t>
            </a:r>
          </a:p>
          <a:p>
            <a:pPr>
              <a:buFont typeface="Arial" panose="020B0604020202020204" pitchFamily="34" charset="0"/>
              <a:buChar char="•"/>
            </a:pPr>
            <a:r>
              <a:rPr lang="nb-NO" sz="1800" dirty="0">
                <a:latin typeface="Calibri Light" panose="020F0302020204030204" pitchFamily="34" charset="0"/>
                <a:cs typeface="Calibri Light" panose="020F0302020204030204" pitchFamily="34" charset="0"/>
              </a:rPr>
              <a:t> S</a:t>
            </a:r>
            <a:r>
              <a:rPr lang="nb-NO" sz="1800" dirty="0" smtClean="0">
                <a:latin typeface="Calibri Light" panose="020F0302020204030204" pitchFamily="34" charset="0"/>
                <a:cs typeface="Calibri Light" panose="020F0302020204030204" pitchFamily="34" charset="0"/>
              </a:rPr>
              <a:t>osialt orientert perfeksjonisme økte mest og har sammenheng med psykiske vansker som angst, </a:t>
            </a:r>
            <a:r>
              <a:rPr lang="nb-NO" sz="1800" dirty="0" smtClean="0">
                <a:latin typeface="Calibri Light" panose="020F0302020204030204" pitchFamily="34" charset="0"/>
                <a:cs typeface="Calibri Light" panose="020F0302020204030204" pitchFamily="34" charset="0"/>
              </a:rPr>
              <a:t>depresjon og </a:t>
            </a:r>
            <a:r>
              <a:rPr lang="nb-NO" sz="1800" dirty="0" smtClean="0">
                <a:latin typeface="Calibri Light" panose="020F0302020204030204" pitchFamily="34" charset="0"/>
                <a:cs typeface="Calibri Light" panose="020F0302020204030204" pitchFamily="34" charset="0"/>
              </a:rPr>
              <a:t>sosial fobi </a:t>
            </a:r>
          </a:p>
          <a:p>
            <a:pPr marL="0" indent="0">
              <a:buNone/>
            </a:pPr>
            <a:endParaRPr lang="nb-NO" dirty="0" smtClean="0"/>
          </a:p>
        </p:txBody>
      </p:sp>
      <p:sp>
        <p:nvSpPr>
          <p:cNvPr id="5" name="TekstSylinder 4"/>
          <p:cNvSpPr txBox="1"/>
          <p:nvPr/>
        </p:nvSpPr>
        <p:spPr>
          <a:xfrm>
            <a:off x="6475095" y="5029200"/>
            <a:ext cx="5173980" cy="461665"/>
          </a:xfrm>
          <a:prstGeom prst="rect">
            <a:avLst/>
          </a:prstGeom>
          <a:noFill/>
        </p:spPr>
        <p:txBody>
          <a:bodyPr wrap="square" rtlCol="0">
            <a:spAutoFit/>
          </a:bodyPr>
          <a:lstStyle/>
          <a:p>
            <a:r>
              <a:rPr lang="en-US" sz="1200" baseline="30000" dirty="0" smtClean="0"/>
              <a:t>1</a:t>
            </a:r>
            <a:r>
              <a:rPr lang="en-US" sz="1200" dirty="0" smtClean="0"/>
              <a:t>Perfectionism </a:t>
            </a:r>
            <a:r>
              <a:rPr lang="en-US" sz="1200" dirty="0"/>
              <a:t>Is Increasing Over Time: A </a:t>
            </a:r>
            <a:r>
              <a:rPr lang="en-US" sz="1200" dirty="0" err="1"/>
              <a:t>MetaAnalysis</a:t>
            </a:r>
            <a:r>
              <a:rPr lang="en-US" sz="1200" dirty="0"/>
              <a:t> of Birth Cohort Differences From 1989 to 2016. </a:t>
            </a:r>
            <a:r>
              <a:rPr lang="en-US" sz="1200" dirty="0" smtClean="0"/>
              <a:t>Curran, T. and Hill, A. P (2017). Psychological </a:t>
            </a:r>
            <a:r>
              <a:rPr lang="en-US" sz="1200" dirty="0"/>
              <a:t>Bulletin. </a:t>
            </a:r>
            <a:endParaRPr lang="nb-NO" sz="1200" dirty="0"/>
          </a:p>
        </p:txBody>
      </p:sp>
      <p:pic>
        <p:nvPicPr>
          <p:cNvPr id="7" name="Plassholder for innhold 6"/>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7295"/>
          <a:stretch/>
        </p:blipFill>
        <p:spPr>
          <a:xfrm>
            <a:off x="7258049" y="2219795"/>
            <a:ext cx="2981325" cy="2674441"/>
          </a:xfrm>
          <a:ln>
            <a:solidFill>
              <a:schemeClr val="tx1"/>
            </a:solidFill>
          </a:ln>
        </p:spPr>
      </p:pic>
    </p:spTree>
    <p:extLst>
      <p:ext uri="{BB962C8B-B14F-4D97-AF65-F5344CB8AC3E}">
        <p14:creationId xmlns:p14="http://schemas.microsoft.com/office/powerpoint/2010/main" val="1513097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Perfeksjonisme blant unge</a:t>
            </a:r>
            <a:endParaRPr lang="nb-NO" dirty="0"/>
          </a:p>
        </p:txBody>
      </p:sp>
      <p:sp>
        <p:nvSpPr>
          <p:cNvPr id="3" name="Plassholder for innhold 2"/>
          <p:cNvSpPr>
            <a:spLocks noGrp="1"/>
          </p:cNvSpPr>
          <p:nvPr>
            <p:ph sz="half" idx="1"/>
          </p:nvPr>
        </p:nvSpPr>
        <p:spPr/>
        <p:txBody>
          <a:bodyPr>
            <a:normAutofit/>
          </a:bodyPr>
          <a:lstStyle/>
          <a:p>
            <a:r>
              <a:rPr lang="nb-NO" dirty="0" smtClean="0">
                <a:solidFill>
                  <a:schemeClr val="accent1">
                    <a:lumMod val="50000"/>
                  </a:schemeClr>
                </a:solidFill>
                <a:latin typeface="Calibri Light" panose="020F0302020204030204" pitchFamily="34" charset="0"/>
                <a:cs typeface="Calibri Light" panose="020F0302020204030204" pitchFamily="34" charset="0"/>
              </a:rPr>
              <a:t>ØKNING I PERFEKSJONISME</a:t>
            </a:r>
            <a:r>
              <a:rPr lang="nb-NO" baseline="30000" dirty="0" smtClean="0">
                <a:solidFill>
                  <a:schemeClr val="accent1">
                    <a:lumMod val="50000"/>
                  </a:schemeClr>
                </a:solidFill>
                <a:latin typeface="Calibri Light" panose="020F0302020204030204" pitchFamily="34" charset="0"/>
                <a:cs typeface="Calibri Light" panose="020F0302020204030204" pitchFamily="34" charset="0"/>
              </a:rPr>
              <a:t>1</a:t>
            </a:r>
            <a:r>
              <a:rPr lang="nb-NO" dirty="0" smtClean="0">
                <a:latin typeface="Calibri Light" panose="020F0302020204030204" pitchFamily="34" charset="0"/>
                <a:cs typeface="Calibri Light" panose="020F0302020204030204" pitchFamily="34" charset="0"/>
              </a:rPr>
              <a:t>:</a:t>
            </a:r>
          </a:p>
          <a:p>
            <a:pPr>
              <a:buFont typeface="Arial" panose="020B0604020202020204" pitchFamily="34" charset="0"/>
              <a:buChar char="•"/>
            </a:pPr>
            <a:r>
              <a:rPr lang="nb-NO" dirty="0">
                <a:latin typeface="Calibri Light" panose="020F0302020204030204" pitchFamily="34" charset="0"/>
                <a:cs typeface="Calibri Light" panose="020F0302020204030204" pitchFamily="34" charset="0"/>
              </a:rPr>
              <a:t> </a:t>
            </a:r>
            <a:r>
              <a:rPr lang="nb-NO" sz="1800" dirty="0" err="1" smtClean="0">
                <a:latin typeface="Calibri Light" panose="020F0302020204030204" pitchFamily="34" charset="0"/>
                <a:cs typeface="Calibri Light" panose="020F0302020204030204" pitchFamily="34" charset="0"/>
              </a:rPr>
              <a:t>Metastudie</a:t>
            </a:r>
            <a:r>
              <a:rPr lang="nb-NO" sz="1800" dirty="0" smtClean="0">
                <a:latin typeface="Calibri Light" panose="020F0302020204030204" pitchFamily="34" charset="0"/>
                <a:cs typeface="Calibri Light" panose="020F0302020204030204" pitchFamily="34" charset="0"/>
              </a:rPr>
              <a:t> med ungdommer fra USA, Canada og England (N=41.641) viser økning fra 1989-2016 på alle dimensjoner av perfeksjonisme:</a:t>
            </a:r>
          </a:p>
          <a:p>
            <a:pPr lvl="1">
              <a:buFont typeface="Arial" panose="020B0604020202020204" pitchFamily="34" charset="0"/>
              <a:buChar char="•"/>
            </a:pPr>
            <a:r>
              <a:rPr lang="nb-NO" dirty="0" smtClean="0">
                <a:latin typeface="Calibri Light" panose="020F0302020204030204" pitchFamily="34" charset="0"/>
                <a:cs typeface="Calibri Light" panose="020F0302020204030204" pitchFamily="34" charset="0"/>
              </a:rPr>
              <a:t>Selv-orientert</a:t>
            </a:r>
          </a:p>
          <a:p>
            <a:pPr lvl="1">
              <a:buFont typeface="Arial" panose="020B0604020202020204" pitchFamily="34" charset="0"/>
              <a:buChar char="•"/>
            </a:pPr>
            <a:r>
              <a:rPr lang="nb-NO" dirty="0" smtClean="0">
                <a:latin typeface="Calibri Light" panose="020F0302020204030204" pitchFamily="34" charset="0"/>
                <a:cs typeface="Calibri Light" panose="020F0302020204030204" pitchFamily="34" charset="0"/>
              </a:rPr>
              <a:t>Sosialt orientert</a:t>
            </a:r>
          </a:p>
          <a:p>
            <a:pPr lvl="1">
              <a:buFont typeface="Arial" panose="020B0604020202020204" pitchFamily="34" charset="0"/>
              <a:buChar char="•"/>
            </a:pPr>
            <a:r>
              <a:rPr lang="nb-NO" dirty="0" smtClean="0">
                <a:latin typeface="Calibri Light" panose="020F0302020204030204" pitchFamily="34" charset="0"/>
                <a:cs typeface="Calibri Light" panose="020F0302020204030204" pitchFamily="34" charset="0"/>
              </a:rPr>
              <a:t>Andre-orientert</a:t>
            </a:r>
          </a:p>
          <a:p>
            <a:pPr>
              <a:buFont typeface="Arial" panose="020B0604020202020204" pitchFamily="34" charset="0"/>
              <a:buChar char="•"/>
            </a:pPr>
            <a:r>
              <a:rPr lang="nb-NO" sz="1800" dirty="0">
                <a:latin typeface="Calibri Light" panose="020F0302020204030204" pitchFamily="34" charset="0"/>
                <a:cs typeface="Calibri Light" panose="020F0302020204030204" pitchFamily="34" charset="0"/>
              </a:rPr>
              <a:t> S</a:t>
            </a:r>
            <a:r>
              <a:rPr lang="nb-NO" sz="1800" dirty="0" smtClean="0">
                <a:latin typeface="Calibri Light" panose="020F0302020204030204" pitchFamily="34" charset="0"/>
                <a:cs typeface="Calibri Light" panose="020F0302020204030204" pitchFamily="34" charset="0"/>
              </a:rPr>
              <a:t>osialt orientert perfeksjonisme økte mest og har sammenheng med psykiske vansker som angst, </a:t>
            </a:r>
            <a:r>
              <a:rPr lang="nb-NO" sz="1800" dirty="0" smtClean="0">
                <a:latin typeface="Calibri Light" panose="020F0302020204030204" pitchFamily="34" charset="0"/>
                <a:cs typeface="Calibri Light" panose="020F0302020204030204" pitchFamily="34" charset="0"/>
              </a:rPr>
              <a:t>depresjon og sosial </a:t>
            </a:r>
            <a:r>
              <a:rPr lang="nb-NO" sz="1800" dirty="0" smtClean="0">
                <a:latin typeface="Calibri Light" panose="020F0302020204030204" pitchFamily="34" charset="0"/>
                <a:cs typeface="Calibri Light" panose="020F0302020204030204" pitchFamily="34" charset="0"/>
              </a:rPr>
              <a:t>fobi </a:t>
            </a:r>
          </a:p>
          <a:p>
            <a:pPr marL="0" indent="0">
              <a:buNone/>
            </a:pPr>
            <a:endParaRPr lang="nb-NO" dirty="0" smtClean="0"/>
          </a:p>
        </p:txBody>
      </p:sp>
      <p:sp>
        <p:nvSpPr>
          <p:cNvPr id="4" name="Plassholder for innhold 3"/>
          <p:cNvSpPr>
            <a:spLocks noGrp="1"/>
          </p:cNvSpPr>
          <p:nvPr>
            <p:ph sz="half" idx="2"/>
          </p:nvPr>
        </p:nvSpPr>
        <p:spPr>
          <a:xfrm>
            <a:off x="6475095" y="2800350"/>
            <a:ext cx="4269105" cy="2324100"/>
          </a:xfrm>
        </p:spPr>
        <p:txBody>
          <a:bodyPr>
            <a:normAutofit/>
          </a:bodyPr>
          <a:lstStyle/>
          <a:p>
            <a:r>
              <a:rPr lang="en-US" sz="2400" dirty="0" smtClean="0">
                <a:solidFill>
                  <a:schemeClr val="accent2">
                    <a:lumMod val="75000"/>
                  </a:schemeClr>
                </a:solidFill>
                <a:latin typeface="Calibri Light" panose="020F0302020204030204" pitchFamily="34" charset="0"/>
                <a:cs typeface="Calibri Light" panose="020F0302020204030204" pitchFamily="34" charset="0"/>
              </a:rPr>
              <a:t>“Recent </a:t>
            </a:r>
            <a:r>
              <a:rPr lang="en-US" sz="2400" dirty="0">
                <a:solidFill>
                  <a:schemeClr val="accent2">
                    <a:lumMod val="75000"/>
                  </a:schemeClr>
                </a:solidFill>
                <a:latin typeface="Calibri Light" panose="020F0302020204030204" pitchFamily="34" charset="0"/>
                <a:cs typeface="Calibri Light" panose="020F0302020204030204" pitchFamily="34" charset="0"/>
              </a:rPr>
              <a:t>generations of young people are more demanding of themselves, perceive that others are more demanding of them, and are more demanding of </a:t>
            </a:r>
            <a:r>
              <a:rPr lang="en-US" sz="2400" dirty="0" smtClean="0">
                <a:solidFill>
                  <a:schemeClr val="accent2">
                    <a:lumMod val="75000"/>
                  </a:schemeClr>
                </a:solidFill>
                <a:latin typeface="Calibri Light" panose="020F0302020204030204" pitchFamily="34" charset="0"/>
                <a:cs typeface="Calibri Light" panose="020F0302020204030204" pitchFamily="34" charset="0"/>
              </a:rPr>
              <a:t>others”.</a:t>
            </a:r>
            <a:endParaRPr lang="nb-NO" sz="2400" dirty="0">
              <a:solidFill>
                <a:schemeClr val="accent2">
                  <a:lumMod val="75000"/>
                </a:schemeClr>
              </a:solidFill>
              <a:latin typeface="Calibri Light" panose="020F0302020204030204" pitchFamily="34" charset="0"/>
              <a:cs typeface="Calibri Light" panose="020F0302020204030204" pitchFamily="34" charset="0"/>
            </a:endParaRPr>
          </a:p>
        </p:txBody>
      </p:sp>
      <p:sp>
        <p:nvSpPr>
          <p:cNvPr id="5" name="TekstSylinder 4"/>
          <p:cNvSpPr txBox="1"/>
          <p:nvPr/>
        </p:nvSpPr>
        <p:spPr>
          <a:xfrm>
            <a:off x="6475095" y="5029200"/>
            <a:ext cx="5173980" cy="461665"/>
          </a:xfrm>
          <a:prstGeom prst="rect">
            <a:avLst/>
          </a:prstGeom>
          <a:noFill/>
        </p:spPr>
        <p:txBody>
          <a:bodyPr wrap="square" rtlCol="0">
            <a:spAutoFit/>
          </a:bodyPr>
          <a:lstStyle/>
          <a:p>
            <a:r>
              <a:rPr lang="en-US" sz="1200" baseline="30000" dirty="0" smtClean="0"/>
              <a:t>1</a:t>
            </a:r>
            <a:r>
              <a:rPr lang="en-US" sz="1200" dirty="0" smtClean="0"/>
              <a:t>Perfectionism </a:t>
            </a:r>
            <a:r>
              <a:rPr lang="en-US" sz="1200" dirty="0"/>
              <a:t>Is Increasing Over Time: A </a:t>
            </a:r>
            <a:r>
              <a:rPr lang="en-US" sz="1200" dirty="0" err="1"/>
              <a:t>MetaAnalysis</a:t>
            </a:r>
            <a:r>
              <a:rPr lang="en-US" sz="1200" dirty="0"/>
              <a:t> of Birth Cohort Differences From 1989 to 2016. </a:t>
            </a:r>
            <a:r>
              <a:rPr lang="en-US" sz="1200" dirty="0" smtClean="0"/>
              <a:t>Curran, T. and Hill, A. P (2017). Psychological </a:t>
            </a:r>
            <a:r>
              <a:rPr lang="en-US" sz="1200" dirty="0"/>
              <a:t>Bulletin. </a:t>
            </a:r>
            <a:endParaRPr lang="nb-NO" sz="1200" dirty="0"/>
          </a:p>
        </p:txBody>
      </p:sp>
    </p:spTree>
    <p:extLst>
      <p:ext uri="{BB962C8B-B14F-4D97-AF65-F5344CB8AC3E}">
        <p14:creationId xmlns:p14="http://schemas.microsoft.com/office/powerpoint/2010/main" val="1798663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Perfeksjonisme blant unge</a:t>
            </a:r>
            <a:endParaRPr lang="nb-NO" dirty="0"/>
          </a:p>
        </p:txBody>
      </p:sp>
      <p:sp>
        <p:nvSpPr>
          <p:cNvPr id="8" name="Plassholder for innhold 7"/>
          <p:cNvSpPr>
            <a:spLocks noGrp="1"/>
          </p:cNvSpPr>
          <p:nvPr>
            <p:ph idx="1"/>
          </p:nvPr>
        </p:nvSpPr>
        <p:spPr>
          <a:xfrm>
            <a:off x="1024128" y="2286000"/>
            <a:ext cx="10913872" cy="4023360"/>
          </a:xfrm>
        </p:spPr>
        <p:txBody>
          <a:bodyPr>
            <a:normAutofit/>
          </a:bodyPr>
          <a:lstStyle/>
          <a:p>
            <a:r>
              <a:rPr lang="nb-NO" sz="2400" b="1" dirty="0" smtClean="0">
                <a:latin typeface="Calibri Light" panose="020F0302020204030204" pitchFamily="34" charset="0"/>
              </a:rPr>
              <a:t>Modell av </a:t>
            </a:r>
            <a:r>
              <a:rPr lang="nb-NO" sz="2400" b="1" dirty="0" err="1" smtClean="0">
                <a:latin typeface="Calibri Light" panose="020F0302020204030204" pitchFamily="34" charset="0"/>
              </a:rPr>
              <a:t>Stoeber</a:t>
            </a:r>
            <a:r>
              <a:rPr lang="nb-NO" sz="2400" b="1" dirty="0" smtClean="0">
                <a:latin typeface="Calibri Light" panose="020F0302020204030204" pitchFamily="34" charset="0"/>
              </a:rPr>
              <a:t> &amp; Otto 2006:</a:t>
            </a:r>
          </a:p>
          <a:p>
            <a:r>
              <a:rPr lang="nb-NO" sz="2400" dirty="0" smtClean="0">
                <a:solidFill>
                  <a:schemeClr val="accent2">
                    <a:lumMod val="50000"/>
                  </a:schemeClr>
                </a:solidFill>
                <a:latin typeface="Calibri Light" panose="020F0302020204030204" pitchFamily="34" charset="0"/>
              </a:rPr>
              <a:t>1) Perfeksjonistiske </a:t>
            </a:r>
            <a:r>
              <a:rPr lang="nb-NO" sz="2400" u="sng" dirty="0" smtClean="0">
                <a:solidFill>
                  <a:schemeClr val="accent2">
                    <a:lumMod val="50000"/>
                  </a:schemeClr>
                </a:solidFill>
                <a:latin typeface="Calibri Light" panose="020F0302020204030204" pitchFamily="34" charset="0"/>
              </a:rPr>
              <a:t>ambisjoner</a:t>
            </a:r>
            <a:r>
              <a:rPr lang="nb-NO" sz="2400" dirty="0" smtClean="0">
                <a:latin typeface="Calibri Light" panose="020F0302020204030204" pitchFamily="34" charset="0"/>
              </a:rPr>
              <a:t>	</a:t>
            </a:r>
          </a:p>
          <a:p>
            <a:pPr lvl="1">
              <a:buFont typeface="Arial" panose="020B0604020202020204" pitchFamily="34" charset="0"/>
              <a:buChar char="•"/>
            </a:pPr>
            <a:r>
              <a:rPr lang="nb-NO" sz="2400" dirty="0">
                <a:latin typeface="Calibri Light" panose="020F0302020204030204" pitchFamily="34" charset="0"/>
              </a:rPr>
              <a:t>P</a:t>
            </a:r>
            <a:r>
              <a:rPr lang="nb-NO" sz="2400" dirty="0" smtClean="0">
                <a:latin typeface="Calibri Light" panose="020F0302020204030204" pitchFamily="34" charset="0"/>
              </a:rPr>
              <a:t>ersonlige målsetninger og selv-orientert søken etter det perfekte</a:t>
            </a:r>
          </a:p>
          <a:p>
            <a:pPr lvl="1">
              <a:buFont typeface="Arial" panose="020B0604020202020204" pitchFamily="34" charset="0"/>
              <a:buChar char="•"/>
            </a:pPr>
            <a:r>
              <a:rPr lang="nb-NO" sz="2400" dirty="0">
                <a:latin typeface="Calibri Light" panose="020F0302020204030204" pitchFamily="34" charset="0"/>
              </a:rPr>
              <a:t>R</a:t>
            </a:r>
            <a:r>
              <a:rPr lang="nb-NO" sz="2400" dirty="0" smtClean="0">
                <a:latin typeface="Calibri Light" panose="020F0302020204030204" pitchFamily="34" charset="0"/>
              </a:rPr>
              <a:t>elatert til positiv utfall som motivasjon, samvittighetsfullhet og mestring	</a:t>
            </a:r>
          </a:p>
          <a:p>
            <a:pPr marL="128016" lvl="1" indent="0">
              <a:buNone/>
            </a:pPr>
            <a:endParaRPr lang="nb-NO" sz="2400" dirty="0" smtClean="0">
              <a:latin typeface="Calibri Light" panose="020F0302020204030204" pitchFamily="34" charset="0"/>
            </a:endParaRPr>
          </a:p>
          <a:p>
            <a:r>
              <a:rPr lang="nb-NO" sz="2400" dirty="0" smtClean="0">
                <a:solidFill>
                  <a:schemeClr val="accent2">
                    <a:lumMod val="50000"/>
                  </a:schemeClr>
                </a:solidFill>
                <a:latin typeface="Calibri Light" panose="020F0302020204030204" pitchFamily="34" charset="0"/>
              </a:rPr>
              <a:t>2) Perfeksjonistiske </a:t>
            </a:r>
            <a:r>
              <a:rPr lang="nb-NO" sz="2400" u="sng" dirty="0" smtClean="0">
                <a:solidFill>
                  <a:schemeClr val="accent2">
                    <a:lumMod val="50000"/>
                  </a:schemeClr>
                </a:solidFill>
                <a:latin typeface="Calibri Light" panose="020F0302020204030204" pitchFamily="34" charset="0"/>
              </a:rPr>
              <a:t>bekymringer</a:t>
            </a:r>
          </a:p>
          <a:p>
            <a:pPr lvl="1">
              <a:buFont typeface="Arial" panose="020B0604020202020204" pitchFamily="34" charset="0"/>
              <a:buChar char="•"/>
            </a:pPr>
            <a:r>
              <a:rPr lang="nb-NO" sz="2400" dirty="0">
                <a:latin typeface="Calibri Light" panose="020F0302020204030204" pitchFamily="34" charset="0"/>
              </a:rPr>
              <a:t>B</a:t>
            </a:r>
            <a:r>
              <a:rPr lang="nb-NO" sz="2400" dirty="0" smtClean="0">
                <a:latin typeface="Calibri Light" panose="020F0302020204030204" pitchFamily="34" charset="0"/>
              </a:rPr>
              <a:t>ekymring for å gjøre feil, tvil rundt egne valg og opptatthet av andres krav</a:t>
            </a:r>
          </a:p>
          <a:p>
            <a:pPr lvl="1">
              <a:buFont typeface="Arial" panose="020B0604020202020204" pitchFamily="34" charset="0"/>
              <a:buChar char="•"/>
            </a:pPr>
            <a:r>
              <a:rPr lang="nb-NO" sz="2400" dirty="0">
                <a:latin typeface="Calibri Light" panose="020F0302020204030204" pitchFamily="34" charset="0"/>
              </a:rPr>
              <a:t>R</a:t>
            </a:r>
            <a:r>
              <a:rPr lang="nb-NO" sz="2400" dirty="0" smtClean="0">
                <a:latin typeface="Calibri Light" panose="020F0302020204030204" pitchFamily="34" charset="0"/>
              </a:rPr>
              <a:t>elatert til grubling, følelse av mislykkethet, psykisk belastning og nedsatt trivsel</a:t>
            </a:r>
            <a:endParaRPr lang="nb-NO" sz="2400" dirty="0">
              <a:latin typeface="Calibri Light" panose="020F0302020204030204" pitchFamily="34" charset="0"/>
            </a:endParaRPr>
          </a:p>
        </p:txBody>
      </p:sp>
    </p:spTree>
    <p:extLst>
      <p:ext uri="{BB962C8B-B14F-4D97-AF65-F5344CB8AC3E}">
        <p14:creationId xmlns:p14="http://schemas.microsoft.com/office/powerpoint/2010/main" val="1642535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Faglig bakgrunn</a:t>
            </a:r>
            <a:endParaRPr lang="nb-NO" dirty="0"/>
          </a:p>
        </p:txBody>
      </p:sp>
      <p:pic>
        <p:nvPicPr>
          <p:cNvPr id="4" name="Plassholder for inn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r="7968"/>
          <a:stretch/>
        </p:blipFill>
        <p:spPr>
          <a:xfrm>
            <a:off x="1024128" y="2264232"/>
            <a:ext cx="6584986" cy="4022725"/>
          </a:xfrm>
        </p:spPr>
      </p:pic>
      <p:sp>
        <p:nvSpPr>
          <p:cNvPr id="5" name="TekstSylinder 4"/>
          <p:cNvSpPr txBox="1"/>
          <p:nvPr/>
        </p:nvSpPr>
        <p:spPr>
          <a:xfrm>
            <a:off x="7946570" y="2231574"/>
            <a:ext cx="4005285" cy="5201424"/>
          </a:xfrm>
          <a:prstGeom prst="rect">
            <a:avLst/>
          </a:prstGeom>
          <a:noFill/>
        </p:spPr>
        <p:txBody>
          <a:bodyPr wrap="square" rtlCol="0">
            <a:spAutoFit/>
          </a:bodyPr>
          <a:lstStyle/>
          <a:p>
            <a:r>
              <a:rPr lang="nb-NO" sz="2000" b="1" dirty="0" smtClean="0">
                <a:solidFill>
                  <a:schemeClr val="accent1">
                    <a:lumMod val="50000"/>
                  </a:schemeClr>
                </a:solidFill>
                <a:latin typeface="Calibri Light" charset="0"/>
                <a:ea typeface="Calibri Light" charset="0"/>
                <a:cs typeface="Calibri Light" charset="0"/>
              </a:rPr>
              <a:t>Psykologspesialist </a:t>
            </a:r>
            <a:r>
              <a:rPr lang="nb-NO" sz="2000" b="1" dirty="0" smtClean="0">
                <a:solidFill>
                  <a:schemeClr val="accent1">
                    <a:lumMod val="50000"/>
                  </a:schemeClr>
                </a:solidFill>
                <a:latin typeface="Calibri Light" charset="0"/>
                <a:ea typeface="Calibri Light" charset="0"/>
                <a:cs typeface="Calibri Light" charset="0"/>
              </a:rPr>
              <a:t>og poliklinikkleder ved </a:t>
            </a:r>
            <a:r>
              <a:rPr lang="nb-NO" sz="2000" b="1" dirty="0" smtClean="0">
                <a:solidFill>
                  <a:schemeClr val="accent1">
                    <a:lumMod val="50000"/>
                  </a:schemeClr>
                </a:solidFill>
                <a:latin typeface="Calibri Light" charset="0"/>
                <a:ea typeface="Calibri Light" charset="0"/>
                <a:cs typeface="Calibri Light" charset="0"/>
              </a:rPr>
              <a:t>BUPA Stavanger: </a:t>
            </a:r>
          </a:p>
          <a:p>
            <a:r>
              <a:rPr lang="nb-NO" sz="2000" dirty="0" smtClean="0">
                <a:latin typeface="Calibri Light" charset="0"/>
                <a:ea typeface="Calibri Light" charset="0"/>
                <a:cs typeface="Calibri Light" charset="0"/>
              </a:rPr>
              <a:t>Den enkelte ungdom og omgivelsene</a:t>
            </a:r>
          </a:p>
          <a:p>
            <a:endParaRPr lang="nb-NO" sz="2000" dirty="0">
              <a:latin typeface="Calibri Light" charset="0"/>
              <a:ea typeface="Calibri Light" charset="0"/>
              <a:cs typeface="Calibri Light" charset="0"/>
            </a:endParaRPr>
          </a:p>
          <a:p>
            <a:r>
              <a:rPr lang="nb-NO" sz="2000" b="1" dirty="0" smtClean="0">
                <a:solidFill>
                  <a:schemeClr val="accent1">
                    <a:lumMod val="50000"/>
                  </a:schemeClr>
                </a:solidFill>
                <a:latin typeface="Calibri Light" charset="0"/>
                <a:ea typeface="Calibri Light" charset="0"/>
                <a:cs typeface="Calibri Light" charset="0"/>
              </a:rPr>
              <a:t>Forsker ved </a:t>
            </a:r>
            <a:r>
              <a:rPr lang="nb-NO" sz="2000" b="1" dirty="0" err="1" smtClean="0">
                <a:solidFill>
                  <a:schemeClr val="accent1">
                    <a:lumMod val="50000"/>
                  </a:schemeClr>
                </a:solidFill>
                <a:latin typeface="Calibri Light" charset="0"/>
                <a:ea typeface="Calibri Light" charset="0"/>
                <a:cs typeface="Calibri Light" charset="0"/>
              </a:rPr>
              <a:t>Uni</a:t>
            </a:r>
            <a:r>
              <a:rPr lang="nb-NO" sz="2000" b="1" dirty="0" smtClean="0">
                <a:solidFill>
                  <a:schemeClr val="accent1">
                    <a:lumMod val="50000"/>
                  </a:schemeClr>
                </a:solidFill>
                <a:latin typeface="Calibri Light" charset="0"/>
                <a:ea typeface="Calibri Light" charset="0"/>
                <a:cs typeface="Calibri Light" charset="0"/>
              </a:rPr>
              <a:t> Research Helse: </a:t>
            </a:r>
            <a:r>
              <a:rPr lang="nb-NO" sz="2000" dirty="0" smtClean="0">
                <a:latin typeface="Calibri Light" charset="0"/>
                <a:ea typeface="Calibri Light" charset="0"/>
                <a:cs typeface="Calibri Light" charset="0"/>
              </a:rPr>
              <a:t>Større grupper og kulturelle </a:t>
            </a:r>
            <a:r>
              <a:rPr lang="nb-NO" sz="2000" dirty="0" smtClean="0">
                <a:latin typeface="Calibri Light" charset="0"/>
                <a:ea typeface="Calibri Light" charset="0"/>
                <a:cs typeface="Calibri Light" charset="0"/>
              </a:rPr>
              <a:t>trender.</a:t>
            </a:r>
          </a:p>
          <a:p>
            <a:r>
              <a:rPr lang="nb-NO" sz="2000" dirty="0" smtClean="0">
                <a:latin typeface="Calibri Light" charset="0"/>
                <a:ea typeface="Calibri Light" charset="0"/>
                <a:cs typeface="Calibri Light" charset="0"/>
              </a:rPr>
              <a:t>«Prosjekt Perfekt» støttet av Helse Vest.</a:t>
            </a:r>
            <a:endParaRPr lang="nb-NO" sz="2000" dirty="0" smtClean="0">
              <a:latin typeface="Calibri Light" charset="0"/>
              <a:ea typeface="Calibri Light" charset="0"/>
              <a:cs typeface="Calibri Light" charset="0"/>
            </a:endParaRPr>
          </a:p>
          <a:p>
            <a:endParaRPr lang="nb-NO" sz="2000" dirty="0">
              <a:latin typeface="Calibri Light" charset="0"/>
              <a:ea typeface="Calibri Light" charset="0"/>
              <a:cs typeface="Calibri Light" charset="0"/>
            </a:endParaRPr>
          </a:p>
          <a:p>
            <a:r>
              <a:rPr lang="nb-NO" sz="2000" b="1" dirty="0" smtClean="0">
                <a:solidFill>
                  <a:schemeClr val="accent1">
                    <a:lumMod val="50000"/>
                  </a:schemeClr>
                </a:solidFill>
                <a:latin typeface="Calibri Light" charset="0"/>
                <a:ea typeface="Calibri Light" charset="0"/>
                <a:cs typeface="Calibri Light" charset="0"/>
              </a:rPr>
              <a:t>Interessefelt: </a:t>
            </a:r>
          </a:p>
          <a:p>
            <a:r>
              <a:rPr lang="nb-NO" sz="2000" dirty="0" smtClean="0">
                <a:latin typeface="Calibri Light" charset="0"/>
                <a:ea typeface="Calibri Light" charset="0"/>
                <a:cs typeface="Calibri Light" charset="0"/>
              </a:rPr>
              <a:t>Kroppsbilde, vektoppfatning,  </a:t>
            </a:r>
            <a:r>
              <a:rPr lang="nb-NO" sz="2000" dirty="0" smtClean="0">
                <a:latin typeface="Calibri Light" charset="0"/>
                <a:ea typeface="Calibri Light" charset="0"/>
                <a:cs typeface="Calibri Light" charset="0"/>
              </a:rPr>
              <a:t>spisevansker, </a:t>
            </a:r>
            <a:r>
              <a:rPr lang="nb-NO" sz="2000" dirty="0" smtClean="0">
                <a:latin typeface="Calibri Light" charset="0"/>
                <a:ea typeface="Calibri Light" charset="0"/>
                <a:cs typeface="Calibri Light" charset="0"/>
              </a:rPr>
              <a:t>perfeksjonisme, psykisk </a:t>
            </a:r>
            <a:r>
              <a:rPr lang="nb-NO" sz="2000" dirty="0" smtClean="0">
                <a:latin typeface="Calibri Light" charset="0"/>
                <a:ea typeface="Calibri Light" charset="0"/>
                <a:cs typeface="Calibri Light" charset="0"/>
              </a:rPr>
              <a:t>helse</a:t>
            </a:r>
          </a:p>
          <a:p>
            <a:endParaRPr lang="nb-NO" dirty="0">
              <a:latin typeface="Calibri Light" charset="0"/>
              <a:ea typeface="Calibri Light" charset="0"/>
              <a:cs typeface="Calibri Light" charset="0"/>
            </a:endParaRPr>
          </a:p>
          <a:p>
            <a:endParaRPr lang="nb-NO" dirty="0"/>
          </a:p>
          <a:p>
            <a:endParaRPr lang="nb-NO" dirty="0" smtClean="0"/>
          </a:p>
          <a:p>
            <a:endParaRPr lang="nb-NO" dirty="0"/>
          </a:p>
        </p:txBody>
      </p:sp>
    </p:spTree>
    <p:extLst>
      <p:ext uri="{BB962C8B-B14F-4D97-AF65-F5344CB8AC3E}">
        <p14:creationId xmlns:p14="http://schemas.microsoft.com/office/powerpoint/2010/main" val="754773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Perfeksjonisme blant unge</a:t>
            </a:r>
            <a:endParaRPr lang="nb-NO" dirty="0"/>
          </a:p>
        </p:txBody>
      </p:sp>
      <p:sp>
        <p:nvSpPr>
          <p:cNvPr id="8" name="Plassholder for innhold 7"/>
          <p:cNvSpPr>
            <a:spLocks noGrp="1"/>
          </p:cNvSpPr>
          <p:nvPr>
            <p:ph idx="1"/>
          </p:nvPr>
        </p:nvSpPr>
        <p:spPr/>
        <p:txBody>
          <a:bodyPr/>
          <a:lstStyle/>
          <a:p>
            <a:r>
              <a:rPr lang="nb-NO" b="1" dirty="0" smtClean="0">
                <a:latin typeface="Calibri Light" panose="020F0302020204030204" pitchFamily="34" charset="0"/>
              </a:rPr>
              <a:t>Modell av </a:t>
            </a:r>
            <a:r>
              <a:rPr lang="nb-NO" b="1" dirty="0" err="1" smtClean="0">
                <a:latin typeface="Calibri Light" panose="020F0302020204030204" pitchFamily="34" charset="0"/>
              </a:rPr>
              <a:t>Stoeber</a:t>
            </a:r>
            <a:r>
              <a:rPr lang="nb-NO" b="1" dirty="0" smtClean="0">
                <a:latin typeface="Calibri Light" panose="020F0302020204030204" pitchFamily="34" charset="0"/>
              </a:rPr>
              <a:t> &amp; Otto 2006:</a:t>
            </a:r>
          </a:p>
          <a:p>
            <a:endParaRPr lang="nb-NO" dirty="0" smtClean="0">
              <a:solidFill>
                <a:schemeClr val="accent2">
                  <a:lumMod val="50000"/>
                </a:schemeClr>
              </a:solidFill>
              <a:latin typeface="Calibri Light" panose="020F0302020204030204" pitchFamily="34" charset="0"/>
            </a:endParaRPr>
          </a:p>
        </p:txBody>
      </p:sp>
      <p:sp>
        <p:nvSpPr>
          <p:cNvPr id="11" name="Plassholder for innhold 2"/>
          <p:cNvSpPr txBox="1">
            <a:spLocks/>
          </p:cNvSpPr>
          <p:nvPr/>
        </p:nvSpPr>
        <p:spPr>
          <a:xfrm>
            <a:off x="1024128" y="3135630"/>
            <a:ext cx="4987207" cy="1594675"/>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nb-NO" sz="2800" dirty="0" smtClean="0">
                <a:latin typeface="Calibri Light" panose="020F0302020204030204" pitchFamily="34" charset="0"/>
              </a:rPr>
              <a:t>«Ungdommer som viser høy grad av </a:t>
            </a:r>
            <a:r>
              <a:rPr lang="nb-NO" sz="2800" dirty="0" smtClean="0">
                <a:solidFill>
                  <a:schemeClr val="accent1">
                    <a:lumMod val="50000"/>
                  </a:schemeClr>
                </a:solidFill>
                <a:latin typeface="Calibri Light" panose="020F0302020204030204" pitchFamily="34" charset="0"/>
              </a:rPr>
              <a:t>perfeksjonistiske bekymringer</a:t>
            </a:r>
            <a:r>
              <a:rPr lang="nb-NO" sz="2800" dirty="0" smtClean="0">
                <a:latin typeface="Calibri Light" panose="020F0302020204030204" pitchFamily="34" charset="0"/>
              </a:rPr>
              <a:t> viser også symptomer på depresjon, lavt selvbilde og nedsatt livskvalitet»</a:t>
            </a:r>
          </a:p>
          <a:p>
            <a:r>
              <a:rPr lang="nb-NO" sz="2000" dirty="0" smtClean="0">
                <a:solidFill>
                  <a:schemeClr val="bg1">
                    <a:lumMod val="50000"/>
                  </a:schemeClr>
                </a:solidFill>
                <a:latin typeface="Calibri Light" panose="020F0302020204030204" pitchFamily="34" charset="0"/>
              </a:rPr>
              <a:t>(Wang et al, 2009)</a:t>
            </a:r>
            <a:endParaRPr lang="nb-NO" sz="2000" dirty="0">
              <a:solidFill>
                <a:schemeClr val="bg1">
                  <a:lumMod val="50000"/>
                </a:schemeClr>
              </a:solidFill>
              <a:latin typeface="Calibri Light" panose="020F0302020204030204" pitchFamily="34" charset="0"/>
            </a:endParaRPr>
          </a:p>
        </p:txBody>
      </p:sp>
      <p:pic>
        <p:nvPicPr>
          <p:cNvPr id="4" name="Bild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33457" y="2507342"/>
            <a:ext cx="4703445" cy="3135630"/>
          </a:xfrm>
          <a:prstGeom prst="rect">
            <a:avLst/>
          </a:prstGeom>
        </p:spPr>
      </p:pic>
    </p:spTree>
    <p:extLst>
      <p:ext uri="{BB962C8B-B14F-4D97-AF65-F5344CB8AC3E}">
        <p14:creationId xmlns:p14="http://schemas.microsoft.com/office/powerpoint/2010/main" val="198219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Perfeksjonisme blant unge</a:t>
            </a:r>
            <a:endParaRPr lang="nb-NO" dirty="0"/>
          </a:p>
        </p:txBody>
      </p:sp>
      <p:sp>
        <p:nvSpPr>
          <p:cNvPr id="3" name="Plassholder for innhold 2"/>
          <p:cNvSpPr>
            <a:spLocks noGrp="1"/>
          </p:cNvSpPr>
          <p:nvPr>
            <p:ph sz="half" idx="1"/>
          </p:nvPr>
        </p:nvSpPr>
        <p:spPr>
          <a:xfrm>
            <a:off x="1024126" y="2286000"/>
            <a:ext cx="5605274" cy="4023360"/>
          </a:xfrm>
        </p:spPr>
        <p:txBody>
          <a:bodyPr>
            <a:normAutofit/>
          </a:bodyPr>
          <a:lstStyle/>
          <a:p>
            <a:pPr>
              <a:buFont typeface="Arial" panose="020B0604020202020204" pitchFamily="34" charset="0"/>
              <a:buChar char="•"/>
            </a:pPr>
            <a:r>
              <a:rPr lang="nb-NO" dirty="0" smtClean="0"/>
              <a:t> </a:t>
            </a:r>
            <a:r>
              <a:rPr lang="nb-NO" dirty="0" smtClean="0">
                <a:latin typeface="Calibri Light" charset="0"/>
                <a:ea typeface="Calibri Light" charset="0"/>
                <a:cs typeface="Calibri Light" charset="0"/>
              </a:rPr>
              <a:t>I </a:t>
            </a:r>
            <a:r>
              <a:rPr lang="nb-NO" dirty="0">
                <a:latin typeface="Calibri Light" charset="0"/>
                <a:ea typeface="Calibri Light" charset="0"/>
                <a:cs typeface="Calibri Light" charset="0"/>
              </a:rPr>
              <a:t>Norge er perfeksjonisme undersøkt i sammenheng med spesifikke grupper, og man </a:t>
            </a:r>
            <a:r>
              <a:rPr lang="nb-NO" dirty="0" smtClean="0">
                <a:latin typeface="Calibri Light" charset="0"/>
                <a:ea typeface="Calibri Light" charset="0"/>
                <a:cs typeface="Calibri Light" charset="0"/>
              </a:rPr>
              <a:t>vet </a:t>
            </a:r>
            <a:r>
              <a:rPr lang="nb-NO" dirty="0">
                <a:latin typeface="Calibri Light" charset="0"/>
                <a:ea typeface="Calibri Light" charset="0"/>
                <a:cs typeface="Calibri Light" charset="0"/>
              </a:rPr>
              <a:t>lite om generell forekomst</a:t>
            </a:r>
          </a:p>
          <a:p>
            <a:pPr>
              <a:buFont typeface="Arial" panose="020B0604020202020204" pitchFamily="34" charset="0"/>
              <a:buChar char="•"/>
            </a:pPr>
            <a:r>
              <a:rPr lang="nb-NO" dirty="0" smtClean="0">
                <a:latin typeface="Calibri Light" charset="0"/>
                <a:ea typeface="Calibri Light" charset="0"/>
                <a:cs typeface="Calibri Light" charset="0"/>
              </a:rPr>
              <a:t> Perfeksjonisme er generelt assosiert med angst, depresjon, OCD, spiseforstyrrelser, selvskading og selvmordstanker</a:t>
            </a:r>
            <a:r>
              <a:rPr lang="nb-NO" baseline="30000" dirty="0" smtClean="0">
                <a:solidFill>
                  <a:schemeClr val="tx1">
                    <a:lumMod val="75000"/>
                    <a:lumOff val="25000"/>
                  </a:schemeClr>
                </a:solidFill>
                <a:latin typeface="Calibri Light" charset="0"/>
                <a:ea typeface="Calibri Light" charset="0"/>
                <a:cs typeface="Calibri Light" charset="0"/>
              </a:rPr>
              <a:t>1</a:t>
            </a:r>
            <a:r>
              <a:rPr lang="nb-NO" baseline="30000" dirty="0" smtClean="0">
                <a:latin typeface="Calibri Light" charset="0"/>
                <a:ea typeface="Calibri Light" charset="0"/>
                <a:cs typeface="Calibri Light" charset="0"/>
              </a:rPr>
              <a:t> </a:t>
            </a:r>
            <a:endParaRPr lang="nb-NO" dirty="0" smtClean="0">
              <a:latin typeface="Calibri Light" charset="0"/>
              <a:ea typeface="Calibri Light" charset="0"/>
              <a:cs typeface="Calibri Light" charset="0"/>
            </a:endParaRPr>
          </a:p>
          <a:p>
            <a:pPr>
              <a:buFont typeface="Arial" panose="020B0604020202020204" pitchFamily="34" charset="0"/>
              <a:buChar char="•"/>
            </a:pPr>
            <a:r>
              <a:rPr lang="nb-NO" dirty="0" smtClean="0">
                <a:latin typeface="Calibri Light" charset="0"/>
                <a:ea typeface="Calibri Light" charset="0"/>
                <a:cs typeface="Calibri Light" charset="0"/>
              </a:rPr>
              <a:t> Perfeksjonisme er også assosiert med tilgang til og utfall av psykoterapi </a:t>
            </a:r>
            <a:r>
              <a:rPr lang="nb-NO" baseline="30000" dirty="0" smtClean="0">
                <a:solidFill>
                  <a:schemeClr val="tx1">
                    <a:lumMod val="75000"/>
                    <a:lumOff val="25000"/>
                  </a:schemeClr>
                </a:solidFill>
                <a:latin typeface="Calibri Light" charset="0"/>
                <a:ea typeface="Calibri Light" charset="0"/>
                <a:cs typeface="Calibri Light" charset="0"/>
              </a:rPr>
              <a:t>2-3</a:t>
            </a:r>
          </a:p>
          <a:p>
            <a:endParaRPr lang="nb-NO" dirty="0"/>
          </a:p>
        </p:txBody>
      </p:sp>
      <p:pic>
        <p:nvPicPr>
          <p:cNvPr id="8" name="Plassholder for innhold 7"/>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250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t="28729" b="6498"/>
          <a:stretch/>
        </p:blipFill>
        <p:spPr>
          <a:xfrm>
            <a:off x="7732113" y="2386922"/>
            <a:ext cx="3177187" cy="3660397"/>
          </a:xfrm>
        </p:spPr>
      </p:pic>
      <p:sp>
        <p:nvSpPr>
          <p:cNvPr id="4" name="TekstSylinder 3"/>
          <p:cNvSpPr txBox="1"/>
          <p:nvPr/>
        </p:nvSpPr>
        <p:spPr>
          <a:xfrm>
            <a:off x="1024126" y="5677988"/>
            <a:ext cx="10148552" cy="369332"/>
          </a:xfrm>
          <a:prstGeom prst="rect">
            <a:avLst/>
          </a:prstGeom>
          <a:noFill/>
        </p:spPr>
        <p:txBody>
          <a:bodyPr wrap="square" rtlCol="0">
            <a:spAutoFit/>
          </a:bodyPr>
          <a:lstStyle/>
          <a:p>
            <a:r>
              <a:rPr lang="nb-NO" dirty="0" smtClean="0">
                <a:solidFill>
                  <a:schemeClr val="tx1">
                    <a:lumMod val="75000"/>
                    <a:lumOff val="25000"/>
                  </a:schemeClr>
                </a:solidFill>
                <a:latin typeface="Calibri Light" panose="020F0302020204030204" pitchFamily="34" charset="0"/>
              </a:rPr>
              <a:t>1: Herman et al 2013, 2: Mitchell et al 2013, 3: Jacobs 2009   </a:t>
            </a:r>
            <a:endParaRPr lang="nb-NO" dirty="0">
              <a:solidFill>
                <a:schemeClr val="tx1">
                  <a:lumMod val="75000"/>
                  <a:lumOff val="25000"/>
                </a:schemeClr>
              </a:solidFill>
              <a:latin typeface="Calibri Light" panose="020F0302020204030204" pitchFamily="34" charset="0"/>
            </a:endParaRPr>
          </a:p>
        </p:txBody>
      </p:sp>
    </p:spTree>
    <p:extLst>
      <p:ext uri="{BB962C8B-B14F-4D97-AF65-F5344CB8AC3E}">
        <p14:creationId xmlns:p14="http://schemas.microsoft.com/office/powerpoint/2010/main" val="1987454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Perfeksjonisme blant unge</a:t>
            </a:r>
            <a:endParaRPr lang="nb-NO" dirty="0"/>
          </a:p>
        </p:txBody>
      </p:sp>
      <p:pic>
        <p:nvPicPr>
          <p:cNvPr id="6" name="Plassholder for innhold 5"/>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rcRect t="23043" b="7277"/>
          <a:stretch/>
        </p:blipFill>
        <p:spPr>
          <a:xfrm>
            <a:off x="1562821" y="2084832"/>
            <a:ext cx="2780579" cy="3439886"/>
          </a:xfrm>
        </p:spPr>
      </p:pic>
      <p:sp>
        <p:nvSpPr>
          <p:cNvPr id="5" name="Plassholder for innhold 4"/>
          <p:cNvSpPr>
            <a:spLocks noGrp="1"/>
          </p:cNvSpPr>
          <p:nvPr>
            <p:ph sz="half" idx="2"/>
          </p:nvPr>
        </p:nvSpPr>
        <p:spPr>
          <a:xfrm>
            <a:off x="5053148" y="2084832"/>
            <a:ext cx="4598852" cy="4023360"/>
          </a:xfrm>
        </p:spPr>
        <p:txBody>
          <a:bodyPr/>
          <a:lstStyle/>
          <a:p>
            <a:r>
              <a:rPr lang="nb-NO" sz="2800" dirty="0">
                <a:latin typeface="Calibri Light" charset="0"/>
                <a:ea typeface="Calibri Light" charset="0"/>
                <a:cs typeface="Calibri Light" charset="0"/>
              </a:rPr>
              <a:t>”Perfeksjonisten er sin verste fiende som bruker enhver anledning til å sammenlikne seg med urealistiske standarder samtidig som </a:t>
            </a:r>
            <a:r>
              <a:rPr lang="nb-NO" sz="2800" dirty="0" smtClean="0">
                <a:latin typeface="Calibri Light" charset="0"/>
                <a:ea typeface="Calibri Light" charset="0"/>
                <a:cs typeface="Calibri Light" charset="0"/>
              </a:rPr>
              <a:t>bekymringene </a:t>
            </a:r>
            <a:r>
              <a:rPr lang="nb-NO" sz="2800" dirty="0">
                <a:latin typeface="Calibri Light" charset="0"/>
                <a:ea typeface="Calibri Light" charset="0"/>
                <a:cs typeface="Calibri Light" charset="0"/>
              </a:rPr>
              <a:t>i liten grad deles med andre</a:t>
            </a:r>
            <a:r>
              <a:rPr lang="nb-NO" sz="2800" dirty="0" smtClean="0">
                <a:latin typeface="Calibri Light" charset="0"/>
                <a:ea typeface="Calibri Light" charset="0"/>
                <a:cs typeface="Calibri Light" charset="0"/>
              </a:rPr>
              <a:t>”.</a:t>
            </a:r>
            <a:r>
              <a:rPr lang="nb-NO" sz="2800" baseline="30000" dirty="0" smtClean="0">
                <a:solidFill>
                  <a:schemeClr val="tx1">
                    <a:lumMod val="75000"/>
                    <a:lumOff val="25000"/>
                  </a:schemeClr>
                </a:solidFill>
                <a:latin typeface="Calibri Light" charset="0"/>
                <a:ea typeface="Calibri Light" charset="0"/>
                <a:cs typeface="Calibri Light" charset="0"/>
              </a:rPr>
              <a:t> </a:t>
            </a:r>
          </a:p>
          <a:p>
            <a:r>
              <a:rPr lang="nb-NO" sz="3200" baseline="30000" dirty="0" smtClean="0">
                <a:solidFill>
                  <a:schemeClr val="bg1">
                    <a:lumMod val="50000"/>
                  </a:schemeClr>
                </a:solidFill>
                <a:latin typeface="Calibri Light" charset="0"/>
                <a:ea typeface="Calibri Light" charset="0"/>
                <a:cs typeface="Calibri Light" charset="0"/>
              </a:rPr>
              <a:t>Smith et al, 2017</a:t>
            </a:r>
            <a:endParaRPr lang="nb-NO" sz="3200" baseline="30000" dirty="0">
              <a:solidFill>
                <a:schemeClr val="bg1">
                  <a:lumMod val="50000"/>
                </a:schemeClr>
              </a:solidFill>
              <a:latin typeface="Calibri Light" charset="0"/>
              <a:ea typeface="Calibri Light" charset="0"/>
              <a:cs typeface="Calibri Light" charset="0"/>
            </a:endParaRPr>
          </a:p>
          <a:p>
            <a:endParaRPr lang="nb-NO" sz="3200" dirty="0">
              <a:latin typeface="Calibri Light" charset="0"/>
              <a:ea typeface="Calibri Light" charset="0"/>
              <a:cs typeface="Calibri Light" charset="0"/>
            </a:endParaRPr>
          </a:p>
          <a:p>
            <a:endParaRPr lang="nb-NO" dirty="0"/>
          </a:p>
        </p:txBody>
      </p:sp>
    </p:spTree>
    <p:extLst>
      <p:ext uri="{BB962C8B-B14F-4D97-AF65-F5344CB8AC3E}">
        <p14:creationId xmlns:p14="http://schemas.microsoft.com/office/powerpoint/2010/main" val="1031381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Prosjekt perfekt i </a:t>
            </a:r>
            <a:r>
              <a:rPr lang="nb-NO" dirty="0" err="1" smtClean="0"/>
              <a:t>ung@hordaland</a:t>
            </a:r>
            <a:endParaRPr lang="nb-NO" dirty="0"/>
          </a:p>
        </p:txBody>
      </p:sp>
      <p:sp>
        <p:nvSpPr>
          <p:cNvPr id="3" name="Plassholder for innhold 2"/>
          <p:cNvSpPr>
            <a:spLocks noGrp="1"/>
          </p:cNvSpPr>
          <p:nvPr>
            <p:ph sz="half" idx="1"/>
          </p:nvPr>
        </p:nvSpPr>
        <p:spPr>
          <a:xfrm>
            <a:off x="1024126" y="2286000"/>
            <a:ext cx="5471924" cy="4023360"/>
          </a:xfrm>
        </p:spPr>
        <p:txBody>
          <a:bodyPr>
            <a:normAutofit fontScale="92500" lnSpcReduction="20000"/>
          </a:bodyPr>
          <a:lstStyle/>
          <a:p>
            <a:pPr>
              <a:buFont typeface="Arial" charset="0"/>
              <a:buChar char="•"/>
            </a:pPr>
            <a:r>
              <a:rPr lang="nb-NO" sz="2400" dirty="0" smtClean="0">
                <a:latin typeface="Calibri Light" panose="020F0302020204030204" pitchFamily="34" charset="0"/>
              </a:rPr>
              <a:t> Inngår i Barn i Bergen (BIB), et epidemiologisk </a:t>
            </a:r>
            <a:r>
              <a:rPr lang="nb-NO" sz="2400" dirty="0">
                <a:latin typeface="Calibri Light" panose="020F0302020204030204" pitchFamily="34" charset="0"/>
              </a:rPr>
              <a:t>studie som følger en kohort av barn født i Bergen kommune 1993-1995 (N=9430)</a:t>
            </a:r>
          </a:p>
          <a:p>
            <a:pPr>
              <a:buFont typeface="Arial" panose="020B0604020202020204" pitchFamily="34" charset="0"/>
              <a:buChar char="•"/>
            </a:pPr>
            <a:r>
              <a:rPr lang="nb-NO" sz="2400" dirty="0">
                <a:latin typeface="Calibri Light" panose="020F0302020204030204" pitchFamily="34" charset="0"/>
              </a:rPr>
              <a:t> 4 bølger: 7-9, 11-13, 14-16, and 16-19 år </a:t>
            </a:r>
            <a:r>
              <a:rPr lang="nb-NO" sz="2400" dirty="0" smtClean="0">
                <a:latin typeface="Calibri Light" panose="020F0302020204030204" pitchFamily="34" charset="0"/>
              </a:rPr>
              <a:t>(siste utvidet til Hordaland fylke)</a:t>
            </a:r>
            <a:endParaRPr lang="nb-NO" sz="2400" dirty="0">
              <a:latin typeface="Calibri Light" panose="020F0302020204030204" pitchFamily="34" charset="0"/>
            </a:endParaRPr>
          </a:p>
          <a:p>
            <a:pPr>
              <a:buFont typeface="Arial" panose="020B0604020202020204" pitchFamily="34" charset="0"/>
              <a:buChar char="•"/>
            </a:pPr>
            <a:r>
              <a:rPr lang="nb-NO" sz="2400" dirty="0">
                <a:latin typeface="Calibri Light" panose="020F0302020204030204" pitchFamily="34" charset="0"/>
              </a:rPr>
              <a:t> Svar fra barn/ungdommer, foreldre og lærere - hovedsakelig ved spørreskjema</a:t>
            </a:r>
          </a:p>
          <a:p>
            <a:pPr>
              <a:buFont typeface="Arial" panose="020B0604020202020204" pitchFamily="34" charset="0"/>
              <a:buChar char="•"/>
            </a:pPr>
            <a:r>
              <a:rPr lang="nb-NO" sz="2400" dirty="0">
                <a:latin typeface="Calibri Light" panose="020F0302020204030204" pitchFamily="34" charset="0"/>
              </a:rPr>
              <a:t> Demografiske faktorer, psykiske og fysiske vansker, bruk av helsetjenester</a:t>
            </a:r>
          </a:p>
          <a:p>
            <a:pPr>
              <a:buFont typeface="Arial" panose="020B0604020202020204" pitchFamily="34" charset="0"/>
              <a:buChar char="•"/>
            </a:pPr>
            <a:r>
              <a:rPr lang="nb-NO" sz="2400" dirty="0">
                <a:latin typeface="Calibri Light" panose="020F0302020204030204" pitchFamily="34" charset="0"/>
              </a:rPr>
              <a:t> Godkjent av REK Vest som studie i </a:t>
            </a:r>
            <a:r>
              <a:rPr lang="nb-NO" sz="2400" dirty="0" smtClean="0">
                <a:latin typeface="Calibri Light" panose="020F0302020204030204" pitchFamily="34" charset="0"/>
              </a:rPr>
              <a:t>helhet, med </a:t>
            </a:r>
            <a:r>
              <a:rPr lang="nb-NO" sz="2400" dirty="0">
                <a:latin typeface="Calibri Light" panose="020F0302020204030204" pitchFamily="34" charset="0"/>
              </a:rPr>
              <a:t>delstudier </a:t>
            </a:r>
            <a:r>
              <a:rPr lang="nb-NO" sz="2400" dirty="0" smtClean="0">
                <a:latin typeface="Calibri Light" panose="020F0302020204030204" pitchFamily="34" charset="0"/>
              </a:rPr>
              <a:t>samt for kobling til registerdata (NPR og VIGO)</a:t>
            </a:r>
            <a:endParaRPr lang="nb-NO" sz="2400" dirty="0">
              <a:latin typeface="Calibri Light" panose="020F0302020204030204" pitchFamily="34" charset="0"/>
            </a:endParaRPr>
          </a:p>
          <a:p>
            <a:pPr>
              <a:buFont typeface="Arial" charset="0"/>
              <a:buChar char="•"/>
            </a:pPr>
            <a:endParaRPr lang="nb-NO" dirty="0" smtClean="0"/>
          </a:p>
          <a:p>
            <a:pPr>
              <a:buFont typeface="Arial" charset="0"/>
              <a:buChar char="•"/>
            </a:pPr>
            <a:endParaRPr lang="nb-NO" dirty="0"/>
          </a:p>
        </p:txBody>
      </p:sp>
      <p:pic>
        <p:nvPicPr>
          <p:cNvPr id="5" name="Plassholder for innhold 4"/>
          <p:cNvPicPr>
            <a:picLocks noGrp="1" noChangeAspect="1"/>
          </p:cNvPicPr>
          <p:nvPr>
            <p:ph sz="half" idx="2"/>
          </p:nvPr>
        </p:nvPicPr>
        <p:blipFill rotWithShape="1">
          <a:blip r:embed="rId2"/>
          <a:srcRect l="6510" t="7956" r="43807"/>
          <a:stretch/>
        </p:blipFill>
        <p:spPr>
          <a:xfrm>
            <a:off x="6997700" y="1971333"/>
            <a:ext cx="3746500" cy="4338027"/>
          </a:xfrm>
          <a:prstGeom prst="rect">
            <a:avLst/>
          </a:prstGeom>
        </p:spPr>
      </p:pic>
    </p:spTree>
    <p:extLst>
      <p:ext uri="{BB962C8B-B14F-4D97-AF65-F5344CB8AC3E}">
        <p14:creationId xmlns:p14="http://schemas.microsoft.com/office/powerpoint/2010/main" val="1916388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Prosjekt perfekt i </a:t>
            </a:r>
            <a:r>
              <a:rPr lang="nb-NO" dirty="0" err="1" smtClean="0"/>
              <a:t>ung@hordaland</a:t>
            </a:r>
            <a:endParaRPr lang="nb-NO" dirty="0"/>
          </a:p>
        </p:txBody>
      </p:sp>
      <p:sp>
        <p:nvSpPr>
          <p:cNvPr id="3" name="Plassholder for innhold 2"/>
          <p:cNvSpPr>
            <a:spLocks noGrp="1"/>
          </p:cNvSpPr>
          <p:nvPr>
            <p:ph sz="half" idx="1"/>
          </p:nvPr>
        </p:nvSpPr>
        <p:spPr>
          <a:xfrm>
            <a:off x="1024126" y="2286000"/>
            <a:ext cx="5300473" cy="4023360"/>
          </a:xfrm>
        </p:spPr>
        <p:txBody>
          <a:bodyPr>
            <a:normAutofit/>
          </a:bodyPr>
          <a:lstStyle/>
          <a:p>
            <a:r>
              <a:rPr lang="nb-NO" dirty="0" smtClean="0">
                <a:solidFill>
                  <a:schemeClr val="accent1">
                    <a:lumMod val="50000"/>
                  </a:schemeClr>
                </a:solidFill>
                <a:latin typeface="Calibri Light" charset="0"/>
                <a:ea typeface="Calibri Light" charset="0"/>
                <a:cs typeface="Calibri Light" charset="0"/>
              </a:rPr>
              <a:t>Referansegruppe med ungdommer:</a:t>
            </a:r>
          </a:p>
          <a:p>
            <a:pPr>
              <a:buFont typeface="Arial" charset="0"/>
              <a:buChar char="•"/>
            </a:pP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Perfeksjonisme og prestasjonskrav opplevdes som relevante tema</a:t>
            </a:r>
          </a:p>
          <a:p>
            <a:pPr>
              <a:buFont typeface="Arial" charset="0"/>
              <a:buChar char="•"/>
            </a:pP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Foreldre og søsken betydningsfulle i tillegg til venner </a:t>
            </a:r>
          </a:p>
          <a:p>
            <a:pPr>
              <a:buFont typeface="Arial" charset="0"/>
              <a:buChar char="•"/>
            </a:pP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Skole, venner og trening viktig for både jenter og gutter </a:t>
            </a:r>
          </a:p>
          <a:p>
            <a:pPr marL="0" indent="0">
              <a:buNone/>
            </a:pPr>
            <a:r>
              <a:rPr lang="nb-NO" dirty="0" smtClean="0">
                <a:solidFill>
                  <a:schemeClr val="accent1">
                    <a:lumMod val="50000"/>
                  </a:schemeClr>
                </a:solidFill>
                <a:latin typeface="Calibri Light" charset="0"/>
                <a:ea typeface="Calibri Light" charset="0"/>
                <a:cs typeface="Calibri Light" charset="0"/>
              </a:rPr>
              <a:t>Foreløpige data om perfeksjonisme (EDI-P):</a:t>
            </a:r>
          </a:p>
          <a:p>
            <a:pPr>
              <a:buFont typeface="Arial" charset="0"/>
              <a:buChar char="•"/>
            </a:pPr>
            <a:r>
              <a:rPr lang="nb-NO" dirty="0" smtClean="0">
                <a:latin typeface="Calibri Light" charset="0"/>
                <a:ea typeface="Calibri Light" charset="0"/>
                <a:cs typeface="Calibri Light" charset="0"/>
              </a:rPr>
              <a:t> Mindre kjønnsforskjeller enn forventet</a:t>
            </a:r>
            <a:endParaRPr lang="nb-NO" dirty="0">
              <a:latin typeface="Calibri Light" charset="0"/>
              <a:ea typeface="Calibri Light" charset="0"/>
              <a:cs typeface="Calibri Light" charset="0"/>
            </a:endParaRPr>
          </a:p>
        </p:txBody>
      </p:sp>
      <p:pic>
        <p:nvPicPr>
          <p:cNvPr id="5" name="Plassholder for innhold 4"/>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Lst>
          </a:blip>
          <a:srcRect l="23072" t="19069" r="17896" b="10414"/>
          <a:stretch/>
        </p:blipFill>
        <p:spPr>
          <a:xfrm>
            <a:off x="7099564" y="3057265"/>
            <a:ext cx="4771738" cy="3562609"/>
          </a:xfrm>
          <a:prstGeom prst="rect">
            <a:avLst/>
          </a:prstGeom>
        </p:spPr>
      </p:pic>
      <p:sp>
        <p:nvSpPr>
          <p:cNvPr id="6" name="TekstSylinder 5"/>
          <p:cNvSpPr txBox="1"/>
          <p:nvPr/>
        </p:nvSpPr>
        <p:spPr>
          <a:xfrm>
            <a:off x="8039100" y="2597666"/>
            <a:ext cx="2616200" cy="369332"/>
          </a:xfrm>
          <a:prstGeom prst="rect">
            <a:avLst/>
          </a:prstGeom>
          <a:solidFill>
            <a:schemeClr val="bg1"/>
          </a:solidFill>
        </p:spPr>
        <p:txBody>
          <a:bodyPr wrap="square" rtlCol="0">
            <a:spAutoFit/>
          </a:bodyPr>
          <a:lstStyle/>
          <a:p>
            <a:endParaRPr lang="nb-NO"/>
          </a:p>
        </p:txBody>
      </p:sp>
      <p:sp>
        <p:nvSpPr>
          <p:cNvPr id="7" name="TekstSylinder 6"/>
          <p:cNvSpPr txBox="1"/>
          <p:nvPr/>
        </p:nvSpPr>
        <p:spPr>
          <a:xfrm>
            <a:off x="7814064" y="2320667"/>
            <a:ext cx="2447536" cy="646331"/>
          </a:xfrm>
          <a:prstGeom prst="rect">
            <a:avLst/>
          </a:prstGeom>
          <a:noFill/>
        </p:spPr>
        <p:txBody>
          <a:bodyPr wrap="square" rtlCol="0">
            <a:spAutoFit/>
          </a:bodyPr>
          <a:lstStyle/>
          <a:p>
            <a:r>
              <a:rPr lang="nb-NO" dirty="0" smtClean="0">
                <a:latin typeface="Calibri Light" charset="0"/>
                <a:ea typeface="Calibri Light" charset="0"/>
                <a:cs typeface="Calibri Light" charset="0"/>
              </a:rPr>
              <a:t>”Jeg har veldig høye mål for meg selv”</a:t>
            </a:r>
            <a:endParaRPr lang="nb-NO" dirty="0">
              <a:latin typeface="Calibri Light" charset="0"/>
              <a:ea typeface="Calibri Light" charset="0"/>
              <a:cs typeface="Calibri Light" charset="0"/>
            </a:endParaRPr>
          </a:p>
        </p:txBody>
      </p:sp>
    </p:spTree>
    <p:extLst>
      <p:ext uri="{BB962C8B-B14F-4D97-AF65-F5344CB8AC3E}">
        <p14:creationId xmlns:p14="http://schemas.microsoft.com/office/powerpoint/2010/main" val="115167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4. Forebyggende tiltak</a:t>
            </a:r>
            <a:endParaRPr lang="nb-NO" dirty="0"/>
          </a:p>
        </p:txBody>
      </p:sp>
      <p:pic>
        <p:nvPicPr>
          <p:cNvPr id="6" name="Plassholder for innhold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901" t="7387" r="27156" b="17394"/>
          <a:stretch/>
        </p:blipFill>
        <p:spPr>
          <a:xfrm>
            <a:off x="1625598" y="2084832"/>
            <a:ext cx="3686387" cy="3772117"/>
          </a:xfrm>
          <a:ln>
            <a:solidFill>
              <a:schemeClr val="tx1"/>
            </a:solidFill>
          </a:ln>
        </p:spPr>
      </p:pic>
      <p:sp>
        <p:nvSpPr>
          <p:cNvPr id="5" name="Plassholder for innhold 4"/>
          <p:cNvSpPr>
            <a:spLocks noGrp="1"/>
          </p:cNvSpPr>
          <p:nvPr>
            <p:ph sz="half" idx="2"/>
          </p:nvPr>
        </p:nvSpPr>
        <p:spPr>
          <a:xfrm>
            <a:off x="5989320" y="2286000"/>
            <a:ext cx="5440680" cy="4023360"/>
          </a:xfrm>
        </p:spPr>
        <p:txBody>
          <a:bodyPr>
            <a:normAutofit/>
          </a:bodyPr>
          <a:lstStyle/>
          <a:p>
            <a:r>
              <a:rPr lang="nb-NO" dirty="0" smtClean="0">
                <a:latin typeface="Calibri Light" charset="0"/>
                <a:ea typeface="Calibri Light" charset="0"/>
                <a:cs typeface="Calibri Light" charset="0"/>
              </a:rPr>
              <a:t>”Noen </a:t>
            </a:r>
            <a:r>
              <a:rPr lang="nb-NO" dirty="0">
                <a:latin typeface="Calibri Light" charset="0"/>
                <a:ea typeface="Calibri Light" charset="0"/>
                <a:cs typeface="Calibri Light" charset="0"/>
              </a:rPr>
              <a:t>av utfordringene i ungdomstiden er </a:t>
            </a:r>
            <a:r>
              <a:rPr lang="nb-NO" b="1" dirty="0">
                <a:latin typeface="Calibri Light" charset="0"/>
                <a:ea typeface="Calibri Light" charset="0"/>
                <a:cs typeface="Calibri Light" charset="0"/>
              </a:rPr>
              <a:t>tidløse</a:t>
            </a: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Kjærlighetssorg</a:t>
            </a:r>
            <a:r>
              <a:rPr lang="nb-NO" dirty="0">
                <a:latin typeface="Calibri Light" charset="0"/>
                <a:ea typeface="Calibri Light" charset="0"/>
                <a:cs typeface="Calibri Light" charset="0"/>
              </a:rPr>
              <a:t>, ensomhet, følelsen av å stå utenfor og være annerledes, problemer i familien, usikkerhet knyttet til hvem man er og hvem man vil </a:t>
            </a:r>
            <a:r>
              <a:rPr lang="nb-NO" dirty="0" err="1">
                <a:latin typeface="Calibri Light" charset="0"/>
                <a:ea typeface="Calibri Light" charset="0"/>
                <a:cs typeface="Calibri Light" charset="0"/>
              </a:rPr>
              <a:t>fremsta</a:t>
            </a:r>
            <a:r>
              <a:rPr lang="nb-NO" dirty="0">
                <a:latin typeface="Calibri Light" charset="0"/>
                <a:ea typeface="Calibri Light" charset="0"/>
                <a:cs typeface="Calibri Light" charset="0"/>
              </a:rPr>
              <a:t>̊ som. </a:t>
            </a:r>
            <a:endParaRPr lang="nb-NO" dirty="0" smtClean="0">
              <a:latin typeface="Calibri Light" charset="0"/>
              <a:ea typeface="Calibri Light" charset="0"/>
              <a:cs typeface="Calibri Light" charset="0"/>
            </a:endParaRPr>
          </a:p>
          <a:p>
            <a:r>
              <a:rPr lang="nb-NO" dirty="0" smtClean="0">
                <a:latin typeface="Calibri Light" charset="0"/>
                <a:ea typeface="Calibri Light" charset="0"/>
                <a:cs typeface="Calibri Light" charset="0"/>
              </a:rPr>
              <a:t>Andre </a:t>
            </a:r>
            <a:r>
              <a:rPr lang="nb-NO" dirty="0">
                <a:latin typeface="Calibri Light" charset="0"/>
                <a:ea typeface="Calibri Light" charset="0"/>
                <a:cs typeface="Calibri Light" charset="0"/>
              </a:rPr>
              <a:t>utfordringer er i større grad knyttet til </a:t>
            </a:r>
            <a:r>
              <a:rPr lang="nb-NO" b="1" dirty="0" err="1">
                <a:latin typeface="Calibri Light" charset="0"/>
                <a:ea typeface="Calibri Light" charset="0"/>
                <a:cs typeface="Calibri Light" charset="0"/>
              </a:rPr>
              <a:t>vår</a:t>
            </a:r>
            <a:r>
              <a:rPr lang="nb-NO" b="1" dirty="0">
                <a:latin typeface="Calibri Light" charset="0"/>
                <a:ea typeface="Calibri Light" charset="0"/>
                <a:cs typeface="Calibri Light" charset="0"/>
              </a:rPr>
              <a:t> tid</a:t>
            </a:r>
            <a:r>
              <a:rPr lang="nb-NO" dirty="0">
                <a:latin typeface="Calibri Light" charset="0"/>
                <a:ea typeface="Calibri Light" charset="0"/>
                <a:cs typeface="Calibri Light" charset="0"/>
              </a:rPr>
              <a:t>, som for eksempel egne og andres forventninger om at man skal bli enda bedre, enda </a:t>
            </a:r>
            <a:r>
              <a:rPr lang="nb-NO" dirty="0" smtClean="0">
                <a:latin typeface="Calibri Light" charset="0"/>
                <a:ea typeface="Calibri Light" charset="0"/>
                <a:cs typeface="Calibri Light" charset="0"/>
              </a:rPr>
              <a:t>flinkere </a:t>
            </a:r>
            <a:r>
              <a:rPr lang="nb-NO" dirty="0" err="1">
                <a:latin typeface="Calibri Light" charset="0"/>
                <a:ea typeface="Calibri Light" charset="0"/>
                <a:cs typeface="Calibri Light" charset="0"/>
              </a:rPr>
              <a:t>pa</a:t>
            </a:r>
            <a:r>
              <a:rPr lang="nb-NO" dirty="0">
                <a:latin typeface="Calibri Light" charset="0"/>
                <a:ea typeface="Calibri Light" charset="0"/>
                <a:cs typeface="Calibri Light" charset="0"/>
              </a:rPr>
              <a:t>̊ skolen, enda tynnere og enda </a:t>
            </a:r>
            <a:r>
              <a:rPr lang="nb-NO" dirty="0" smtClean="0">
                <a:latin typeface="Calibri Light" charset="0"/>
                <a:ea typeface="Calibri Light" charset="0"/>
                <a:cs typeface="Calibri Light" charset="0"/>
              </a:rPr>
              <a:t>lykkeligere”. </a:t>
            </a:r>
          </a:p>
        </p:txBody>
      </p:sp>
    </p:spTree>
    <p:extLst>
      <p:ext uri="{BB962C8B-B14F-4D97-AF65-F5344CB8AC3E}">
        <p14:creationId xmlns:p14="http://schemas.microsoft.com/office/powerpoint/2010/main" val="419312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Forebyggende tiltak</a:t>
            </a:r>
          </a:p>
        </p:txBody>
      </p:sp>
      <p:pic>
        <p:nvPicPr>
          <p:cNvPr id="6" name="Plassholder for innhold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901" t="7387" r="27156" b="17394"/>
          <a:stretch/>
        </p:blipFill>
        <p:spPr>
          <a:xfrm>
            <a:off x="1625598" y="2084832"/>
            <a:ext cx="3686387" cy="3772117"/>
          </a:xfrm>
          <a:ln>
            <a:solidFill>
              <a:schemeClr val="tx1"/>
            </a:solidFill>
          </a:ln>
        </p:spPr>
      </p:pic>
      <p:sp>
        <p:nvSpPr>
          <p:cNvPr id="5" name="Plassholder for innhold 4"/>
          <p:cNvSpPr>
            <a:spLocks noGrp="1"/>
          </p:cNvSpPr>
          <p:nvPr>
            <p:ph sz="half" idx="2"/>
          </p:nvPr>
        </p:nvSpPr>
        <p:spPr>
          <a:xfrm>
            <a:off x="5989319" y="2286000"/>
            <a:ext cx="5288281" cy="4023360"/>
          </a:xfrm>
        </p:spPr>
        <p:txBody>
          <a:bodyPr>
            <a:normAutofit/>
          </a:bodyPr>
          <a:lstStyle/>
          <a:p>
            <a:r>
              <a:rPr lang="nb-NO" dirty="0" smtClean="0">
                <a:latin typeface="Calibri Light" charset="0"/>
                <a:ea typeface="Calibri Light" charset="0"/>
                <a:cs typeface="Calibri Light" charset="0"/>
              </a:rPr>
              <a:t>”Mange </a:t>
            </a:r>
            <a:r>
              <a:rPr lang="nb-NO" dirty="0">
                <a:latin typeface="Calibri Light" charset="0"/>
                <a:ea typeface="Calibri Light" charset="0"/>
                <a:cs typeface="Calibri Light" charset="0"/>
              </a:rPr>
              <a:t>har symptomer </a:t>
            </a:r>
            <a:r>
              <a:rPr lang="nb-NO" dirty="0" err="1">
                <a:latin typeface="Calibri Light" charset="0"/>
                <a:ea typeface="Calibri Light" charset="0"/>
                <a:cs typeface="Calibri Light" charset="0"/>
              </a:rPr>
              <a:t>pa</a:t>
            </a:r>
            <a:r>
              <a:rPr lang="nb-NO" dirty="0">
                <a:latin typeface="Calibri Light" charset="0"/>
                <a:ea typeface="Calibri Light" charset="0"/>
                <a:cs typeface="Calibri Light" charset="0"/>
              </a:rPr>
              <a:t>̊ angst og depresjon, uten at dette er i et omfang som </a:t>
            </a:r>
            <a:r>
              <a:rPr lang="nb-NO" dirty="0" smtClean="0">
                <a:latin typeface="Calibri Light" charset="0"/>
                <a:ea typeface="Calibri Light" charset="0"/>
                <a:cs typeface="Calibri Light" charset="0"/>
              </a:rPr>
              <a:t>har </a:t>
            </a:r>
            <a:r>
              <a:rPr lang="nb-NO" dirty="0">
                <a:latin typeface="Calibri Light" charset="0"/>
                <a:ea typeface="Calibri Light" charset="0"/>
                <a:cs typeface="Calibri Light" charset="0"/>
              </a:rPr>
              <a:t>gitt sykdom. </a:t>
            </a:r>
            <a:endParaRPr lang="nb-NO" dirty="0" smtClean="0">
              <a:latin typeface="Calibri Light" charset="0"/>
              <a:ea typeface="Calibri Light" charset="0"/>
              <a:cs typeface="Calibri Light" charset="0"/>
            </a:endParaRPr>
          </a:p>
          <a:p>
            <a:r>
              <a:rPr lang="nb-NO" dirty="0" smtClean="0">
                <a:latin typeface="Calibri Light" charset="0"/>
                <a:ea typeface="Calibri Light" charset="0"/>
                <a:cs typeface="Calibri Light" charset="0"/>
              </a:rPr>
              <a:t>Derfor </a:t>
            </a:r>
            <a:r>
              <a:rPr lang="nb-NO" dirty="0">
                <a:latin typeface="Calibri Light" charset="0"/>
                <a:ea typeface="Calibri Light" charset="0"/>
                <a:cs typeface="Calibri Light" charset="0"/>
              </a:rPr>
              <a:t>trenger vi mer </a:t>
            </a:r>
            <a:r>
              <a:rPr lang="nb-NO" b="1" dirty="0" err="1">
                <a:latin typeface="Calibri Light" charset="0"/>
                <a:ea typeface="Calibri Light" charset="0"/>
                <a:cs typeface="Calibri Light" charset="0"/>
              </a:rPr>
              <a:t>å</a:t>
            </a:r>
            <a:r>
              <a:rPr lang="nb-NO" b="1" dirty="0" err="1" smtClean="0">
                <a:latin typeface="Calibri Light" charset="0"/>
                <a:ea typeface="Calibri Light" charset="0"/>
                <a:cs typeface="Calibri Light" charset="0"/>
              </a:rPr>
              <a:t>penhet</a:t>
            </a:r>
            <a:r>
              <a:rPr lang="nb-NO" b="1" dirty="0">
                <a:latin typeface="Calibri Light" charset="0"/>
                <a:ea typeface="Calibri Light" charset="0"/>
                <a:cs typeface="Calibri Light" charset="0"/>
              </a:rPr>
              <a:t> </a:t>
            </a:r>
            <a:r>
              <a:rPr lang="nb-NO" dirty="0" smtClean="0">
                <a:latin typeface="Calibri Light" charset="0"/>
                <a:ea typeface="Calibri Light" charset="0"/>
                <a:cs typeface="Calibri Light" charset="0"/>
              </a:rPr>
              <a:t>om </a:t>
            </a:r>
            <a:r>
              <a:rPr lang="nb-NO" dirty="0">
                <a:latin typeface="Calibri Light" charset="0"/>
                <a:ea typeface="Calibri Light" charset="0"/>
                <a:cs typeface="Calibri Light" charset="0"/>
              </a:rPr>
              <a:t>stresset, presset og følelsen av ikke å </a:t>
            </a:r>
            <a:r>
              <a:rPr lang="nb-NO" dirty="0" smtClean="0">
                <a:latin typeface="Calibri Light" charset="0"/>
                <a:ea typeface="Calibri Light" charset="0"/>
                <a:cs typeface="Calibri Light" charset="0"/>
              </a:rPr>
              <a:t>strekke til </a:t>
            </a:r>
            <a:r>
              <a:rPr lang="nb-NO" dirty="0">
                <a:latin typeface="Calibri Light" charset="0"/>
                <a:ea typeface="Calibri Light" charset="0"/>
                <a:cs typeface="Calibri Light" charset="0"/>
              </a:rPr>
              <a:t>over alt hvor unge </a:t>
            </a:r>
            <a:r>
              <a:rPr lang="nb-NO" dirty="0" smtClean="0">
                <a:latin typeface="Calibri Light" charset="0"/>
                <a:ea typeface="Calibri Light" charset="0"/>
                <a:cs typeface="Calibri Light" charset="0"/>
              </a:rPr>
              <a:t>ferdes”. </a:t>
            </a:r>
            <a:endParaRPr lang="nb-NO" dirty="0">
              <a:latin typeface="Calibri Light" charset="0"/>
              <a:ea typeface="Calibri Light" charset="0"/>
              <a:cs typeface="Calibri Light" charset="0"/>
            </a:endParaRPr>
          </a:p>
          <a:p>
            <a:endParaRPr lang="nb-NO" dirty="0"/>
          </a:p>
        </p:txBody>
      </p:sp>
    </p:spTree>
    <p:extLst>
      <p:ext uri="{BB962C8B-B14F-4D97-AF65-F5344CB8AC3E}">
        <p14:creationId xmlns:p14="http://schemas.microsoft.com/office/powerpoint/2010/main" val="512914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Forebyggende tiltak</a:t>
            </a:r>
            <a:endParaRPr lang="nb-NO" dirty="0"/>
          </a:p>
        </p:txBody>
      </p:sp>
      <p:sp>
        <p:nvSpPr>
          <p:cNvPr id="3" name="Plassholder for innhold 2"/>
          <p:cNvSpPr>
            <a:spLocks noGrp="1"/>
          </p:cNvSpPr>
          <p:nvPr>
            <p:ph sz="half" idx="1"/>
          </p:nvPr>
        </p:nvSpPr>
        <p:spPr/>
        <p:txBody>
          <a:bodyPr/>
          <a:lstStyle/>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Snakke om kropp som form og funksjon</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Bygge opp et bredt anlagt selvbilde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Sette realistiske krav på ulike livsarenaer</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Dempe perfeksjonistiske trekk </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Styrke selvmedfølelse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Utfordre strenge idealer</a:t>
            </a:r>
          </a:p>
          <a:p>
            <a:pPr marL="457200" indent="-457200">
              <a:buFont typeface="+mj-lt"/>
              <a:buAutoNum type="arabicPeriod"/>
            </a:pPr>
            <a:endParaRPr lang="nb-NO" dirty="0" smtClean="0"/>
          </a:p>
        </p:txBody>
      </p:sp>
      <p:pic>
        <p:nvPicPr>
          <p:cNvPr id="5" name="Plassholder for innhold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466" b="9638"/>
          <a:stretch/>
        </p:blipFill>
        <p:spPr>
          <a:xfrm>
            <a:off x="6885209" y="2310887"/>
            <a:ext cx="2198153" cy="3175377"/>
          </a:xfrm>
          <a:prstGeom prst="rect">
            <a:avLst/>
          </a:prstGeom>
        </p:spPr>
      </p:pic>
      <p:sp>
        <p:nvSpPr>
          <p:cNvPr id="6" name="TekstSylinder 5"/>
          <p:cNvSpPr txBox="1"/>
          <p:nvPr/>
        </p:nvSpPr>
        <p:spPr>
          <a:xfrm>
            <a:off x="6786618" y="5521819"/>
            <a:ext cx="2562114" cy="261610"/>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100" dirty="0" smtClean="0">
                <a:solidFill>
                  <a:schemeClr val="tx1">
                    <a:lumMod val="50000"/>
                    <a:lumOff val="50000"/>
                  </a:schemeClr>
                </a:solidFill>
                <a:latin typeface="Calibri Light" panose="020F0302020204030204" pitchFamily="34" charset="0"/>
              </a:rPr>
              <a:t>Bilde av Marianne M. </a:t>
            </a:r>
            <a:r>
              <a:rPr lang="nb-NO" sz="1100" dirty="0" err="1" smtClean="0">
                <a:solidFill>
                  <a:schemeClr val="tx1">
                    <a:lumMod val="50000"/>
                    <a:lumOff val="50000"/>
                  </a:schemeClr>
                </a:solidFill>
                <a:latin typeface="Calibri Light" panose="020F0302020204030204" pitchFamily="34" charset="0"/>
              </a:rPr>
              <a:t>Gudem</a:t>
            </a:r>
            <a:endParaRPr lang="nb-NO" sz="1100" dirty="0">
              <a:solidFill>
                <a:schemeClr val="tx1">
                  <a:lumMod val="50000"/>
                  <a:lumOff val="50000"/>
                </a:schemeClr>
              </a:solidFill>
              <a:latin typeface="Calibri Light" panose="020F0302020204030204" pitchFamily="34" charset="0"/>
            </a:endParaRPr>
          </a:p>
        </p:txBody>
      </p:sp>
    </p:spTree>
    <p:extLst>
      <p:ext uri="{BB962C8B-B14F-4D97-AF65-F5344CB8AC3E}">
        <p14:creationId xmlns:p14="http://schemas.microsoft.com/office/powerpoint/2010/main" val="851759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Forebyggende tiltak</a:t>
            </a:r>
            <a:endParaRPr lang="nb-NO" dirty="0"/>
          </a:p>
        </p:txBody>
      </p:sp>
      <p:sp>
        <p:nvSpPr>
          <p:cNvPr id="3" name="Plassholder for innhold 2"/>
          <p:cNvSpPr>
            <a:spLocks noGrp="1"/>
          </p:cNvSpPr>
          <p:nvPr>
            <p:ph sz="half" idx="1"/>
          </p:nvPr>
        </p:nvSpPr>
        <p:spPr/>
        <p:txBody>
          <a:bodyPr/>
          <a:lstStyle/>
          <a:p>
            <a:pPr marL="457200" indent="-457200">
              <a:buFont typeface="+mj-lt"/>
              <a:buAutoNum type="arabicPeriod"/>
            </a:pPr>
            <a:r>
              <a:rPr lang="nb-NO" b="1" dirty="0" smtClean="0">
                <a:latin typeface="Calibri Light" panose="020F0302020204030204" pitchFamily="34" charset="0"/>
                <a:cs typeface="Calibri Light" panose="020F0302020204030204" pitchFamily="34" charset="0"/>
              </a:rPr>
              <a:t>Snakke om kropp som form og funksjon</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Bygge opp et bredt anlagt selvbilde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Sette realistiske krav på ulike livsarenaer</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Dempe perfeksjonistiske trekk </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Styrke selvmedfølelse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Utfordre strenge idealer</a:t>
            </a:r>
          </a:p>
          <a:p>
            <a:pPr marL="457200" indent="-457200">
              <a:buFont typeface="+mj-lt"/>
              <a:buAutoNum type="arabicPeriod"/>
            </a:pPr>
            <a:endParaRPr lang="nb-NO" dirty="0" smtClean="0"/>
          </a:p>
        </p:txBody>
      </p:sp>
      <p:pic>
        <p:nvPicPr>
          <p:cNvPr id="8" name="Bilde 7"/>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96100" y="2426208"/>
            <a:ext cx="3581400" cy="2386898"/>
          </a:xfrm>
          <a:prstGeom prst="rect">
            <a:avLst/>
          </a:prstGeom>
        </p:spPr>
      </p:pic>
      <p:sp>
        <p:nvSpPr>
          <p:cNvPr id="9" name="TekstSylinder 8"/>
          <p:cNvSpPr txBox="1"/>
          <p:nvPr/>
        </p:nvSpPr>
        <p:spPr>
          <a:xfrm>
            <a:off x="6896100" y="4924425"/>
            <a:ext cx="3581400" cy="523220"/>
          </a:xfrm>
          <a:prstGeom prst="rect">
            <a:avLst/>
          </a:prstGeom>
          <a:noFill/>
        </p:spPr>
        <p:txBody>
          <a:bodyPr wrap="square" rtlCol="0">
            <a:spAutoFit/>
          </a:bodyPr>
          <a:lstStyle/>
          <a:p>
            <a:r>
              <a:rPr lang="nb-NO" sz="1400" dirty="0" smtClean="0">
                <a:solidFill>
                  <a:schemeClr val="accent2">
                    <a:lumMod val="50000"/>
                  </a:schemeClr>
                </a:solidFill>
              </a:rPr>
              <a:t>Kan også fremme kontakt med egne behov og styrke indre motivasjon for trening/bevegelse</a:t>
            </a:r>
            <a:endParaRPr lang="nb-NO" sz="1400" dirty="0">
              <a:solidFill>
                <a:schemeClr val="accent2">
                  <a:lumMod val="50000"/>
                </a:schemeClr>
              </a:solidFill>
            </a:endParaRPr>
          </a:p>
        </p:txBody>
      </p:sp>
    </p:spTree>
    <p:extLst>
      <p:ext uri="{BB962C8B-B14F-4D97-AF65-F5344CB8AC3E}">
        <p14:creationId xmlns:p14="http://schemas.microsoft.com/office/powerpoint/2010/main" val="585105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Forebyggende tiltak</a:t>
            </a:r>
            <a:endParaRPr lang="nb-NO" dirty="0"/>
          </a:p>
        </p:txBody>
      </p:sp>
      <p:sp>
        <p:nvSpPr>
          <p:cNvPr id="3" name="Plassholder for innhold 2"/>
          <p:cNvSpPr>
            <a:spLocks noGrp="1"/>
          </p:cNvSpPr>
          <p:nvPr>
            <p:ph sz="half" idx="1"/>
          </p:nvPr>
        </p:nvSpPr>
        <p:spPr/>
        <p:txBody>
          <a:bodyPr/>
          <a:lstStyle/>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Snakke om kropp som form og funksjon</a:t>
            </a:r>
          </a:p>
          <a:p>
            <a:pPr marL="457200" indent="-457200">
              <a:buFont typeface="+mj-lt"/>
              <a:buAutoNum type="arabicPeriod"/>
            </a:pPr>
            <a:r>
              <a:rPr lang="nb-NO" b="1" dirty="0" smtClean="0">
                <a:latin typeface="Calibri Light" panose="020F0302020204030204" pitchFamily="34" charset="0"/>
                <a:cs typeface="Calibri Light" panose="020F0302020204030204" pitchFamily="34" charset="0"/>
              </a:rPr>
              <a:t>Bygge opp et bredt anlagt selvbilde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Sette realistiske krav på ulike livsarenaer</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Dempe perfeksjonistiske trekk </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Styrke selvmedfølelse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Utfordre strenge idealer</a:t>
            </a:r>
          </a:p>
          <a:p>
            <a:pPr marL="457200" indent="-457200">
              <a:buFont typeface="+mj-lt"/>
              <a:buAutoNum type="arabicPeriod"/>
            </a:pPr>
            <a:endParaRPr lang="nb-NO" dirty="0" smtClean="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438" y="2286000"/>
            <a:ext cx="4164762" cy="3406775"/>
          </a:xfrm>
          <a:prstGeom prst="rect">
            <a:avLst/>
          </a:prstGeom>
        </p:spPr>
      </p:pic>
    </p:spTree>
    <p:extLst>
      <p:ext uri="{BB962C8B-B14F-4D97-AF65-F5344CB8AC3E}">
        <p14:creationId xmlns:p14="http://schemas.microsoft.com/office/powerpoint/2010/main" val="1037827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hovedpunkter</a:t>
            </a:r>
            <a:endParaRPr lang="nb-NO" dirty="0"/>
          </a:p>
        </p:txBody>
      </p:sp>
      <p:sp>
        <p:nvSpPr>
          <p:cNvPr id="3" name="Plassholder for innhold 2"/>
          <p:cNvSpPr>
            <a:spLocks noGrp="1"/>
          </p:cNvSpPr>
          <p:nvPr>
            <p:ph idx="1"/>
          </p:nvPr>
        </p:nvSpPr>
        <p:spPr/>
        <p:txBody>
          <a:bodyPr>
            <a:normAutofit/>
          </a:bodyPr>
          <a:lstStyle/>
          <a:p>
            <a:pPr marL="457200" indent="-457200">
              <a:buFont typeface="+mj-lt"/>
              <a:buAutoNum type="arabicPeriod"/>
            </a:pPr>
            <a:r>
              <a:rPr lang="nb-NO" sz="2400" dirty="0" smtClean="0">
                <a:latin typeface="Calibri Light" charset="0"/>
                <a:ea typeface="Calibri Light" charset="0"/>
                <a:cs typeface="Calibri Light" charset="0"/>
              </a:rPr>
              <a:t>KULTURELL KONTEKST</a:t>
            </a:r>
          </a:p>
          <a:p>
            <a:pPr marL="457200" indent="-457200">
              <a:buFont typeface="+mj-lt"/>
              <a:buAutoNum type="arabicPeriod"/>
            </a:pPr>
            <a:r>
              <a:rPr lang="nb-NO" sz="2400" dirty="0" smtClean="0">
                <a:latin typeface="Calibri Light" charset="0"/>
                <a:ea typeface="Calibri Light" charset="0"/>
                <a:cs typeface="Calibri Light" charset="0"/>
              </a:rPr>
              <a:t>KROPPSIDEALER OG TRENDER</a:t>
            </a:r>
          </a:p>
          <a:p>
            <a:pPr marL="457200" indent="-457200">
              <a:buFont typeface="+mj-lt"/>
              <a:buAutoNum type="arabicPeriod"/>
            </a:pPr>
            <a:r>
              <a:rPr lang="nb-NO" sz="2400" dirty="0" smtClean="0">
                <a:latin typeface="Calibri Light" charset="0"/>
                <a:ea typeface="Calibri Light" charset="0"/>
                <a:cs typeface="Calibri Light" charset="0"/>
              </a:rPr>
              <a:t>PERFEKSJONISME BLANT UNGE</a:t>
            </a:r>
          </a:p>
          <a:p>
            <a:pPr marL="457200" indent="-457200">
              <a:buFont typeface="+mj-lt"/>
              <a:buAutoNum type="arabicPeriod"/>
            </a:pPr>
            <a:r>
              <a:rPr lang="nb-NO" sz="2400" dirty="0" smtClean="0">
                <a:latin typeface="Calibri Light" charset="0"/>
                <a:ea typeface="Calibri Light" charset="0"/>
                <a:cs typeface="Calibri Light" charset="0"/>
              </a:rPr>
              <a:t>FOREBYGGENDE TILTAK</a:t>
            </a:r>
            <a:endParaRPr lang="nb-NO" sz="2400" dirty="0">
              <a:latin typeface="Calibri Light" charset="0"/>
              <a:ea typeface="Calibri Light" charset="0"/>
              <a:cs typeface="Calibri Light" charset="0"/>
            </a:endParaRPr>
          </a:p>
        </p:txBody>
      </p:sp>
      <p:pic>
        <p:nvPicPr>
          <p:cNvPr id="4" name="Bilde 3"/>
          <p:cNvPicPr>
            <a:picLocks noChangeAspect="1"/>
          </p:cNvPicPr>
          <p:nvPr/>
        </p:nvPicPr>
        <p:blipFill>
          <a:blip r:embed="rId2"/>
          <a:stretch>
            <a:fillRect/>
          </a:stretch>
        </p:blipFill>
        <p:spPr>
          <a:xfrm>
            <a:off x="6012354" y="1335024"/>
            <a:ext cx="4909646" cy="3743605"/>
          </a:xfrm>
          <a:prstGeom prst="rect">
            <a:avLst/>
          </a:prstGeom>
        </p:spPr>
      </p:pic>
    </p:spTree>
    <p:extLst>
      <p:ext uri="{BB962C8B-B14F-4D97-AF65-F5344CB8AC3E}">
        <p14:creationId xmlns:p14="http://schemas.microsoft.com/office/powerpoint/2010/main" val="28947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Hvordan BYGGE </a:t>
            </a:r>
            <a:r>
              <a:rPr lang="nb-NO" dirty="0" smtClean="0"/>
              <a:t>OPP ET </a:t>
            </a:r>
            <a:r>
              <a:rPr lang="nb-NO" dirty="0" smtClean="0"/>
              <a:t>sunt </a:t>
            </a:r>
            <a:r>
              <a:rPr lang="nb-NO" dirty="0" smtClean="0"/>
              <a:t>SELVBILDE</a:t>
            </a:r>
            <a:r>
              <a:rPr lang="nb-NO" dirty="0" smtClean="0"/>
              <a:t>?</a:t>
            </a:r>
            <a:endParaRPr lang="nb-NO" dirty="0"/>
          </a:p>
        </p:txBody>
      </p:sp>
      <p:sp>
        <p:nvSpPr>
          <p:cNvPr id="4" name="Plassholder for tekst 3"/>
          <p:cNvSpPr>
            <a:spLocks noGrp="1"/>
          </p:cNvSpPr>
          <p:nvPr>
            <p:ph type="body" idx="1"/>
          </p:nvPr>
        </p:nvSpPr>
        <p:spPr/>
        <p:txBody>
          <a:bodyPr/>
          <a:lstStyle/>
          <a:p>
            <a:r>
              <a:rPr lang="nb-NO" sz="2800" dirty="0" smtClean="0"/>
              <a:t>SELVFØLELSE</a:t>
            </a:r>
            <a:endParaRPr lang="nb-NO" sz="2800" dirty="0"/>
          </a:p>
        </p:txBody>
      </p:sp>
      <p:sp>
        <p:nvSpPr>
          <p:cNvPr id="5" name="Plassholder for innhold 4"/>
          <p:cNvSpPr>
            <a:spLocks noGrp="1"/>
          </p:cNvSpPr>
          <p:nvPr>
            <p:ph sz="half" idx="2"/>
          </p:nvPr>
        </p:nvSpPr>
        <p:spPr/>
        <p:txBody>
          <a:bodyPr>
            <a:normAutofit/>
          </a:bodyPr>
          <a:lstStyle/>
          <a:p>
            <a:r>
              <a:rPr lang="nb-NO" sz="2800" b="1" dirty="0" smtClean="0">
                <a:latin typeface="Calibri Light" charset="0"/>
                <a:ea typeface="Calibri Light" charset="0"/>
                <a:cs typeface="Calibri Light" charset="0"/>
              </a:rPr>
              <a:t>Følelsen av egenverd</a:t>
            </a:r>
            <a:r>
              <a:rPr lang="nb-NO" sz="2800" dirty="0" smtClean="0">
                <a:latin typeface="Calibri Light" charset="0"/>
                <a:ea typeface="Calibri Light" charset="0"/>
                <a:cs typeface="Calibri Light" charset="0"/>
              </a:rPr>
              <a:t>: </a:t>
            </a:r>
          </a:p>
          <a:p>
            <a:r>
              <a:rPr lang="nb-NO" sz="2800" dirty="0" smtClean="0">
                <a:latin typeface="Calibri Light" charset="0"/>
                <a:ea typeface="Calibri Light" charset="0"/>
                <a:cs typeface="Calibri Light" charset="0"/>
              </a:rPr>
              <a:t>Å være god nok uavhengig av prestasjoner  </a:t>
            </a:r>
            <a:endParaRPr lang="nb-NO" sz="2800" dirty="0">
              <a:latin typeface="Calibri Light" charset="0"/>
              <a:ea typeface="Calibri Light" charset="0"/>
              <a:cs typeface="Calibri Light" charset="0"/>
            </a:endParaRPr>
          </a:p>
          <a:p>
            <a:r>
              <a:rPr lang="nb-NO" sz="2800" dirty="0" smtClean="0">
                <a:latin typeface="Calibri Light" charset="0"/>
                <a:ea typeface="Calibri Light" charset="0"/>
                <a:cs typeface="Calibri Light" charset="0"/>
              </a:rPr>
              <a:t>Å anerkjenne egne følelser og behov</a:t>
            </a:r>
          </a:p>
          <a:p>
            <a:r>
              <a:rPr lang="nb-NO" sz="2800" dirty="0" smtClean="0">
                <a:latin typeface="Calibri Light" charset="0"/>
                <a:ea typeface="Calibri Light" charset="0"/>
                <a:cs typeface="Calibri Light" charset="0"/>
              </a:rPr>
              <a:t>Å være trygg på at andre bryr seg</a:t>
            </a:r>
            <a:endParaRPr lang="nb-NO" sz="2800" dirty="0">
              <a:latin typeface="Calibri Light" charset="0"/>
              <a:ea typeface="Calibri Light" charset="0"/>
              <a:cs typeface="Calibri Light" charset="0"/>
            </a:endParaRPr>
          </a:p>
        </p:txBody>
      </p:sp>
      <p:sp>
        <p:nvSpPr>
          <p:cNvPr id="6" name="Plassholder for tekst 5"/>
          <p:cNvSpPr>
            <a:spLocks noGrp="1"/>
          </p:cNvSpPr>
          <p:nvPr>
            <p:ph type="body" sz="quarter" idx="3"/>
          </p:nvPr>
        </p:nvSpPr>
        <p:spPr/>
        <p:txBody>
          <a:bodyPr/>
          <a:lstStyle/>
          <a:p>
            <a:r>
              <a:rPr lang="nb-NO" sz="2800" dirty="0" smtClean="0"/>
              <a:t>SELVBILDE</a:t>
            </a:r>
            <a:endParaRPr lang="nb-NO" sz="2800" dirty="0"/>
          </a:p>
        </p:txBody>
      </p:sp>
      <p:sp>
        <p:nvSpPr>
          <p:cNvPr id="7" name="Plassholder for innhold 6"/>
          <p:cNvSpPr>
            <a:spLocks noGrp="1"/>
          </p:cNvSpPr>
          <p:nvPr>
            <p:ph sz="quarter" idx="4"/>
          </p:nvPr>
        </p:nvSpPr>
        <p:spPr>
          <a:xfrm>
            <a:off x="5990888" y="2967788"/>
            <a:ext cx="4966760" cy="3341572"/>
          </a:xfrm>
        </p:spPr>
        <p:txBody>
          <a:bodyPr>
            <a:normAutofit/>
          </a:bodyPr>
          <a:lstStyle/>
          <a:p>
            <a:r>
              <a:rPr lang="nb-NO" sz="2800" b="1" dirty="0" smtClean="0">
                <a:latin typeface="Calibri Light" charset="0"/>
                <a:ea typeface="Calibri Light" charset="0"/>
                <a:cs typeface="Calibri Light" charset="0"/>
              </a:rPr>
              <a:t>Følelse av mestring</a:t>
            </a:r>
            <a:r>
              <a:rPr lang="nb-NO" sz="2800" dirty="0" smtClean="0">
                <a:latin typeface="Calibri Light" charset="0"/>
                <a:ea typeface="Calibri Light" charset="0"/>
                <a:cs typeface="Calibri Light" charset="0"/>
              </a:rPr>
              <a:t>: </a:t>
            </a:r>
          </a:p>
          <a:p>
            <a:r>
              <a:rPr lang="nb-NO" sz="2800" dirty="0" smtClean="0">
                <a:latin typeface="Calibri Light" charset="0"/>
                <a:ea typeface="Calibri Light" charset="0"/>
                <a:cs typeface="Calibri Light" charset="0"/>
              </a:rPr>
              <a:t>Å være god på ulike ferdigheter eller oppgaver</a:t>
            </a:r>
          </a:p>
          <a:p>
            <a:r>
              <a:rPr lang="nb-NO" sz="2800" dirty="0" smtClean="0">
                <a:latin typeface="Calibri Light" charset="0"/>
                <a:ea typeface="Calibri Light" charset="0"/>
                <a:cs typeface="Calibri Light" charset="0"/>
              </a:rPr>
              <a:t>Å anerkjenne både egne styrker og svakheter</a:t>
            </a:r>
          </a:p>
          <a:p>
            <a:r>
              <a:rPr lang="nb-NO" sz="2800" dirty="0" smtClean="0">
                <a:latin typeface="Calibri Light" charset="0"/>
                <a:ea typeface="Calibri Light" charset="0"/>
                <a:cs typeface="Calibri Light" charset="0"/>
              </a:rPr>
              <a:t>Å være trygg på at det er greit å gjøre feil</a:t>
            </a:r>
            <a:endParaRPr lang="nb-NO" sz="2800" dirty="0">
              <a:latin typeface="Calibri Light" charset="0"/>
              <a:ea typeface="Calibri Light" charset="0"/>
              <a:cs typeface="Calibri Light" charset="0"/>
            </a:endParaRPr>
          </a:p>
        </p:txBody>
      </p:sp>
    </p:spTree>
    <p:extLst>
      <p:ext uri="{BB962C8B-B14F-4D97-AF65-F5344CB8AC3E}">
        <p14:creationId xmlns:p14="http://schemas.microsoft.com/office/powerpoint/2010/main" val="3280023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18464" y="680020"/>
            <a:ext cx="9720072" cy="1499616"/>
          </a:xfrm>
        </p:spPr>
        <p:txBody>
          <a:bodyPr>
            <a:normAutofit/>
          </a:bodyPr>
          <a:lstStyle/>
          <a:p>
            <a:r>
              <a:rPr lang="nb-NO" dirty="0" smtClean="0"/>
              <a:t>Hvordan bygge opp et sunt selvbilde?</a:t>
            </a:r>
            <a:endParaRPr lang="nb-NO" dirty="0"/>
          </a:p>
        </p:txBody>
      </p:sp>
      <p:sp>
        <p:nvSpPr>
          <p:cNvPr id="3" name="Plassholder for tekst 2"/>
          <p:cNvSpPr>
            <a:spLocks noGrp="1"/>
          </p:cNvSpPr>
          <p:nvPr>
            <p:ph type="body" idx="1"/>
          </p:nvPr>
        </p:nvSpPr>
        <p:spPr/>
        <p:txBody>
          <a:bodyPr/>
          <a:lstStyle/>
          <a:p>
            <a:r>
              <a:rPr lang="nb-NO" dirty="0" smtClean="0">
                <a:solidFill>
                  <a:schemeClr val="accent2">
                    <a:lumMod val="50000"/>
                  </a:schemeClr>
                </a:solidFill>
                <a:latin typeface="Calibri Light" panose="020F0302020204030204" pitchFamily="34" charset="0"/>
              </a:rPr>
              <a:t>Snevert selvbilde</a:t>
            </a:r>
            <a:endParaRPr lang="nb-NO" dirty="0">
              <a:solidFill>
                <a:schemeClr val="accent2">
                  <a:lumMod val="50000"/>
                </a:schemeClr>
              </a:solidFill>
              <a:latin typeface="Calibri Light" panose="020F0302020204030204" pitchFamily="34" charset="0"/>
            </a:endParaRPr>
          </a:p>
        </p:txBody>
      </p:sp>
      <p:graphicFrame>
        <p:nvGraphicFramePr>
          <p:cNvPr id="10" name="Plassholder for innhold 9"/>
          <p:cNvGraphicFramePr>
            <a:graphicFrameLocks noGrp="1"/>
          </p:cNvGraphicFramePr>
          <p:nvPr>
            <p:ph sz="half" idx="2"/>
            <p:extLst>
              <p:ext uri="{D42A27DB-BD31-4B8C-83A1-F6EECF244321}">
                <p14:modId xmlns:p14="http://schemas.microsoft.com/office/powerpoint/2010/main" val="1475026431"/>
              </p:ext>
            </p:extLst>
          </p:nvPr>
        </p:nvGraphicFramePr>
        <p:xfrm>
          <a:off x="1023938" y="2967038"/>
          <a:ext cx="4754562" cy="3341687"/>
        </p:xfrm>
        <a:graphic>
          <a:graphicData uri="http://schemas.openxmlformats.org/drawingml/2006/chart">
            <c:chart xmlns:c="http://schemas.openxmlformats.org/drawingml/2006/chart" xmlns:r="http://schemas.openxmlformats.org/officeDocument/2006/relationships" r:id="rId2"/>
          </a:graphicData>
        </a:graphic>
      </p:graphicFrame>
      <p:sp>
        <p:nvSpPr>
          <p:cNvPr id="5" name="Plassholder for tekst 4"/>
          <p:cNvSpPr>
            <a:spLocks noGrp="1"/>
          </p:cNvSpPr>
          <p:nvPr>
            <p:ph type="body" sz="quarter" idx="3"/>
          </p:nvPr>
        </p:nvSpPr>
        <p:spPr/>
        <p:txBody>
          <a:bodyPr/>
          <a:lstStyle/>
          <a:p>
            <a:r>
              <a:rPr lang="nb-NO" dirty="0" smtClean="0">
                <a:solidFill>
                  <a:schemeClr val="accent2">
                    <a:lumMod val="50000"/>
                  </a:schemeClr>
                </a:solidFill>
                <a:latin typeface="Calibri Light" panose="020F0302020204030204" pitchFamily="34" charset="0"/>
              </a:rPr>
              <a:t>Bredt anlagt selvbilde</a:t>
            </a:r>
            <a:endParaRPr lang="nb-NO" dirty="0">
              <a:solidFill>
                <a:schemeClr val="accent2">
                  <a:lumMod val="50000"/>
                </a:schemeClr>
              </a:solidFill>
              <a:latin typeface="Calibri Light" panose="020F0302020204030204" pitchFamily="34" charset="0"/>
            </a:endParaRPr>
          </a:p>
        </p:txBody>
      </p:sp>
      <p:graphicFrame>
        <p:nvGraphicFramePr>
          <p:cNvPr id="14" name="Plassholder for innhold 13"/>
          <p:cNvGraphicFramePr>
            <a:graphicFrameLocks noGrp="1"/>
          </p:cNvGraphicFramePr>
          <p:nvPr>
            <p:ph sz="quarter" idx="4"/>
            <p:extLst>
              <p:ext uri="{D42A27DB-BD31-4B8C-83A1-F6EECF244321}">
                <p14:modId xmlns:p14="http://schemas.microsoft.com/office/powerpoint/2010/main" val="362333249"/>
              </p:ext>
            </p:extLst>
          </p:nvPr>
        </p:nvGraphicFramePr>
        <p:xfrm>
          <a:off x="5991225" y="2967038"/>
          <a:ext cx="4754563" cy="33416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39013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Forebyggende tiltak</a:t>
            </a:r>
            <a:endParaRPr lang="nb-NO" dirty="0"/>
          </a:p>
        </p:txBody>
      </p:sp>
      <p:sp>
        <p:nvSpPr>
          <p:cNvPr id="3" name="Plassholder for innhold 2"/>
          <p:cNvSpPr>
            <a:spLocks noGrp="1"/>
          </p:cNvSpPr>
          <p:nvPr>
            <p:ph sz="half" idx="1"/>
          </p:nvPr>
        </p:nvSpPr>
        <p:spPr/>
        <p:txBody>
          <a:bodyPr/>
          <a:lstStyle/>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Snakke om kropp som form og funksjon</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Bygge opp et bredt anlagt selvbilde</a:t>
            </a:r>
          </a:p>
          <a:p>
            <a:pPr marL="457200" indent="-457200">
              <a:buFont typeface="+mj-lt"/>
              <a:buAutoNum type="arabicPeriod"/>
            </a:pPr>
            <a:r>
              <a:rPr lang="nb-NO" b="1" dirty="0" smtClean="0">
                <a:latin typeface="Calibri Light" panose="020F0302020204030204" pitchFamily="34" charset="0"/>
                <a:cs typeface="Calibri Light" panose="020F0302020204030204" pitchFamily="34" charset="0"/>
              </a:rPr>
              <a:t>Sette realistiske krav på ulike livsarenaer</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Dempe perfeksjonistiske trekk </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Utfordre strenge idealer</a:t>
            </a:r>
          </a:p>
          <a:p>
            <a:pPr marL="457200" indent="-457200">
              <a:buFont typeface="+mj-lt"/>
              <a:buAutoNum type="arabicPeriod"/>
            </a:pPr>
            <a:endParaRPr lang="nb-NO" dirty="0" smtClean="0"/>
          </a:p>
        </p:txBody>
      </p:sp>
      <p:pic>
        <p:nvPicPr>
          <p:cNvPr id="7" name="Plassholder for innhold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6370637" y="1751013"/>
            <a:ext cx="4022725" cy="4022725"/>
          </a:xfrm>
          <a:prstGeom prst="rect">
            <a:avLst/>
          </a:prstGeom>
        </p:spPr>
      </p:pic>
    </p:spTree>
    <p:extLst>
      <p:ext uri="{BB962C8B-B14F-4D97-AF65-F5344CB8AC3E}">
        <p14:creationId xmlns:p14="http://schemas.microsoft.com/office/powerpoint/2010/main" val="5587833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Forebyggende tiltak</a:t>
            </a:r>
            <a:endParaRPr lang="nb-NO" dirty="0"/>
          </a:p>
        </p:txBody>
      </p:sp>
      <p:sp>
        <p:nvSpPr>
          <p:cNvPr id="3" name="Plassholder for innhold 2"/>
          <p:cNvSpPr>
            <a:spLocks noGrp="1"/>
          </p:cNvSpPr>
          <p:nvPr>
            <p:ph sz="half" idx="1"/>
          </p:nvPr>
        </p:nvSpPr>
        <p:spPr/>
        <p:txBody>
          <a:bodyPr>
            <a:normAutofit fontScale="92500"/>
          </a:bodyPr>
          <a:lstStyle/>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Snakke om kropp som form og funksjon</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Bygge opp et bredt anlagt selvbilde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Sette realistiske krav på ulike livsarenaer</a:t>
            </a:r>
          </a:p>
          <a:p>
            <a:pPr marL="457200" indent="-457200">
              <a:buFont typeface="+mj-lt"/>
              <a:buAutoNum type="arabicPeriod"/>
            </a:pPr>
            <a:r>
              <a:rPr lang="nb-NO" b="1" dirty="0" smtClean="0">
                <a:latin typeface="Calibri Light" panose="020F0302020204030204" pitchFamily="34" charset="0"/>
                <a:cs typeface="Calibri Light" panose="020F0302020204030204" pitchFamily="34" charset="0"/>
              </a:rPr>
              <a:t>Dempe perfeksjonistiske trekk </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Styrke selvmedfølelse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Utfordre strenge idealer</a:t>
            </a:r>
          </a:p>
          <a:p>
            <a:pPr marL="457200" indent="-457200">
              <a:buFont typeface="+mj-lt"/>
              <a:buAutoNum type="arabicPeriod"/>
            </a:pPr>
            <a:endParaRPr lang="nb-NO" dirty="0" smtClean="0"/>
          </a:p>
        </p:txBody>
      </p:sp>
      <p:sp>
        <p:nvSpPr>
          <p:cNvPr id="4" name="Plassholder for innhold 3"/>
          <p:cNvSpPr>
            <a:spLocks noGrp="1"/>
          </p:cNvSpPr>
          <p:nvPr>
            <p:ph sz="half" idx="2"/>
          </p:nvPr>
        </p:nvSpPr>
        <p:spPr>
          <a:xfrm>
            <a:off x="6656070" y="2333625"/>
            <a:ext cx="3611880" cy="2628900"/>
          </a:xfrm>
          <a:ln>
            <a:solidFill>
              <a:schemeClr val="accent2">
                <a:lumMod val="60000"/>
                <a:lumOff val="40000"/>
              </a:schemeClr>
            </a:solidFill>
          </a:ln>
        </p:spPr>
        <p:txBody>
          <a:bodyPr>
            <a:normAutofit fontScale="92500"/>
          </a:bodyPr>
          <a:lstStyle/>
          <a:p>
            <a:r>
              <a:rPr lang="nb-NO" dirty="0" err="1" smtClean="0">
                <a:solidFill>
                  <a:schemeClr val="accent2">
                    <a:lumMod val="50000"/>
                  </a:schemeClr>
                </a:solidFill>
                <a:latin typeface="Calibri Light" panose="020F0302020204030204" pitchFamily="34" charset="0"/>
                <a:cs typeface="Calibri Light" panose="020F0302020204030204" pitchFamily="34" charset="0"/>
              </a:rPr>
              <a:t>Advice</a:t>
            </a:r>
            <a:r>
              <a:rPr lang="nb-NO" dirty="0" smtClean="0">
                <a:solidFill>
                  <a:schemeClr val="accent2">
                    <a:lumMod val="50000"/>
                  </a:schemeClr>
                </a:solidFill>
                <a:latin typeface="Calibri Light" panose="020F0302020204030204" pitchFamily="34" charset="0"/>
                <a:cs typeface="Calibri Light" panose="020F0302020204030204" pitchFamily="34" charset="0"/>
              </a:rPr>
              <a:t> from </a:t>
            </a:r>
            <a:r>
              <a:rPr lang="nb-NO" dirty="0" err="1" smtClean="0">
                <a:solidFill>
                  <a:schemeClr val="accent2">
                    <a:lumMod val="50000"/>
                  </a:schemeClr>
                </a:solidFill>
                <a:latin typeface="Calibri Light" panose="020F0302020204030204" pitchFamily="34" charset="0"/>
                <a:cs typeface="Calibri Light" panose="020F0302020204030204" pitchFamily="34" charset="0"/>
              </a:rPr>
              <a:t>Curran</a:t>
            </a:r>
            <a:r>
              <a:rPr lang="nb-NO" dirty="0" smtClean="0">
                <a:solidFill>
                  <a:schemeClr val="accent2">
                    <a:lumMod val="50000"/>
                  </a:schemeClr>
                </a:solidFill>
                <a:latin typeface="Calibri Light" panose="020F0302020204030204" pitchFamily="34" charset="0"/>
                <a:cs typeface="Calibri Light" panose="020F0302020204030204" pitchFamily="34" charset="0"/>
              </a:rPr>
              <a:t> &amp; </a:t>
            </a:r>
            <a:r>
              <a:rPr lang="nb-NO" dirty="0" err="1" smtClean="0">
                <a:solidFill>
                  <a:schemeClr val="accent2">
                    <a:lumMod val="50000"/>
                  </a:schemeClr>
                </a:solidFill>
                <a:latin typeface="Calibri Light" panose="020F0302020204030204" pitchFamily="34" charset="0"/>
                <a:cs typeface="Calibri Light" panose="020F0302020204030204" pitchFamily="34" charset="0"/>
              </a:rPr>
              <a:t>Hilll</a:t>
            </a:r>
            <a:r>
              <a:rPr lang="nb-NO" dirty="0" smtClean="0">
                <a:solidFill>
                  <a:schemeClr val="accent2">
                    <a:lumMod val="50000"/>
                  </a:schemeClr>
                </a:solidFill>
                <a:latin typeface="Calibri Light" panose="020F0302020204030204" pitchFamily="34" charset="0"/>
                <a:cs typeface="Calibri Light" panose="020F0302020204030204" pitchFamily="34" charset="0"/>
              </a:rPr>
              <a:t> (2017</a:t>
            </a:r>
            <a:r>
              <a:rPr lang="nb-NO" dirty="0" smtClean="0">
                <a:latin typeface="Calibri Light" panose="020F0302020204030204" pitchFamily="34" charset="0"/>
                <a:cs typeface="Calibri Light" panose="020F0302020204030204" pitchFamily="34" charset="0"/>
              </a:rPr>
              <a:t>):</a:t>
            </a:r>
          </a:p>
          <a:p>
            <a:pPr>
              <a:buFont typeface="Arial" panose="020B0604020202020204" pitchFamily="34" charset="0"/>
              <a:buChar char="•"/>
            </a:pPr>
            <a:r>
              <a:rPr lang="nb-NO" dirty="0">
                <a:latin typeface="Calibri Light" panose="020F0302020204030204" pitchFamily="34" charset="0"/>
                <a:cs typeface="Calibri Light" panose="020F0302020204030204" pitchFamily="34" charset="0"/>
              </a:rPr>
              <a:t> </a:t>
            </a:r>
            <a:r>
              <a:rPr lang="nb-NO" dirty="0" err="1" smtClean="0">
                <a:latin typeface="Calibri Light" panose="020F0302020204030204" pitchFamily="34" charset="0"/>
                <a:cs typeface="Calibri Light" panose="020F0302020204030204" pitchFamily="34" charset="0"/>
              </a:rPr>
              <a:t>Failure</a:t>
            </a:r>
            <a:r>
              <a:rPr lang="nb-NO" dirty="0" smtClean="0">
                <a:latin typeface="Calibri Light" panose="020F0302020204030204" pitchFamily="34" charset="0"/>
                <a:cs typeface="Calibri Light" panose="020F0302020204030204" pitchFamily="34" charset="0"/>
              </a:rPr>
              <a:t> is not </a:t>
            </a:r>
            <a:r>
              <a:rPr lang="nb-NO" dirty="0" err="1" smtClean="0">
                <a:latin typeface="Calibri Light" panose="020F0302020204030204" pitchFamily="34" charset="0"/>
                <a:cs typeface="Calibri Light" panose="020F0302020204030204" pitchFamily="34" charset="0"/>
              </a:rPr>
              <a:t>weakness</a:t>
            </a:r>
            <a:endParaRPr lang="nb-NO" dirty="0" smtClean="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nb-NO" dirty="0">
                <a:latin typeface="Calibri Light" panose="020F0302020204030204" pitchFamily="34" charset="0"/>
                <a:cs typeface="Calibri Light" panose="020F0302020204030204" pitchFamily="34" charset="0"/>
              </a:rPr>
              <a:t> </a:t>
            </a:r>
            <a:r>
              <a:rPr lang="nb-NO" dirty="0" err="1" smtClean="0">
                <a:latin typeface="Calibri Light" panose="020F0302020204030204" pitchFamily="34" charset="0"/>
                <a:cs typeface="Calibri Light" panose="020F0302020204030204" pitchFamily="34" charset="0"/>
              </a:rPr>
              <a:t>There</a:t>
            </a:r>
            <a:r>
              <a:rPr lang="nb-NO" dirty="0" smtClean="0">
                <a:latin typeface="Calibri Light" panose="020F0302020204030204" pitchFamily="34" charset="0"/>
                <a:cs typeface="Calibri Light" panose="020F0302020204030204" pitchFamily="34" charset="0"/>
              </a:rPr>
              <a:t> </a:t>
            </a:r>
            <a:r>
              <a:rPr lang="nb-NO" dirty="0" err="1" smtClean="0">
                <a:latin typeface="Calibri Light" panose="020F0302020204030204" pitchFamily="34" charset="0"/>
                <a:cs typeface="Calibri Light" panose="020F0302020204030204" pitchFamily="34" charset="0"/>
              </a:rPr>
              <a:t>are</a:t>
            </a:r>
            <a:r>
              <a:rPr lang="nb-NO" dirty="0" smtClean="0">
                <a:latin typeface="Calibri Light" panose="020F0302020204030204" pitchFamily="34" charset="0"/>
                <a:cs typeface="Calibri Light" panose="020F0302020204030204" pitchFamily="34" charset="0"/>
              </a:rPr>
              <a:t> </a:t>
            </a:r>
            <a:r>
              <a:rPr lang="nb-NO" dirty="0" err="1" smtClean="0">
                <a:latin typeface="Calibri Light" panose="020F0302020204030204" pitchFamily="34" charset="0"/>
                <a:cs typeface="Calibri Light" panose="020F0302020204030204" pitchFamily="34" charset="0"/>
              </a:rPr>
              <a:t>healthier</a:t>
            </a:r>
            <a:r>
              <a:rPr lang="nb-NO" dirty="0" smtClean="0">
                <a:latin typeface="Calibri Light" panose="020F0302020204030204" pitchFamily="34" charset="0"/>
                <a:cs typeface="Calibri Light" panose="020F0302020204030204" pitchFamily="34" charset="0"/>
              </a:rPr>
              <a:t> goals </a:t>
            </a:r>
            <a:r>
              <a:rPr lang="nb-NO" dirty="0" err="1" smtClean="0">
                <a:latin typeface="Calibri Light" panose="020F0302020204030204" pitchFamily="34" charset="0"/>
                <a:cs typeface="Calibri Light" panose="020F0302020204030204" pitchFamily="34" charset="0"/>
              </a:rPr>
              <a:t>than</a:t>
            </a:r>
            <a:r>
              <a:rPr lang="nb-NO" dirty="0" smtClean="0">
                <a:latin typeface="Calibri Light" panose="020F0302020204030204" pitchFamily="34" charset="0"/>
                <a:cs typeface="Calibri Light" panose="020F0302020204030204" pitchFamily="34" charset="0"/>
              </a:rPr>
              <a:t> </a:t>
            </a:r>
            <a:r>
              <a:rPr lang="nb-NO" dirty="0" err="1" smtClean="0">
                <a:latin typeface="Calibri Light" panose="020F0302020204030204" pitchFamily="34" charset="0"/>
                <a:cs typeface="Calibri Light" panose="020F0302020204030204" pitchFamily="34" charset="0"/>
              </a:rPr>
              <a:t>perfectionism</a:t>
            </a:r>
            <a:endParaRPr lang="nb-NO" dirty="0" smtClean="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nb-NO" dirty="0">
                <a:latin typeface="Calibri Light" panose="020F0302020204030204" pitchFamily="34" charset="0"/>
                <a:cs typeface="Calibri Light" panose="020F0302020204030204" pitchFamily="34" charset="0"/>
              </a:rPr>
              <a:t> </a:t>
            </a:r>
            <a:r>
              <a:rPr lang="nb-NO" dirty="0" smtClean="0">
                <a:latin typeface="Calibri Light" panose="020F0302020204030204" pitchFamily="34" charset="0"/>
                <a:cs typeface="Calibri Light" panose="020F0302020204030204" pitchFamily="34" charset="0"/>
              </a:rPr>
              <a:t>Done is </a:t>
            </a:r>
            <a:r>
              <a:rPr lang="nb-NO" dirty="0" err="1" smtClean="0">
                <a:latin typeface="Calibri Light" panose="020F0302020204030204" pitchFamily="34" charset="0"/>
                <a:cs typeface="Calibri Light" panose="020F0302020204030204" pitchFamily="34" charset="0"/>
              </a:rPr>
              <a:t>better</a:t>
            </a:r>
            <a:r>
              <a:rPr lang="nb-NO" dirty="0" smtClean="0">
                <a:latin typeface="Calibri Light" panose="020F0302020204030204" pitchFamily="34" charset="0"/>
                <a:cs typeface="Calibri Light" panose="020F0302020204030204" pitchFamily="34" charset="0"/>
              </a:rPr>
              <a:t> </a:t>
            </a:r>
            <a:r>
              <a:rPr lang="nb-NO" dirty="0" err="1" smtClean="0">
                <a:latin typeface="Calibri Light" panose="020F0302020204030204" pitchFamily="34" charset="0"/>
                <a:cs typeface="Calibri Light" panose="020F0302020204030204" pitchFamily="34" charset="0"/>
              </a:rPr>
              <a:t>than</a:t>
            </a:r>
            <a:r>
              <a:rPr lang="nb-NO" dirty="0" smtClean="0">
                <a:latin typeface="Calibri Light" panose="020F0302020204030204" pitchFamily="34" charset="0"/>
                <a:cs typeface="Calibri Light" panose="020F0302020204030204" pitchFamily="34" charset="0"/>
              </a:rPr>
              <a:t> </a:t>
            </a:r>
            <a:r>
              <a:rPr lang="nb-NO" dirty="0" err="1" smtClean="0">
                <a:latin typeface="Calibri Light" panose="020F0302020204030204" pitchFamily="34" charset="0"/>
                <a:cs typeface="Calibri Light" panose="020F0302020204030204" pitchFamily="34" charset="0"/>
              </a:rPr>
              <a:t>perfect</a:t>
            </a:r>
            <a:endParaRPr lang="nb-NO" dirty="0" smtClean="0">
              <a:latin typeface="Calibri Light" panose="020F0302020204030204" pitchFamily="34" charset="0"/>
              <a:cs typeface="Calibri Light" panose="020F0302020204030204" pitchFamily="34" charset="0"/>
            </a:endParaRPr>
          </a:p>
          <a:p>
            <a:r>
              <a:rPr lang="nb-NO" dirty="0" smtClean="0"/>
              <a:t> </a:t>
            </a:r>
            <a:endParaRPr lang="nb-NO" dirty="0"/>
          </a:p>
        </p:txBody>
      </p:sp>
    </p:spTree>
    <p:extLst>
      <p:ext uri="{BB962C8B-B14F-4D97-AF65-F5344CB8AC3E}">
        <p14:creationId xmlns:p14="http://schemas.microsoft.com/office/powerpoint/2010/main" val="42174289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Forebyggende tiltak</a:t>
            </a:r>
            <a:endParaRPr lang="nb-NO" dirty="0"/>
          </a:p>
        </p:txBody>
      </p:sp>
      <p:sp>
        <p:nvSpPr>
          <p:cNvPr id="3" name="Plassholder for innhold 2"/>
          <p:cNvSpPr>
            <a:spLocks noGrp="1"/>
          </p:cNvSpPr>
          <p:nvPr>
            <p:ph sz="half" idx="1"/>
          </p:nvPr>
        </p:nvSpPr>
        <p:spPr/>
        <p:txBody>
          <a:bodyPr/>
          <a:lstStyle/>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Snakke om kropp som form og funksjon</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Bygge opp et bredt anlagt selvbilde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Sette realistiske krav på ulike livsarenaer</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Dempe perfeksjonistiske trekk </a:t>
            </a:r>
          </a:p>
          <a:p>
            <a:pPr marL="457200" indent="-457200">
              <a:buFont typeface="+mj-lt"/>
              <a:buAutoNum type="arabicPeriod"/>
            </a:pPr>
            <a:r>
              <a:rPr lang="nb-NO" b="1" dirty="0" smtClean="0">
                <a:latin typeface="Calibri Light" panose="020F0302020204030204" pitchFamily="34" charset="0"/>
                <a:cs typeface="Calibri Light" panose="020F0302020204030204" pitchFamily="34" charset="0"/>
              </a:rPr>
              <a:t>Styrke selvmedfølelse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Utfordre strenge idealer</a:t>
            </a:r>
          </a:p>
          <a:p>
            <a:pPr marL="457200" indent="-457200">
              <a:buFont typeface="+mj-lt"/>
              <a:buAutoNum type="arabicPeriod"/>
            </a:pPr>
            <a:endParaRPr lang="nb-NO" dirty="0" smtClean="0"/>
          </a:p>
        </p:txBody>
      </p:sp>
      <p:pic>
        <p:nvPicPr>
          <p:cNvPr id="7" name="Bilde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53250" y="2371725"/>
            <a:ext cx="3352800" cy="3352800"/>
          </a:xfrm>
          <a:prstGeom prst="rect">
            <a:avLst/>
          </a:prstGeom>
        </p:spPr>
      </p:pic>
    </p:spTree>
    <p:extLst>
      <p:ext uri="{BB962C8B-B14F-4D97-AF65-F5344CB8AC3E}">
        <p14:creationId xmlns:p14="http://schemas.microsoft.com/office/powerpoint/2010/main" val="19981541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styrke Selvmedfølelse </a:t>
            </a:r>
            <a:endParaRPr lang="nb-NO" dirty="0"/>
          </a:p>
        </p:txBody>
      </p:sp>
      <p:sp>
        <p:nvSpPr>
          <p:cNvPr id="3" name="Plassholder for innhold 2"/>
          <p:cNvSpPr>
            <a:spLocks noGrp="1"/>
          </p:cNvSpPr>
          <p:nvPr>
            <p:ph sz="half" idx="1"/>
          </p:nvPr>
        </p:nvSpPr>
        <p:spPr>
          <a:xfrm>
            <a:off x="1024126" y="2286000"/>
            <a:ext cx="5710049" cy="4023360"/>
          </a:xfrm>
        </p:spPr>
        <p:txBody>
          <a:bodyPr>
            <a:normAutofit/>
          </a:bodyPr>
          <a:lstStyle/>
          <a:p>
            <a:r>
              <a:rPr lang="nb-NO" dirty="0" smtClean="0">
                <a:solidFill>
                  <a:schemeClr val="accent1">
                    <a:lumMod val="50000"/>
                  </a:schemeClr>
                </a:solidFill>
                <a:latin typeface="Calibri Light" charset="0"/>
                <a:ea typeface="Calibri Light" charset="0"/>
                <a:cs typeface="Calibri Light" charset="0"/>
              </a:rPr>
              <a:t>INTERVENSJON MED STUDENTER (N=97)</a:t>
            </a:r>
            <a:r>
              <a:rPr lang="nb-NO" baseline="30000" dirty="0" smtClean="0">
                <a:solidFill>
                  <a:schemeClr val="accent1">
                    <a:lumMod val="50000"/>
                  </a:schemeClr>
                </a:solidFill>
                <a:latin typeface="Calibri Light" charset="0"/>
                <a:ea typeface="Calibri Light" charset="0"/>
                <a:cs typeface="Calibri Light" charset="0"/>
              </a:rPr>
              <a:t>1</a:t>
            </a:r>
          </a:p>
          <a:p>
            <a:r>
              <a:rPr lang="nb-NO" sz="1800" dirty="0" smtClean="0">
                <a:latin typeface="Calibri Light" charset="0"/>
                <a:ea typeface="Calibri Light" charset="0"/>
                <a:cs typeface="Calibri Light" charset="0"/>
              </a:rPr>
              <a:t>Kanskje </a:t>
            </a:r>
            <a:r>
              <a:rPr lang="nb-NO" sz="1800" dirty="0">
                <a:latin typeface="Calibri Light" charset="0"/>
                <a:ea typeface="Calibri Light" charset="0"/>
                <a:cs typeface="Calibri Light" charset="0"/>
              </a:rPr>
              <a:t>det er mangel på selvmedfølelse som tærer på den såkalte </a:t>
            </a:r>
            <a:r>
              <a:rPr lang="nb-NO" sz="1800" dirty="0" smtClean="0">
                <a:latin typeface="Calibri Light" charset="0"/>
                <a:ea typeface="Calibri Light" charset="0"/>
                <a:cs typeface="Calibri Light" charset="0"/>
              </a:rPr>
              <a:t>”Generasjon Prestasjon”?</a:t>
            </a:r>
            <a:endParaRPr lang="nb-NO" sz="1800" dirty="0">
              <a:latin typeface="Calibri Light" charset="0"/>
              <a:ea typeface="Calibri Light" charset="0"/>
              <a:cs typeface="Calibri Light" charset="0"/>
            </a:endParaRPr>
          </a:p>
          <a:p>
            <a:r>
              <a:rPr lang="nb-NO" sz="1800" dirty="0">
                <a:latin typeface="Calibri Light" charset="0"/>
                <a:ea typeface="Calibri Light" charset="0"/>
                <a:cs typeface="Calibri Light" charset="0"/>
              </a:rPr>
              <a:t>En ny studie </a:t>
            </a:r>
            <a:r>
              <a:rPr lang="nb-NO" sz="1800" dirty="0" smtClean="0">
                <a:latin typeface="Calibri Light" charset="0"/>
                <a:ea typeface="Calibri Light" charset="0"/>
                <a:cs typeface="Calibri Light" charset="0"/>
              </a:rPr>
              <a:t>tyder på </a:t>
            </a:r>
            <a:r>
              <a:rPr lang="nb-NO" sz="1800" dirty="0">
                <a:latin typeface="Calibri Light" charset="0"/>
                <a:ea typeface="Calibri Light" charset="0"/>
                <a:cs typeface="Calibri Light" charset="0"/>
              </a:rPr>
              <a:t>at studenter ved UiB og </a:t>
            </a:r>
            <a:r>
              <a:rPr lang="nb-NO" sz="1800" dirty="0" smtClean="0">
                <a:latin typeface="Calibri Light" charset="0"/>
                <a:ea typeface="Calibri Light" charset="0"/>
                <a:cs typeface="Calibri Light" charset="0"/>
              </a:rPr>
              <a:t>NHH hadde </a:t>
            </a:r>
            <a:r>
              <a:rPr lang="nb-NO" sz="1800" dirty="0">
                <a:latin typeface="Calibri Light" charset="0"/>
                <a:ea typeface="Calibri Light" charset="0"/>
                <a:cs typeface="Calibri Light" charset="0"/>
              </a:rPr>
              <a:t>godt av et kurs i nettopp dette.</a:t>
            </a:r>
          </a:p>
          <a:p>
            <a:r>
              <a:rPr lang="nb-NO" sz="1800" dirty="0">
                <a:latin typeface="Calibri Light" charset="0"/>
                <a:ea typeface="Calibri Light" charset="0"/>
                <a:cs typeface="Calibri Light" charset="0"/>
              </a:rPr>
              <a:t>Selvmedfølelse </a:t>
            </a:r>
            <a:r>
              <a:rPr lang="nb-NO" sz="1800" dirty="0" smtClean="0">
                <a:latin typeface="Calibri Light" charset="0"/>
                <a:ea typeface="Calibri Light" charset="0"/>
                <a:cs typeface="Calibri Light" charset="0"/>
              </a:rPr>
              <a:t>brukes om </a:t>
            </a:r>
            <a:r>
              <a:rPr lang="nb-NO" sz="1800" dirty="0">
                <a:latin typeface="Calibri Light" charset="0"/>
                <a:ea typeface="Calibri Light" charset="0"/>
                <a:cs typeface="Calibri Light" charset="0"/>
              </a:rPr>
              <a:t>å behandle deg selv med medfølelse, i motsetning til fordømmelse, i situasjoner du sliter i. </a:t>
            </a:r>
            <a:endParaRPr lang="nb-NO" sz="1800" dirty="0" smtClean="0">
              <a:latin typeface="Calibri Light" charset="0"/>
              <a:ea typeface="Calibri Light" charset="0"/>
              <a:cs typeface="Calibri Light" charset="0"/>
            </a:endParaRPr>
          </a:p>
          <a:p>
            <a:r>
              <a:rPr lang="nb-NO" sz="1800" dirty="0" smtClean="0">
                <a:latin typeface="Calibri Light" charset="0"/>
                <a:ea typeface="Calibri Light" charset="0"/>
                <a:cs typeface="Calibri Light" charset="0"/>
              </a:rPr>
              <a:t>Et </a:t>
            </a:r>
            <a:r>
              <a:rPr lang="nb-NO" sz="1800" dirty="0">
                <a:latin typeface="Calibri Light" charset="0"/>
                <a:ea typeface="Calibri Light" charset="0"/>
                <a:cs typeface="Calibri Light" charset="0"/>
              </a:rPr>
              <a:t>viktig spørsmål kan være: </a:t>
            </a:r>
            <a:r>
              <a:rPr lang="nb-NO" sz="1800" dirty="0" smtClean="0">
                <a:latin typeface="Calibri Light" charset="0"/>
                <a:ea typeface="Calibri Light" charset="0"/>
                <a:cs typeface="Calibri Light" charset="0"/>
              </a:rPr>
              <a:t>”Behandler </a:t>
            </a:r>
            <a:r>
              <a:rPr lang="nb-NO" sz="1800" dirty="0">
                <a:latin typeface="Calibri Light" charset="0"/>
                <a:ea typeface="Calibri Light" charset="0"/>
                <a:cs typeface="Calibri Light" charset="0"/>
              </a:rPr>
              <a:t>du deg selv i vanskelige situasjoner like godt som du ville ha behandlet en </a:t>
            </a:r>
            <a:r>
              <a:rPr lang="nb-NO" sz="1800" dirty="0" smtClean="0">
                <a:latin typeface="Calibri Light" charset="0"/>
                <a:ea typeface="Calibri Light" charset="0"/>
                <a:cs typeface="Calibri Light" charset="0"/>
              </a:rPr>
              <a:t>venn?”</a:t>
            </a:r>
          </a:p>
          <a:p>
            <a:r>
              <a:rPr lang="nb-NO" sz="1600" dirty="0" smtClean="0">
                <a:solidFill>
                  <a:schemeClr val="accent1">
                    <a:lumMod val="50000"/>
                  </a:schemeClr>
                </a:solidFill>
                <a:latin typeface="Calibri Light" charset="0"/>
                <a:ea typeface="Calibri Light" charset="0"/>
                <a:cs typeface="Calibri Light" charset="0"/>
              </a:rPr>
              <a:t>Kilde: </a:t>
            </a:r>
            <a:r>
              <a:rPr lang="nb-NO" sz="1600" dirty="0" err="1" smtClean="0">
                <a:solidFill>
                  <a:schemeClr val="accent1">
                    <a:lumMod val="50000"/>
                  </a:schemeClr>
                </a:solidFill>
                <a:latin typeface="Calibri Light" charset="0"/>
                <a:ea typeface="Calibri Light" charset="0"/>
                <a:cs typeface="Calibri Light" charset="0"/>
              </a:rPr>
              <a:t>Forskning.no</a:t>
            </a:r>
            <a:r>
              <a:rPr lang="nb-NO" sz="1600" dirty="0" smtClean="0">
                <a:solidFill>
                  <a:schemeClr val="accent1">
                    <a:lumMod val="50000"/>
                  </a:schemeClr>
                </a:solidFill>
                <a:latin typeface="Calibri Light" charset="0"/>
                <a:ea typeface="Calibri Light" charset="0"/>
                <a:cs typeface="Calibri Light" charset="0"/>
              </a:rPr>
              <a:t> </a:t>
            </a:r>
          </a:p>
        </p:txBody>
      </p:sp>
      <p:pic>
        <p:nvPicPr>
          <p:cNvPr id="7" name="Plassholder for innhold 6"/>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5145"/>
          <a:stretch/>
        </p:blipFill>
        <p:spPr>
          <a:xfrm>
            <a:off x="7286893" y="2343150"/>
            <a:ext cx="3089007" cy="3563353"/>
          </a:xfrm>
        </p:spPr>
      </p:pic>
      <p:sp>
        <p:nvSpPr>
          <p:cNvPr id="8" name="TekstSylinder 7"/>
          <p:cNvSpPr txBox="1"/>
          <p:nvPr/>
        </p:nvSpPr>
        <p:spPr>
          <a:xfrm>
            <a:off x="7501071" y="5938394"/>
            <a:ext cx="2874829" cy="338554"/>
          </a:xfrm>
          <a:prstGeom prst="rect">
            <a:avLst/>
          </a:prstGeom>
          <a:noFill/>
        </p:spPr>
        <p:txBody>
          <a:bodyPr wrap="square" rtlCol="0">
            <a:spAutoFit/>
          </a:bodyPr>
          <a:lstStyle/>
          <a:p>
            <a:r>
              <a:rPr lang="nb-NO" sz="1200" baseline="30000" dirty="0" smtClean="0">
                <a:solidFill>
                  <a:schemeClr val="bg1">
                    <a:lumMod val="50000"/>
                  </a:schemeClr>
                </a:solidFill>
                <a:latin typeface="Calibri Light" charset="0"/>
                <a:ea typeface="Calibri Light" charset="0"/>
                <a:cs typeface="Calibri Light" charset="0"/>
              </a:rPr>
              <a:t>1</a:t>
            </a:r>
            <a:r>
              <a:rPr lang="nb-NO" sz="1200" dirty="0" smtClean="0">
                <a:solidFill>
                  <a:schemeClr val="bg1">
                    <a:lumMod val="50000"/>
                  </a:schemeClr>
                </a:solidFill>
                <a:latin typeface="Calibri Light" charset="0"/>
                <a:ea typeface="Calibri Light" charset="0"/>
                <a:cs typeface="Calibri Light" charset="0"/>
              </a:rPr>
              <a:t>Dundas</a:t>
            </a:r>
            <a:r>
              <a:rPr lang="nb-NO" sz="1200" dirty="0">
                <a:solidFill>
                  <a:schemeClr val="bg1">
                    <a:lumMod val="50000"/>
                  </a:schemeClr>
                </a:solidFill>
                <a:latin typeface="Calibri Light" charset="0"/>
                <a:ea typeface="Calibri Light" charset="0"/>
                <a:cs typeface="Calibri Light" charset="0"/>
              </a:rPr>
              <a:t>, </a:t>
            </a:r>
            <a:r>
              <a:rPr lang="nb-NO" sz="1200" dirty="0" smtClean="0">
                <a:solidFill>
                  <a:schemeClr val="bg1">
                    <a:lumMod val="50000"/>
                  </a:schemeClr>
                </a:solidFill>
                <a:latin typeface="Calibri Light" charset="0"/>
                <a:ea typeface="Calibri Light" charset="0"/>
                <a:cs typeface="Calibri Light" charset="0"/>
              </a:rPr>
              <a:t>Binder, Hansen og Stige (2017</a:t>
            </a:r>
            <a:r>
              <a:rPr lang="nb-NO" sz="1600" dirty="0" smtClean="0">
                <a:solidFill>
                  <a:schemeClr val="bg1">
                    <a:lumMod val="50000"/>
                  </a:schemeClr>
                </a:solidFill>
                <a:latin typeface="Calibri Light" charset="0"/>
                <a:ea typeface="Calibri Light" charset="0"/>
                <a:cs typeface="Calibri Light" charset="0"/>
              </a:rPr>
              <a:t>)</a:t>
            </a:r>
            <a:endParaRPr lang="nb-NO" sz="1600" dirty="0">
              <a:solidFill>
                <a:schemeClr val="bg1">
                  <a:lumMod val="50000"/>
                </a:schemeClr>
              </a:solidFill>
              <a:latin typeface="Calibri Light" charset="0"/>
              <a:ea typeface="Calibri Light" charset="0"/>
              <a:cs typeface="Calibri Light" charset="0"/>
            </a:endParaRPr>
          </a:p>
        </p:txBody>
      </p:sp>
    </p:spTree>
    <p:extLst>
      <p:ext uri="{BB962C8B-B14F-4D97-AF65-F5344CB8AC3E}">
        <p14:creationId xmlns:p14="http://schemas.microsoft.com/office/powerpoint/2010/main" val="3661747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styrke Selvmedfølelse </a:t>
            </a:r>
            <a:endParaRPr lang="nb-NO" dirty="0"/>
          </a:p>
        </p:txBody>
      </p:sp>
      <p:sp>
        <p:nvSpPr>
          <p:cNvPr id="3" name="Plassholder for innhold 2"/>
          <p:cNvSpPr>
            <a:spLocks noGrp="1"/>
          </p:cNvSpPr>
          <p:nvPr>
            <p:ph sz="half" idx="1"/>
          </p:nvPr>
        </p:nvSpPr>
        <p:spPr>
          <a:xfrm>
            <a:off x="1024126" y="2314575"/>
            <a:ext cx="5729099" cy="4023360"/>
          </a:xfrm>
        </p:spPr>
        <p:txBody>
          <a:bodyPr>
            <a:normAutofit lnSpcReduction="10000"/>
          </a:bodyPr>
          <a:lstStyle/>
          <a:p>
            <a:r>
              <a:rPr lang="nb-NO" dirty="0" smtClean="0">
                <a:solidFill>
                  <a:schemeClr val="accent1">
                    <a:lumMod val="50000"/>
                  </a:schemeClr>
                </a:solidFill>
                <a:latin typeface="Calibri Light" charset="0"/>
                <a:ea typeface="Calibri Light" charset="0"/>
                <a:cs typeface="Calibri Light" charset="0"/>
              </a:rPr>
              <a:t>INTERVENSJON MED STUDENTER (N=97)</a:t>
            </a:r>
            <a:r>
              <a:rPr lang="nb-NO" baseline="30000" dirty="0" smtClean="0">
                <a:solidFill>
                  <a:schemeClr val="accent1">
                    <a:lumMod val="50000"/>
                  </a:schemeClr>
                </a:solidFill>
                <a:latin typeface="Calibri Light" charset="0"/>
                <a:ea typeface="Calibri Light" charset="0"/>
                <a:cs typeface="Calibri Light" charset="0"/>
              </a:rPr>
              <a:t>1</a:t>
            </a:r>
            <a:endParaRPr lang="nb-NO" dirty="0" smtClean="0">
              <a:solidFill>
                <a:schemeClr val="accent1">
                  <a:lumMod val="50000"/>
                </a:schemeClr>
              </a:solidFill>
              <a:latin typeface="Calibri Light" charset="0"/>
              <a:ea typeface="Calibri Light" charset="0"/>
              <a:cs typeface="Calibri Light" charset="0"/>
            </a:endParaRPr>
          </a:p>
          <a:p>
            <a:r>
              <a:rPr lang="nb-NO" sz="1900" dirty="0" smtClean="0">
                <a:latin typeface="Calibri Light" charset="0"/>
                <a:ea typeface="Calibri Light" charset="0"/>
                <a:cs typeface="Calibri Light" charset="0"/>
              </a:rPr>
              <a:t>Etter et 2 ukers kurs </a:t>
            </a:r>
            <a:r>
              <a:rPr lang="nb-NO" sz="1900" dirty="0">
                <a:latin typeface="Calibri Light" charset="0"/>
                <a:ea typeface="Calibri Light" charset="0"/>
                <a:cs typeface="Calibri Light" charset="0"/>
              </a:rPr>
              <a:t>hadde studentene bedring på alle </a:t>
            </a:r>
            <a:r>
              <a:rPr lang="nb-NO" sz="1900" dirty="0" smtClean="0">
                <a:latin typeface="Calibri Light" charset="0"/>
                <a:ea typeface="Calibri Light" charset="0"/>
                <a:cs typeface="Calibri Light" charset="0"/>
              </a:rPr>
              <a:t>områder som ble kartlagt. </a:t>
            </a:r>
          </a:p>
          <a:p>
            <a:r>
              <a:rPr lang="nb-NO" sz="1900" dirty="0" smtClean="0">
                <a:latin typeface="Calibri Light" charset="0"/>
                <a:ea typeface="Calibri Light" charset="0"/>
                <a:cs typeface="Calibri Light" charset="0"/>
              </a:rPr>
              <a:t>Etter 6 mnd. var </a:t>
            </a:r>
            <a:r>
              <a:rPr lang="nb-NO" sz="1900" dirty="0">
                <a:latin typeface="Calibri Light" charset="0"/>
                <a:ea typeface="Calibri Light" charset="0"/>
                <a:cs typeface="Calibri Light" charset="0"/>
              </a:rPr>
              <a:t>effekten fremdeles der i hovedtrekk, og de hadde færre tegn på angst og depresjon </a:t>
            </a:r>
            <a:r>
              <a:rPr lang="nb-NO" sz="1900" dirty="0" smtClean="0">
                <a:latin typeface="Calibri Light" charset="0"/>
                <a:ea typeface="Calibri Light" charset="0"/>
                <a:cs typeface="Calibri Light" charset="0"/>
              </a:rPr>
              <a:t>samt </a:t>
            </a:r>
            <a:r>
              <a:rPr lang="nb-NO" sz="1900" dirty="0">
                <a:latin typeface="Calibri Light" charset="0"/>
                <a:ea typeface="Calibri Light" charset="0"/>
                <a:cs typeface="Calibri Light" charset="0"/>
              </a:rPr>
              <a:t>mer selvmedfølelse. </a:t>
            </a:r>
            <a:endParaRPr lang="nb-NO" sz="1900" dirty="0" smtClean="0">
              <a:latin typeface="Calibri Light" charset="0"/>
              <a:ea typeface="Calibri Light" charset="0"/>
              <a:cs typeface="Calibri Light" charset="0"/>
            </a:endParaRPr>
          </a:p>
          <a:p>
            <a:r>
              <a:rPr lang="nb-NO" sz="1900" dirty="0" smtClean="0">
                <a:latin typeface="Calibri Light" charset="0"/>
                <a:ea typeface="Calibri Light" charset="0"/>
                <a:cs typeface="Calibri Light" charset="0"/>
              </a:rPr>
              <a:t>To tema synes å ha vært viktige for studentene:</a:t>
            </a:r>
          </a:p>
          <a:p>
            <a:pPr>
              <a:buFont typeface="Arial" charset="0"/>
              <a:buChar char="•"/>
            </a:pPr>
            <a:r>
              <a:rPr lang="nb-NO" sz="1900" dirty="0">
                <a:latin typeface="Calibri Light" charset="0"/>
                <a:ea typeface="Calibri Light" charset="0"/>
                <a:cs typeface="Calibri Light" charset="0"/>
              </a:rPr>
              <a:t> </a:t>
            </a:r>
            <a:r>
              <a:rPr lang="nb-NO" sz="1800" dirty="0" smtClean="0">
                <a:latin typeface="Calibri Light" charset="0"/>
                <a:ea typeface="Calibri Light" charset="0"/>
                <a:cs typeface="Calibri Light" charset="0"/>
              </a:rPr>
              <a:t>Å bli </a:t>
            </a:r>
            <a:r>
              <a:rPr lang="nb-NO" sz="1800" dirty="0">
                <a:latin typeface="Calibri Light" charset="0"/>
                <a:ea typeface="Calibri Light" charset="0"/>
                <a:cs typeface="Calibri Light" charset="0"/>
              </a:rPr>
              <a:t>oppmerksom på </a:t>
            </a:r>
            <a:r>
              <a:rPr lang="nb-NO" sz="1800" dirty="0" smtClean="0">
                <a:latin typeface="Calibri Light" charset="0"/>
                <a:ea typeface="Calibri Light" charset="0"/>
                <a:cs typeface="Calibri Light" charset="0"/>
              </a:rPr>
              <a:t>tendensen </a:t>
            </a:r>
            <a:r>
              <a:rPr lang="nb-NO" sz="1800" dirty="0">
                <a:latin typeface="Calibri Light" charset="0"/>
                <a:ea typeface="Calibri Light" charset="0"/>
                <a:cs typeface="Calibri Light" charset="0"/>
              </a:rPr>
              <a:t>til å være for </a:t>
            </a:r>
            <a:r>
              <a:rPr lang="nb-NO" sz="1800" dirty="0" smtClean="0">
                <a:latin typeface="Calibri Light" charset="0"/>
                <a:ea typeface="Calibri Light" charset="0"/>
                <a:cs typeface="Calibri Light" charset="0"/>
              </a:rPr>
              <a:t>harde </a:t>
            </a:r>
            <a:r>
              <a:rPr lang="nb-NO" sz="1800" dirty="0">
                <a:latin typeface="Calibri Light" charset="0"/>
                <a:ea typeface="Calibri Light" charset="0"/>
                <a:cs typeface="Calibri Light" charset="0"/>
              </a:rPr>
              <a:t>med seg </a:t>
            </a:r>
            <a:r>
              <a:rPr lang="nb-NO" sz="1800" dirty="0" smtClean="0">
                <a:latin typeface="Calibri Light" charset="0"/>
                <a:ea typeface="Calibri Light" charset="0"/>
                <a:cs typeface="Calibri Light" charset="0"/>
              </a:rPr>
              <a:t>selv</a:t>
            </a:r>
            <a:endParaRPr lang="nb-NO" sz="1800" dirty="0">
              <a:latin typeface="Calibri Light" charset="0"/>
              <a:ea typeface="Calibri Light" charset="0"/>
              <a:cs typeface="Calibri Light" charset="0"/>
            </a:endParaRPr>
          </a:p>
          <a:p>
            <a:pPr>
              <a:buFont typeface="Arial" charset="0"/>
              <a:buChar char="•"/>
            </a:pPr>
            <a:r>
              <a:rPr lang="nb-NO" sz="1800" dirty="0" smtClean="0">
                <a:latin typeface="Calibri Light" charset="0"/>
                <a:ea typeface="Calibri Light" charset="0"/>
                <a:cs typeface="Calibri Light" charset="0"/>
              </a:rPr>
              <a:t> Å </a:t>
            </a:r>
            <a:r>
              <a:rPr lang="nb-NO" sz="1800" dirty="0">
                <a:latin typeface="Calibri Light" charset="0"/>
                <a:ea typeface="Calibri Light" charset="0"/>
                <a:cs typeface="Calibri Light" charset="0"/>
              </a:rPr>
              <a:t>behandle seg selv </a:t>
            </a:r>
            <a:r>
              <a:rPr lang="nb-NO" sz="1800" dirty="0" smtClean="0">
                <a:latin typeface="Calibri Light" charset="0"/>
                <a:ea typeface="Calibri Light" charset="0"/>
                <a:cs typeface="Calibri Light" charset="0"/>
              </a:rPr>
              <a:t>vennligere </a:t>
            </a:r>
            <a:r>
              <a:rPr lang="nb-NO" sz="1800" dirty="0">
                <a:latin typeface="Calibri Light" charset="0"/>
                <a:ea typeface="Calibri Light" charset="0"/>
                <a:cs typeface="Calibri Light" charset="0"/>
              </a:rPr>
              <a:t>i vanskelige </a:t>
            </a:r>
            <a:r>
              <a:rPr lang="nb-NO" sz="1800" dirty="0" smtClean="0">
                <a:latin typeface="Calibri Light" charset="0"/>
                <a:ea typeface="Calibri Light" charset="0"/>
                <a:cs typeface="Calibri Light" charset="0"/>
              </a:rPr>
              <a:t>situasjoner</a:t>
            </a:r>
          </a:p>
          <a:p>
            <a:pPr marL="0" indent="0">
              <a:buNone/>
            </a:pPr>
            <a:r>
              <a:rPr lang="nb-NO" sz="1700" dirty="0" smtClean="0">
                <a:solidFill>
                  <a:schemeClr val="accent1">
                    <a:lumMod val="50000"/>
                  </a:schemeClr>
                </a:solidFill>
                <a:latin typeface="Calibri Light" charset="0"/>
                <a:ea typeface="Calibri Light" charset="0"/>
                <a:cs typeface="Calibri Light" charset="0"/>
              </a:rPr>
              <a:t>Kilde: </a:t>
            </a:r>
            <a:r>
              <a:rPr lang="nb-NO" sz="1700" dirty="0" err="1" smtClean="0">
                <a:solidFill>
                  <a:schemeClr val="accent1">
                    <a:lumMod val="50000"/>
                  </a:schemeClr>
                </a:solidFill>
                <a:latin typeface="Calibri Light" charset="0"/>
                <a:ea typeface="Calibri Light" charset="0"/>
                <a:cs typeface="Calibri Light" charset="0"/>
              </a:rPr>
              <a:t>Forskning.no</a:t>
            </a:r>
            <a:endParaRPr lang="nb-NO" sz="1700" dirty="0" smtClean="0">
              <a:solidFill>
                <a:schemeClr val="accent1">
                  <a:lumMod val="50000"/>
                </a:schemeClr>
              </a:solidFill>
              <a:latin typeface="Calibri Light" charset="0"/>
              <a:ea typeface="Calibri Light" charset="0"/>
              <a:cs typeface="Calibri Light" charset="0"/>
            </a:endParaRPr>
          </a:p>
          <a:p>
            <a:endParaRPr lang="nb-NO" dirty="0"/>
          </a:p>
        </p:txBody>
      </p:sp>
      <p:pic>
        <p:nvPicPr>
          <p:cNvPr id="7" name="Plassholder for innhold 6"/>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5144"/>
          <a:stretch/>
        </p:blipFill>
        <p:spPr>
          <a:xfrm>
            <a:off x="7286893" y="2355991"/>
            <a:ext cx="3089007" cy="3563353"/>
          </a:xfrm>
        </p:spPr>
      </p:pic>
      <p:sp>
        <p:nvSpPr>
          <p:cNvPr id="6" name="TekstSylinder 7"/>
          <p:cNvSpPr txBox="1"/>
          <p:nvPr/>
        </p:nvSpPr>
        <p:spPr>
          <a:xfrm>
            <a:off x="7501071" y="5957444"/>
            <a:ext cx="2874829" cy="338554"/>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baseline="30000" dirty="0" smtClean="0">
                <a:solidFill>
                  <a:schemeClr val="bg1">
                    <a:lumMod val="50000"/>
                  </a:schemeClr>
                </a:solidFill>
                <a:latin typeface="Calibri Light" charset="0"/>
                <a:ea typeface="Calibri Light" charset="0"/>
                <a:cs typeface="Calibri Light" charset="0"/>
              </a:rPr>
              <a:t>1</a:t>
            </a:r>
            <a:r>
              <a:rPr lang="nb-NO" sz="1200" dirty="0" smtClean="0">
                <a:solidFill>
                  <a:schemeClr val="bg1">
                    <a:lumMod val="50000"/>
                  </a:schemeClr>
                </a:solidFill>
                <a:latin typeface="Calibri Light" charset="0"/>
                <a:ea typeface="Calibri Light" charset="0"/>
                <a:cs typeface="Calibri Light" charset="0"/>
              </a:rPr>
              <a:t>Dundas</a:t>
            </a:r>
            <a:r>
              <a:rPr lang="nb-NO" sz="1200" dirty="0">
                <a:solidFill>
                  <a:schemeClr val="bg1">
                    <a:lumMod val="50000"/>
                  </a:schemeClr>
                </a:solidFill>
                <a:latin typeface="Calibri Light" charset="0"/>
                <a:ea typeface="Calibri Light" charset="0"/>
                <a:cs typeface="Calibri Light" charset="0"/>
              </a:rPr>
              <a:t>, </a:t>
            </a:r>
            <a:r>
              <a:rPr lang="nb-NO" sz="1200" dirty="0" smtClean="0">
                <a:solidFill>
                  <a:schemeClr val="bg1">
                    <a:lumMod val="50000"/>
                  </a:schemeClr>
                </a:solidFill>
                <a:latin typeface="Calibri Light" charset="0"/>
                <a:ea typeface="Calibri Light" charset="0"/>
                <a:cs typeface="Calibri Light" charset="0"/>
              </a:rPr>
              <a:t>Binder, Hansen og Stige (2017</a:t>
            </a:r>
            <a:r>
              <a:rPr lang="nb-NO" sz="1600" dirty="0" smtClean="0">
                <a:solidFill>
                  <a:schemeClr val="bg1">
                    <a:lumMod val="50000"/>
                  </a:schemeClr>
                </a:solidFill>
                <a:latin typeface="Calibri Light" charset="0"/>
                <a:ea typeface="Calibri Light" charset="0"/>
                <a:cs typeface="Calibri Light" charset="0"/>
              </a:rPr>
              <a:t>)</a:t>
            </a:r>
            <a:endParaRPr lang="nb-NO" sz="1600" dirty="0">
              <a:solidFill>
                <a:schemeClr val="bg1">
                  <a:lumMod val="50000"/>
                </a:schemeClr>
              </a:solidFill>
              <a:latin typeface="Calibri Light" charset="0"/>
              <a:ea typeface="Calibri Light" charset="0"/>
              <a:cs typeface="Calibri Light" charset="0"/>
            </a:endParaRPr>
          </a:p>
        </p:txBody>
      </p:sp>
    </p:spTree>
    <p:extLst>
      <p:ext uri="{BB962C8B-B14F-4D97-AF65-F5344CB8AC3E}">
        <p14:creationId xmlns:p14="http://schemas.microsoft.com/office/powerpoint/2010/main" val="3961271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Forebyggende tiltak</a:t>
            </a:r>
            <a:endParaRPr lang="nb-NO" dirty="0"/>
          </a:p>
        </p:txBody>
      </p:sp>
      <p:sp>
        <p:nvSpPr>
          <p:cNvPr id="3" name="Plassholder for innhold 2"/>
          <p:cNvSpPr>
            <a:spLocks noGrp="1"/>
          </p:cNvSpPr>
          <p:nvPr>
            <p:ph sz="half" idx="1"/>
          </p:nvPr>
        </p:nvSpPr>
        <p:spPr/>
        <p:txBody>
          <a:bodyPr/>
          <a:lstStyle/>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Snakke om kropp som form og funksjon</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Bygge opp et bredt anlagt selvbilde</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Sette realistiske krav på ulike livsarenaer</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Dempe perfeksjonistiske trekk </a:t>
            </a:r>
          </a:p>
          <a:p>
            <a:pPr marL="457200" indent="-457200">
              <a:buFont typeface="+mj-lt"/>
              <a:buAutoNum type="arabicPeriod"/>
            </a:pPr>
            <a:r>
              <a:rPr lang="nb-NO" dirty="0" smtClean="0">
                <a:latin typeface="Calibri Light" panose="020F0302020204030204" pitchFamily="34" charset="0"/>
                <a:cs typeface="Calibri Light" panose="020F0302020204030204" pitchFamily="34" charset="0"/>
              </a:rPr>
              <a:t>Styrke selvmedfølelse</a:t>
            </a:r>
          </a:p>
          <a:p>
            <a:pPr marL="457200" indent="-457200">
              <a:buFont typeface="+mj-lt"/>
              <a:buAutoNum type="arabicPeriod"/>
            </a:pPr>
            <a:r>
              <a:rPr lang="nb-NO" b="1" dirty="0" smtClean="0">
                <a:latin typeface="Calibri Light" panose="020F0302020204030204" pitchFamily="34" charset="0"/>
                <a:cs typeface="Calibri Light" panose="020F0302020204030204" pitchFamily="34" charset="0"/>
              </a:rPr>
              <a:t>Utfordre strenge idealer</a:t>
            </a:r>
          </a:p>
          <a:p>
            <a:pPr marL="457200" indent="-457200">
              <a:buFont typeface="+mj-lt"/>
              <a:buAutoNum type="arabicPeriod"/>
            </a:pPr>
            <a:endParaRPr lang="nb-NO" dirty="0" smtClean="0"/>
          </a:p>
        </p:txBody>
      </p:sp>
      <p:pic>
        <p:nvPicPr>
          <p:cNvPr id="7" name="Bilde 6"/>
          <p:cNvPicPr>
            <a:picLocks noChangeAspect="1"/>
          </p:cNvPicPr>
          <p:nvPr/>
        </p:nvPicPr>
        <p:blipFill>
          <a:blip r:embed="rId2"/>
          <a:stretch>
            <a:fillRect/>
          </a:stretch>
        </p:blipFill>
        <p:spPr>
          <a:xfrm>
            <a:off x="6584880" y="2286000"/>
            <a:ext cx="3566688" cy="3324442"/>
          </a:xfrm>
          <a:prstGeom prst="rect">
            <a:avLst/>
          </a:prstGeom>
        </p:spPr>
      </p:pic>
    </p:spTree>
    <p:extLst>
      <p:ext uri="{BB962C8B-B14F-4D97-AF65-F5344CB8AC3E}">
        <p14:creationId xmlns:p14="http://schemas.microsoft.com/office/powerpoint/2010/main" val="2270771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Utfordre strenge idealer</a:t>
            </a:r>
            <a:endParaRPr lang="nb-NO" dirty="0"/>
          </a:p>
        </p:txBody>
      </p:sp>
      <p:sp>
        <p:nvSpPr>
          <p:cNvPr id="3" name="Plassholder for innhold 2"/>
          <p:cNvSpPr>
            <a:spLocks noGrp="1"/>
          </p:cNvSpPr>
          <p:nvPr>
            <p:ph sz="half" idx="1"/>
          </p:nvPr>
        </p:nvSpPr>
        <p:spPr>
          <a:xfrm>
            <a:off x="1024126" y="2286000"/>
            <a:ext cx="5183491" cy="4023360"/>
          </a:xfrm>
        </p:spPr>
        <p:txBody>
          <a:bodyPr/>
          <a:lstStyle/>
          <a:p>
            <a:r>
              <a:rPr lang="nb-NO" dirty="0" smtClean="0">
                <a:solidFill>
                  <a:schemeClr val="accent2">
                    <a:lumMod val="50000"/>
                  </a:schemeClr>
                </a:solidFill>
                <a:latin typeface="Calibri Light" panose="020F0302020204030204" pitchFamily="34" charset="0"/>
              </a:rPr>
              <a:t>Livet blant dyrene - blogg av Jenny Jordahl:</a:t>
            </a:r>
          </a:p>
          <a:p>
            <a:r>
              <a:rPr lang="nb-NO" sz="2000" dirty="0" smtClean="0">
                <a:latin typeface="Calibri Light" panose="020F0302020204030204" pitchFamily="34" charset="0"/>
              </a:rPr>
              <a:t>«Min </a:t>
            </a:r>
            <a:r>
              <a:rPr lang="nb-NO" sz="2000" dirty="0">
                <a:latin typeface="Calibri Light" panose="020F0302020204030204" pitchFamily="34" charset="0"/>
              </a:rPr>
              <a:t>sommerkropp 2014 er påfallende lik min vinterkropp 2013/2014, bare en god del svettere, rødere og mer fregnete. </a:t>
            </a:r>
            <a:endParaRPr lang="nb-NO" sz="2000" dirty="0" smtClean="0">
              <a:latin typeface="Calibri Light" panose="020F0302020204030204" pitchFamily="34" charset="0"/>
            </a:endParaRPr>
          </a:p>
          <a:p>
            <a:r>
              <a:rPr lang="nb-NO" sz="2000" dirty="0" smtClean="0">
                <a:latin typeface="Calibri Light" panose="020F0302020204030204" pitchFamily="34" charset="0"/>
              </a:rPr>
              <a:t>Sommerkroppen </a:t>
            </a:r>
            <a:r>
              <a:rPr lang="nb-NO" sz="2000" dirty="0">
                <a:latin typeface="Calibri Light" panose="020F0302020204030204" pitchFamily="34" charset="0"/>
              </a:rPr>
              <a:t>min har, akkurat som vinterkroppen, ligget stabilt på rundt 60 kilo og 168 cm siden jeg var 13 år gammel. Jeg tenker det er fordi den har funnet ut av hvordan den skal se ut, og det burde være helt </a:t>
            </a:r>
            <a:r>
              <a:rPr lang="nb-NO" sz="2000" dirty="0" smtClean="0">
                <a:latin typeface="Calibri Light" panose="020F0302020204030204" pitchFamily="34" charset="0"/>
              </a:rPr>
              <a:t>greit».</a:t>
            </a:r>
            <a:endParaRPr lang="nb-NO" sz="2000" dirty="0">
              <a:latin typeface="Calibri Light" panose="020F0302020204030204" pitchFamily="34" charset="0"/>
            </a:endParaRPr>
          </a:p>
        </p:txBody>
      </p:sp>
      <p:pic>
        <p:nvPicPr>
          <p:cNvPr id="5" name="Plassholder for innhold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5346" y="2427185"/>
            <a:ext cx="2455518" cy="2815660"/>
          </a:xfrm>
        </p:spPr>
      </p:pic>
      <p:pic>
        <p:nvPicPr>
          <p:cNvPr id="6" name="Plassholder for inn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593" y="2427185"/>
            <a:ext cx="2471656" cy="2871240"/>
          </a:xfrm>
          <a:prstGeom prst="rect">
            <a:avLst/>
          </a:prstGeom>
        </p:spPr>
      </p:pic>
    </p:spTree>
    <p:extLst>
      <p:ext uri="{BB962C8B-B14F-4D97-AF65-F5344CB8AC3E}">
        <p14:creationId xmlns:p14="http://schemas.microsoft.com/office/powerpoint/2010/main" val="39628206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Utfordre strenge idealer</a:t>
            </a:r>
            <a:endParaRPr lang="nb-NO" dirty="0"/>
          </a:p>
        </p:txBody>
      </p:sp>
      <p:sp>
        <p:nvSpPr>
          <p:cNvPr id="3" name="Plassholder for innhold 2"/>
          <p:cNvSpPr>
            <a:spLocks noGrp="1"/>
          </p:cNvSpPr>
          <p:nvPr>
            <p:ph sz="half" idx="1"/>
          </p:nvPr>
        </p:nvSpPr>
        <p:spPr/>
        <p:txBody>
          <a:bodyPr>
            <a:normAutofit lnSpcReduction="10000"/>
          </a:bodyPr>
          <a:lstStyle/>
          <a:p>
            <a:r>
              <a:rPr lang="nb-NO" dirty="0" smtClean="0">
                <a:solidFill>
                  <a:schemeClr val="accent2">
                    <a:lumMod val="50000"/>
                  </a:schemeClr>
                </a:solidFill>
                <a:latin typeface="Calibri Light" panose="020F0302020204030204" pitchFamily="34" charset="0"/>
                <a:cs typeface="Calibri Light" panose="020F0302020204030204" pitchFamily="34" charset="0"/>
              </a:rPr>
              <a:t>KROPPSPOSITIVISME SOM AVSPORING?</a:t>
            </a:r>
          </a:p>
          <a:p>
            <a:pPr>
              <a:buFont typeface="Arial" panose="020B0604020202020204" pitchFamily="34" charset="0"/>
              <a:buChar char="•"/>
            </a:pPr>
            <a:r>
              <a:rPr lang="nb-NO" dirty="0">
                <a:latin typeface="Calibri Light" panose="020F0302020204030204" pitchFamily="34" charset="0"/>
                <a:cs typeface="Calibri Light" panose="020F0302020204030204" pitchFamily="34" charset="0"/>
              </a:rPr>
              <a:t> </a:t>
            </a:r>
            <a:r>
              <a:rPr lang="nb-NO" sz="2000" dirty="0" smtClean="0">
                <a:latin typeface="Calibri Light" panose="020F0302020204030204" pitchFamily="34" charset="0"/>
                <a:cs typeface="Calibri Light" panose="020F0302020204030204" pitchFamily="34" charset="0"/>
              </a:rPr>
              <a:t>Kroppspress er ikke nytt, men ny teknologi og sosiale medier inviterer til ytre presentasjon og sammenlikning </a:t>
            </a:r>
          </a:p>
          <a:p>
            <a:pPr>
              <a:buFont typeface="Arial" panose="020B0604020202020204" pitchFamily="34" charset="0"/>
              <a:buChar char="•"/>
            </a:pPr>
            <a:r>
              <a:rPr lang="nb-NO" sz="2000" dirty="0">
                <a:latin typeface="Calibri Light" panose="020F0302020204030204" pitchFamily="34" charset="0"/>
                <a:cs typeface="Calibri Light" panose="020F0302020204030204" pitchFamily="34" charset="0"/>
              </a:rPr>
              <a:t> </a:t>
            </a:r>
            <a:r>
              <a:rPr lang="nb-NO" sz="2000" dirty="0" smtClean="0">
                <a:latin typeface="Calibri Light" panose="020F0302020204030204" pitchFamily="34" charset="0"/>
                <a:cs typeface="Calibri Light" panose="020F0302020204030204" pitchFamily="34" charset="0"/>
              </a:rPr>
              <a:t>Rollemodeller har blitt mer hverdagslige og underbygger tanken om at «alle kan få det til»</a:t>
            </a:r>
            <a:endParaRPr lang="nb-NO" sz="2000"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nb-NO" sz="2000" dirty="0" smtClean="0">
                <a:latin typeface="Calibri Light" panose="020F0302020204030204" pitchFamily="34" charset="0"/>
                <a:cs typeface="Calibri Light" panose="020F0302020204030204" pitchFamily="34" charset="0"/>
              </a:rPr>
              <a:t> Prisverdig at et større mangfold av kroppstyper og –fasonger synliggjøres</a:t>
            </a:r>
          </a:p>
          <a:p>
            <a:pPr>
              <a:buFont typeface="Arial" panose="020B0604020202020204" pitchFamily="34" charset="0"/>
              <a:buChar char="•"/>
            </a:pPr>
            <a:r>
              <a:rPr lang="nb-NO" sz="2000" dirty="0">
                <a:latin typeface="Calibri Light" panose="020F0302020204030204" pitchFamily="34" charset="0"/>
                <a:cs typeface="Calibri Light" panose="020F0302020204030204" pitchFamily="34" charset="0"/>
              </a:rPr>
              <a:t> </a:t>
            </a:r>
            <a:r>
              <a:rPr lang="nb-NO" sz="2000" dirty="0" smtClean="0">
                <a:latin typeface="Calibri Light" panose="020F0302020204030204" pitchFamily="34" charset="0"/>
                <a:cs typeface="Calibri Light" panose="020F0302020204030204" pitchFamily="34" charset="0"/>
              </a:rPr>
              <a:t>Men budskapet om at «alle er vakre» fastholder utseende som viktig kvalitet for å vurdere den enkeltes verdi</a:t>
            </a:r>
          </a:p>
        </p:txBody>
      </p:sp>
      <p:sp>
        <p:nvSpPr>
          <p:cNvPr id="6" name="TekstSylinder 5"/>
          <p:cNvSpPr txBox="1"/>
          <p:nvPr/>
        </p:nvSpPr>
        <p:spPr>
          <a:xfrm>
            <a:off x="7029450" y="5189950"/>
            <a:ext cx="3419475" cy="307777"/>
          </a:xfrm>
          <a:prstGeom prst="rect">
            <a:avLst/>
          </a:prstGeom>
          <a:noFill/>
        </p:spPr>
        <p:txBody>
          <a:bodyPr wrap="square" rtlCol="0">
            <a:spAutoFit/>
          </a:bodyPr>
          <a:lstStyle/>
          <a:p>
            <a:r>
              <a:rPr lang="nb-NO" sz="1400" dirty="0" smtClean="0"/>
              <a:t>Kronikk i Stavanger Aftenblad 16.04.18 </a:t>
            </a:r>
          </a:p>
        </p:txBody>
      </p:sp>
      <p:sp>
        <p:nvSpPr>
          <p:cNvPr id="8" name="TekstSylinder 7"/>
          <p:cNvSpPr txBox="1"/>
          <p:nvPr/>
        </p:nvSpPr>
        <p:spPr>
          <a:xfrm>
            <a:off x="7029450" y="4263465"/>
            <a:ext cx="3257550" cy="923330"/>
          </a:xfrm>
          <a:prstGeom prst="rect">
            <a:avLst/>
          </a:prstGeom>
          <a:noFill/>
        </p:spPr>
        <p:txBody>
          <a:bodyPr wrap="square" rtlCol="0">
            <a:spAutoFit/>
          </a:bodyPr>
          <a:lstStyle/>
          <a:p>
            <a:r>
              <a:rPr lang="nb-NO" dirty="0" smtClean="0">
                <a:solidFill>
                  <a:schemeClr val="accent2">
                    <a:lumMod val="75000"/>
                  </a:schemeClr>
                </a:solidFill>
                <a:latin typeface="Calibri Light" panose="020F0302020204030204" pitchFamily="34" charset="0"/>
                <a:cs typeface="Calibri Light" panose="020F0302020204030204" pitchFamily="34" charset="0"/>
              </a:rPr>
              <a:t>«Det er ikke nødvendig å terpe på at alle er vakre. Ikke er det sant, og ikke er det viktig heller».</a:t>
            </a:r>
            <a:endParaRPr lang="nb-NO" dirty="0">
              <a:solidFill>
                <a:schemeClr val="accent2">
                  <a:lumMod val="75000"/>
                </a:schemeClr>
              </a:solidFill>
              <a:latin typeface="Calibri Light" panose="020F0302020204030204" pitchFamily="34" charset="0"/>
              <a:cs typeface="Calibri Light" panose="020F0302020204030204" pitchFamily="34" charset="0"/>
            </a:endParaRPr>
          </a:p>
        </p:txBody>
      </p:sp>
      <p:pic>
        <p:nvPicPr>
          <p:cNvPr id="13" name="Plassholder for innhold 9"/>
          <p:cNvPicPr>
            <a:picLocks noGrp="1" noChangeAspect="1"/>
          </p:cNvPicPr>
          <p:nvPr/>
        </p:nvPicPr>
        <p:blipFill rotWithShape="1">
          <a:blip r:embed="rId2">
            <a:extLst>
              <a:ext uri="{28A0092B-C50C-407E-A947-70E740481C1C}">
                <a14:useLocalDpi xmlns:a14="http://schemas.microsoft.com/office/drawing/2010/main" val="0"/>
              </a:ext>
            </a:extLst>
          </a:blip>
          <a:srcRect r="46594"/>
          <a:stretch/>
        </p:blipFill>
        <p:spPr bwMode="auto">
          <a:xfrm>
            <a:off x="7100094" y="2438400"/>
            <a:ext cx="1785869" cy="174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192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smtClean="0"/>
              <a:t>KULTURELL KONTEKST</a:t>
            </a:r>
            <a:endParaRPr lang="nb-NO" dirty="0"/>
          </a:p>
        </p:txBody>
      </p:sp>
      <p:pic>
        <p:nvPicPr>
          <p:cNvPr id="7" name="Plassholder for innhold 6"/>
          <p:cNvPicPr>
            <a:picLocks noGrp="1" noChangeAspect="1"/>
          </p:cNvPicPr>
          <p:nvPr>
            <p:ph sz="half" idx="1"/>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05405" y="2286000"/>
            <a:ext cx="4754562" cy="3161783"/>
          </a:xfrm>
          <a:prstGeom prst="rect">
            <a:avLst/>
          </a:prstGeom>
        </p:spPr>
      </p:pic>
    </p:spTree>
    <p:extLst>
      <p:ext uri="{BB962C8B-B14F-4D97-AF65-F5344CB8AC3E}">
        <p14:creationId xmlns:p14="http://schemas.microsoft.com/office/powerpoint/2010/main" val="1337176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Prosjekt: </a:t>
            </a:r>
            <a:r>
              <a:rPr lang="nb-NO" dirty="0" err="1" smtClean="0"/>
              <a:t>Endangered</a:t>
            </a:r>
            <a:r>
              <a:rPr lang="nb-NO" dirty="0" smtClean="0"/>
              <a:t> </a:t>
            </a:r>
            <a:r>
              <a:rPr lang="nb-NO" dirty="0" err="1" smtClean="0"/>
              <a:t>bodies</a:t>
            </a:r>
            <a:r>
              <a:rPr lang="nb-NO" dirty="0" smtClean="0"/>
              <a:t> (UK)</a:t>
            </a:r>
            <a:endParaRPr lang="nb-NO" dirty="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7677" y="2286000"/>
            <a:ext cx="7892784" cy="4022725"/>
          </a:xfrm>
        </p:spPr>
      </p:pic>
      <p:sp>
        <p:nvSpPr>
          <p:cNvPr id="5" name="TekstSylinder 4"/>
          <p:cNvSpPr txBox="1"/>
          <p:nvPr/>
        </p:nvSpPr>
        <p:spPr>
          <a:xfrm>
            <a:off x="3856687" y="6325227"/>
            <a:ext cx="4054764" cy="369332"/>
          </a:xfrm>
          <a:prstGeom prst="rect">
            <a:avLst/>
          </a:prstGeom>
          <a:noFill/>
        </p:spPr>
        <p:txBody>
          <a:bodyPr wrap="square" rtlCol="0">
            <a:spAutoFit/>
          </a:bodyPr>
          <a:lstStyle/>
          <a:p>
            <a:r>
              <a:rPr lang="nb-NO" dirty="0" smtClean="0"/>
              <a:t>Startet av </a:t>
            </a:r>
            <a:r>
              <a:rPr lang="nb-NO" dirty="0" err="1" smtClean="0"/>
              <a:t>Susie</a:t>
            </a:r>
            <a:r>
              <a:rPr lang="nb-NO" dirty="0" smtClean="0"/>
              <a:t> </a:t>
            </a:r>
            <a:r>
              <a:rPr lang="nb-NO" dirty="0" err="1" smtClean="0"/>
              <a:t>Orbach</a:t>
            </a:r>
            <a:r>
              <a:rPr lang="nb-NO" dirty="0" smtClean="0"/>
              <a:t> med flere</a:t>
            </a:r>
            <a:endParaRPr lang="nb-NO" dirty="0"/>
          </a:p>
        </p:txBody>
      </p:sp>
    </p:spTree>
    <p:extLst>
      <p:ext uri="{BB962C8B-B14F-4D97-AF65-F5344CB8AC3E}">
        <p14:creationId xmlns:p14="http://schemas.microsoft.com/office/powerpoint/2010/main" val="3798653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vende opprøret utover</a:t>
            </a:r>
            <a:endParaRPr lang="nb-NO" dirty="0"/>
          </a:p>
        </p:txBody>
      </p:sp>
      <p:sp>
        <p:nvSpPr>
          <p:cNvPr id="3" name="Plassholder for innhold 2"/>
          <p:cNvSpPr>
            <a:spLocks noGrp="1"/>
          </p:cNvSpPr>
          <p:nvPr>
            <p:ph sz="half" idx="1"/>
          </p:nvPr>
        </p:nvSpPr>
        <p:spPr/>
        <p:txBody>
          <a:bodyPr/>
          <a:lstStyle/>
          <a:p>
            <a:pPr>
              <a:buFont typeface="Arial" panose="020B0604020202020204" pitchFamily="34" charset="0"/>
              <a:buChar char="•"/>
            </a:pPr>
            <a:r>
              <a:rPr lang="nb-NO" dirty="0" smtClean="0"/>
              <a:t> </a:t>
            </a:r>
            <a:r>
              <a:rPr lang="nb-NO" sz="2000" dirty="0">
                <a:latin typeface="Calibri Light" panose="020F0302020204030204" pitchFamily="34" charset="0"/>
                <a:cs typeface="Calibri Light" panose="020F0302020204030204" pitchFamily="34" charset="0"/>
              </a:rPr>
              <a:t>D</a:t>
            </a:r>
            <a:r>
              <a:rPr lang="nb-NO" sz="2000" dirty="0" smtClean="0">
                <a:latin typeface="Calibri Light" panose="020F0302020204030204" pitchFamily="34" charset="0"/>
                <a:cs typeface="Calibri Light" panose="020F0302020204030204" pitchFamily="34" charset="0"/>
              </a:rPr>
              <a:t>agens ungdomsgenerasjon synes å vende kritikk og opprør «innover» i større grad enn før</a:t>
            </a:r>
          </a:p>
          <a:p>
            <a:pPr>
              <a:buFont typeface="Arial" panose="020B0604020202020204" pitchFamily="34" charset="0"/>
              <a:buChar char="•"/>
            </a:pPr>
            <a:r>
              <a:rPr lang="nb-NO" sz="2000" dirty="0">
                <a:latin typeface="Calibri Light" panose="020F0302020204030204" pitchFamily="34" charset="0"/>
                <a:cs typeface="Calibri Light" panose="020F0302020204030204" pitchFamily="34" charset="0"/>
              </a:rPr>
              <a:t> </a:t>
            </a:r>
            <a:r>
              <a:rPr lang="nb-NO" sz="2000" dirty="0" smtClean="0">
                <a:latin typeface="Calibri Light" panose="020F0302020204030204" pitchFamily="34" charset="0"/>
                <a:cs typeface="Calibri Light" panose="020F0302020204030204" pitchFamily="34" charset="0"/>
              </a:rPr>
              <a:t>Mer demokratiske familier, økt velferd og større ansvar hos den enkelte kan bidra til å forklare en slik dreining</a:t>
            </a:r>
          </a:p>
          <a:p>
            <a:pPr>
              <a:buFont typeface="Arial" panose="020B0604020202020204" pitchFamily="34" charset="0"/>
              <a:buChar char="•"/>
            </a:pPr>
            <a:r>
              <a:rPr lang="nb-NO" sz="2000" dirty="0">
                <a:latin typeface="Calibri Light" panose="020F0302020204030204" pitchFamily="34" charset="0"/>
                <a:cs typeface="Calibri Light" panose="020F0302020204030204" pitchFamily="34" charset="0"/>
              </a:rPr>
              <a:t> </a:t>
            </a:r>
            <a:r>
              <a:rPr lang="nb-NO" sz="2000" dirty="0" smtClean="0">
                <a:latin typeface="Calibri Light" panose="020F0302020204030204" pitchFamily="34" charset="0"/>
                <a:cs typeface="Calibri Light" panose="020F0302020204030204" pitchFamily="34" charset="0"/>
              </a:rPr>
              <a:t>Et engasjement utover seg selv kan bidra til å dempe selvkritikk og høye standarder samt søke et større felleskap</a:t>
            </a:r>
            <a:endParaRPr lang="nb-NO" sz="2000" dirty="0">
              <a:latin typeface="Calibri Light" panose="020F0302020204030204" pitchFamily="34" charset="0"/>
              <a:cs typeface="Calibri Light" panose="020F0302020204030204" pitchFamily="34" charset="0"/>
            </a:endParaRPr>
          </a:p>
        </p:txBody>
      </p:sp>
      <p:pic>
        <p:nvPicPr>
          <p:cNvPr id="5" name="Plassholder for innhol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17188" y="2408531"/>
            <a:ext cx="4427011" cy="2506369"/>
          </a:xfrm>
        </p:spPr>
      </p:pic>
      <p:sp>
        <p:nvSpPr>
          <p:cNvPr id="8" name="TekstSylinder 7"/>
          <p:cNvSpPr txBox="1"/>
          <p:nvPr/>
        </p:nvSpPr>
        <p:spPr>
          <a:xfrm>
            <a:off x="6317188" y="4914900"/>
            <a:ext cx="4341287" cy="800219"/>
          </a:xfrm>
          <a:prstGeom prst="rect">
            <a:avLst/>
          </a:prstGeom>
          <a:noFill/>
        </p:spPr>
        <p:txBody>
          <a:bodyPr wrap="square" rtlCol="0">
            <a:spAutoFit/>
          </a:bodyPr>
          <a:lstStyle/>
          <a:p>
            <a:r>
              <a:rPr lang="nb-NO" sz="1400" dirty="0">
                <a:solidFill>
                  <a:schemeClr val="accent1">
                    <a:lumMod val="75000"/>
                  </a:schemeClr>
                </a:solidFill>
              </a:rPr>
              <a:t>Obamas tidligere valgkampleder til TV 2:</a:t>
            </a:r>
          </a:p>
          <a:p>
            <a:r>
              <a:rPr lang="nb-NO" sz="1400" dirty="0" smtClean="0">
                <a:solidFill>
                  <a:schemeClr val="accent1">
                    <a:lumMod val="75000"/>
                  </a:schemeClr>
                </a:solidFill>
              </a:rPr>
              <a:t>«Florida-ungdommene </a:t>
            </a:r>
            <a:r>
              <a:rPr lang="nb-NO" sz="1400" dirty="0">
                <a:solidFill>
                  <a:schemeClr val="accent1">
                    <a:lumMod val="75000"/>
                  </a:schemeClr>
                </a:solidFill>
              </a:rPr>
              <a:t>kommer til å endre </a:t>
            </a:r>
            <a:r>
              <a:rPr lang="nb-NO" sz="1400" dirty="0" smtClean="0">
                <a:solidFill>
                  <a:schemeClr val="accent1">
                    <a:lumMod val="75000"/>
                  </a:schemeClr>
                </a:solidFill>
              </a:rPr>
              <a:t>våpenlovene»</a:t>
            </a:r>
            <a:endParaRPr lang="nb-NO" sz="1400" dirty="0">
              <a:solidFill>
                <a:schemeClr val="accent1">
                  <a:lumMod val="75000"/>
                </a:schemeClr>
              </a:solidFill>
            </a:endParaRPr>
          </a:p>
          <a:p>
            <a:endParaRPr lang="nb-NO" dirty="0"/>
          </a:p>
        </p:txBody>
      </p:sp>
    </p:spTree>
    <p:extLst>
      <p:ext uri="{BB962C8B-B14F-4D97-AF65-F5344CB8AC3E}">
        <p14:creationId xmlns:p14="http://schemas.microsoft.com/office/powerpoint/2010/main" val="32098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Å finne mening i noe større enn seg selv</a:t>
            </a:r>
            <a:endParaRPr lang="nb-NO" dirty="0"/>
          </a:p>
        </p:txBody>
      </p:sp>
      <p:pic>
        <p:nvPicPr>
          <p:cNvPr id="10" name="Plassholder for innhold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790" y="2286000"/>
            <a:ext cx="4764759" cy="2719883"/>
          </a:xfrm>
        </p:spPr>
      </p:pic>
      <p:sp>
        <p:nvSpPr>
          <p:cNvPr id="9" name="Plassholder for innhold 8"/>
          <p:cNvSpPr>
            <a:spLocks noGrp="1"/>
          </p:cNvSpPr>
          <p:nvPr>
            <p:ph sz="half" idx="2"/>
          </p:nvPr>
        </p:nvSpPr>
        <p:spPr/>
        <p:txBody>
          <a:bodyPr>
            <a:normAutofit/>
          </a:bodyPr>
          <a:lstStyle/>
          <a:p>
            <a:r>
              <a:rPr lang="nb-NO" sz="2400" dirty="0" smtClean="0"/>
              <a:t>Et </a:t>
            </a:r>
            <a:r>
              <a:rPr lang="nb-NO" sz="2400" dirty="0"/>
              <a:t>e</a:t>
            </a:r>
            <a:r>
              <a:rPr lang="nb-NO" sz="2400" dirty="0" smtClean="0"/>
              <a:t>ngasjement for noe «større enn seg selv» innen for eksempel musikk, kunst, politikk, idrett eller religion kan endre fokus fra den enkeltes prestasjoner til et større fellesskap hvor verdier og felles mål kommer i fokus</a:t>
            </a:r>
            <a:endParaRPr lang="nb-NO" sz="2400" dirty="0"/>
          </a:p>
        </p:txBody>
      </p:sp>
    </p:spTree>
    <p:extLst>
      <p:ext uri="{BB962C8B-B14F-4D97-AF65-F5344CB8AC3E}">
        <p14:creationId xmlns:p14="http://schemas.microsoft.com/office/powerpoint/2010/main" val="31788071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Schizofrenidagene 2018 i </a:t>
            </a:r>
            <a:r>
              <a:rPr lang="nb-NO" dirty="0" err="1" smtClean="0"/>
              <a:t>stavanger</a:t>
            </a:r>
            <a:endParaRPr lang="nb-NO"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2505103"/>
            <a:ext cx="9720262" cy="3067282"/>
          </a:xfrm>
        </p:spPr>
      </p:pic>
    </p:spTree>
    <p:extLst>
      <p:ext uri="{BB962C8B-B14F-4D97-AF65-F5344CB8AC3E}">
        <p14:creationId xmlns:p14="http://schemas.microsoft.com/office/powerpoint/2010/main" val="30357787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Takk for oppmerksomheten!</a:t>
            </a:r>
            <a:endParaRPr lang="nb-NO" dirty="0"/>
          </a:p>
        </p:txBody>
      </p:sp>
      <p:sp>
        <p:nvSpPr>
          <p:cNvPr id="7" name="TekstSylinder 6"/>
          <p:cNvSpPr txBox="1"/>
          <p:nvPr/>
        </p:nvSpPr>
        <p:spPr>
          <a:xfrm>
            <a:off x="4332762" y="5774182"/>
            <a:ext cx="3748787" cy="646331"/>
          </a:xfrm>
          <a:prstGeom prst="rect">
            <a:avLst/>
          </a:prstGeom>
          <a:noFill/>
        </p:spPr>
        <p:txBody>
          <a:bodyPr wrap="square" rtlCol="0">
            <a:spAutoFit/>
          </a:bodyPr>
          <a:lstStyle/>
          <a:p>
            <a:pPr algn="ctr"/>
            <a:r>
              <a:rPr lang="nb-NO" b="1" dirty="0" smtClean="0">
                <a:latin typeface="Calibri Light" charset="0"/>
                <a:ea typeface="Calibri Light" charset="0"/>
                <a:cs typeface="Calibri Light" charset="0"/>
              </a:rPr>
              <a:t>Ta gjerne kontakt: </a:t>
            </a:r>
            <a:r>
              <a:rPr lang="nb-NO" dirty="0" smtClean="0">
                <a:latin typeface="Calibri Light" charset="0"/>
                <a:ea typeface="Calibri Light" charset="0"/>
                <a:cs typeface="Calibri Light" charset="0"/>
                <a:hlinkClick r:id="rId2"/>
              </a:rPr>
              <a:t>liv.sand@sus.no</a:t>
            </a:r>
            <a:endParaRPr lang="nb-NO" dirty="0" smtClean="0">
              <a:latin typeface="Calibri Light" charset="0"/>
              <a:ea typeface="Calibri Light" charset="0"/>
              <a:cs typeface="Calibri Light" charset="0"/>
            </a:endParaRPr>
          </a:p>
          <a:p>
            <a:pPr algn="ctr"/>
            <a:endParaRPr lang="nb-NO" dirty="0">
              <a:latin typeface="Calibri Light" charset="0"/>
              <a:ea typeface="Calibri Light" charset="0"/>
              <a:cs typeface="Calibri Light" charset="0"/>
            </a:endParaRPr>
          </a:p>
        </p:txBody>
      </p:sp>
      <p:pic>
        <p:nvPicPr>
          <p:cNvPr id="5" name="Plassholder for innhold 4"/>
          <p:cNvPicPr>
            <a:picLocks noGrp="1" noChangeAspect="1"/>
          </p:cNvPicPr>
          <p:nvPr>
            <p:ph idx="1"/>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3131631" y="2084832"/>
            <a:ext cx="5858635" cy="3222249"/>
          </a:xfrm>
        </p:spPr>
      </p:pic>
    </p:spTree>
    <p:extLst>
      <p:ext uri="{BB962C8B-B14F-4D97-AF65-F5344CB8AC3E}">
        <p14:creationId xmlns:p14="http://schemas.microsoft.com/office/powerpoint/2010/main" val="397550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smtClean="0"/>
              <a:t>KULTURELL KONTEKST</a:t>
            </a:r>
            <a:endParaRPr lang="nb-NO" dirty="0"/>
          </a:p>
        </p:txBody>
      </p:sp>
      <p:pic>
        <p:nvPicPr>
          <p:cNvPr id="7" name="Plassholder for innhold 6"/>
          <p:cNvPicPr>
            <a:picLocks noGrp="1" noChangeAspect="1"/>
          </p:cNvPicPr>
          <p:nvPr>
            <p:ph sz="half" idx="1"/>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05405" y="2286000"/>
            <a:ext cx="4754562" cy="3161783"/>
          </a:xfrm>
          <a:prstGeom prst="rect">
            <a:avLst/>
          </a:prstGeom>
        </p:spPr>
      </p:pic>
      <p:sp>
        <p:nvSpPr>
          <p:cNvPr id="3" name="Plassholder for innhold 2"/>
          <p:cNvSpPr>
            <a:spLocks noGrp="1"/>
          </p:cNvSpPr>
          <p:nvPr>
            <p:ph sz="half" idx="2"/>
          </p:nvPr>
        </p:nvSpPr>
        <p:spPr>
          <a:xfrm>
            <a:off x="5989319" y="2286000"/>
            <a:ext cx="6202681" cy="4023360"/>
          </a:xfrm>
        </p:spPr>
        <p:txBody>
          <a:bodyPr/>
          <a:lstStyle/>
          <a:p>
            <a:r>
              <a:rPr lang="nb-NO" dirty="0" smtClean="0">
                <a:solidFill>
                  <a:schemeClr val="accent1">
                    <a:lumMod val="75000"/>
                  </a:schemeClr>
                </a:solidFill>
                <a:latin typeface="Calibri Light" charset="0"/>
                <a:ea typeface="Calibri Light" charset="0"/>
                <a:cs typeface="Calibri Light" charset="0"/>
              </a:rPr>
              <a:t>UNGDOMSTIDEN FØR OG NÅ:</a:t>
            </a:r>
          </a:p>
          <a:p>
            <a:pPr>
              <a:buFont typeface="Arial" charset="0"/>
              <a:buChar char="•"/>
            </a:pP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Tenårene som overgang og brytningstid</a:t>
            </a:r>
          </a:p>
          <a:p>
            <a:pPr>
              <a:buFont typeface="Arial" charset="0"/>
              <a:buChar char="•"/>
            </a:pP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Viktighet av aksept og tilhørighet blant jevnaldrende</a:t>
            </a:r>
          </a:p>
          <a:p>
            <a:pPr>
              <a:buFont typeface="Arial" charset="0"/>
              <a:buChar char="•"/>
            </a:pP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Nye og gamle risikofaktorer for psykiske vansker</a:t>
            </a:r>
          </a:p>
          <a:p>
            <a:pPr>
              <a:buFont typeface="Arial" charset="0"/>
              <a:buChar char="•"/>
            </a:pP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Mestring og vellykkethet på ett vs. flere livsområder</a:t>
            </a:r>
          </a:p>
          <a:p>
            <a:pPr>
              <a:buFont typeface="Arial" charset="0"/>
              <a:buChar char="•"/>
            </a:pPr>
            <a:r>
              <a:rPr lang="nb-NO" dirty="0">
                <a:latin typeface="Calibri Light" charset="0"/>
                <a:ea typeface="Calibri Light" charset="0"/>
                <a:cs typeface="Calibri Light" charset="0"/>
              </a:rPr>
              <a:t> </a:t>
            </a:r>
            <a:r>
              <a:rPr lang="nb-NO" dirty="0" smtClean="0">
                <a:latin typeface="Calibri Light" charset="0"/>
                <a:ea typeface="Calibri Light" charset="0"/>
                <a:cs typeface="Calibri Light" charset="0"/>
              </a:rPr>
              <a:t>Hva er annerledes med å være ung i dag?</a:t>
            </a:r>
          </a:p>
          <a:p>
            <a:pPr>
              <a:buFont typeface="Arial" charset="0"/>
              <a:buChar char="•"/>
            </a:pPr>
            <a:endParaRPr lang="nb-NO" dirty="0"/>
          </a:p>
        </p:txBody>
      </p:sp>
    </p:spTree>
    <p:extLst>
      <p:ext uri="{BB962C8B-B14F-4D97-AF65-F5344CB8AC3E}">
        <p14:creationId xmlns:p14="http://schemas.microsoft.com/office/powerpoint/2010/main" val="504027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ea typeface="Avenir Next Condensed Ultratynn" charset="0"/>
                <a:cs typeface="Avenir Next Condensed Ultratynn" charset="0"/>
              </a:rPr>
              <a:t>Kulturell kontekst</a:t>
            </a:r>
            <a:endParaRPr lang="nb-NO" dirty="0">
              <a:ea typeface="Avenir Next Condensed Ultratynn" charset="0"/>
              <a:cs typeface="Avenir Next Condensed Ultratynn" charset="0"/>
            </a:endParaRPr>
          </a:p>
        </p:txBody>
      </p:sp>
      <p:sp>
        <p:nvSpPr>
          <p:cNvPr id="3" name="Plassholder for innhold 2"/>
          <p:cNvSpPr>
            <a:spLocks noGrp="1"/>
          </p:cNvSpPr>
          <p:nvPr>
            <p:ph sz="half" idx="1"/>
          </p:nvPr>
        </p:nvSpPr>
        <p:spPr>
          <a:xfrm>
            <a:off x="1024126" y="2286000"/>
            <a:ext cx="5119499" cy="4023360"/>
          </a:xfrm>
        </p:spPr>
        <p:txBody>
          <a:bodyPr>
            <a:noAutofit/>
          </a:bodyPr>
          <a:lstStyle/>
          <a:p>
            <a:pPr marL="0" indent="0">
              <a:buNone/>
            </a:pPr>
            <a:r>
              <a:rPr lang="nb-NO" sz="2000" dirty="0" smtClean="0">
                <a:solidFill>
                  <a:schemeClr val="accent1">
                    <a:lumMod val="50000"/>
                  </a:schemeClr>
                </a:solidFill>
                <a:latin typeface="Calibri Light" panose="020F0302020204030204" pitchFamily="34" charset="0"/>
              </a:rPr>
              <a:t>KROPPSFOKUS I MODERNE KULTUR </a:t>
            </a:r>
          </a:p>
          <a:p>
            <a:pPr>
              <a:buFont typeface="Arial" charset="0"/>
              <a:buChar char="•"/>
            </a:pPr>
            <a:r>
              <a:rPr lang="nb-NO" sz="2000" dirty="0" smtClean="0">
                <a:latin typeface="Calibri Light" panose="020F0302020204030204" pitchFamily="34" charset="0"/>
              </a:rPr>
              <a:t> Kroppsidealene har blitt strengere </a:t>
            </a:r>
          </a:p>
          <a:p>
            <a:pPr lvl="1">
              <a:buFont typeface="Arial" panose="020B0604020202020204" pitchFamily="34" charset="0"/>
              <a:buChar char="•"/>
            </a:pPr>
            <a:r>
              <a:rPr lang="nb-NO" dirty="0">
                <a:latin typeface="Calibri Light" panose="020F0302020204030204" pitchFamily="34" charset="0"/>
              </a:rPr>
              <a:t>Slankhet for jenter og </a:t>
            </a:r>
            <a:r>
              <a:rPr lang="nb-NO" dirty="0" err="1">
                <a:latin typeface="Calibri Light" panose="020F0302020204030204" pitchFamily="34" charset="0"/>
              </a:rPr>
              <a:t>muskularitet</a:t>
            </a:r>
            <a:r>
              <a:rPr lang="nb-NO" dirty="0">
                <a:latin typeface="Calibri Light" panose="020F0302020204030204" pitchFamily="34" charset="0"/>
              </a:rPr>
              <a:t> for </a:t>
            </a:r>
            <a:r>
              <a:rPr lang="nb-NO" dirty="0" smtClean="0">
                <a:latin typeface="Calibri Light" panose="020F0302020204030204" pitchFamily="34" charset="0"/>
              </a:rPr>
              <a:t>gutter</a:t>
            </a:r>
          </a:p>
          <a:p>
            <a:pPr lvl="1">
              <a:buFont typeface="Arial" panose="020B0604020202020204" pitchFamily="34" charset="0"/>
              <a:buChar char="•"/>
            </a:pPr>
            <a:r>
              <a:rPr lang="nb-NO" dirty="0" smtClean="0">
                <a:latin typeface="Calibri Light" panose="020F0302020204030204" pitchFamily="34" charset="0"/>
              </a:rPr>
              <a:t>Grobunn for kroppsmisnøye og slanking</a:t>
            </a:r>
          </a:p>
          <a:p>
            <a:pPr>
              <a:buFont typeface="Arial" panose="020B0604020202020204" pitchFamily="34" charset="0"/>
              <a:buChar char="•"/>
            </a:pPr>
            <a:r>
              <a:rPr lang="nb-NO" sz="2000" dirty="0" smtClean="0">
                <a:latin typeface="Calibri Light" panose="020F0302020204030204" pitchFamily="34" charset="0"/>
              </a:rPr>
              <a:t> Startet </a:t>
            </a:r>
            <a:r>
              <a:rPr lang="nb-NO" sz="2000" dirty="0">
                <a:latin typeface="Calibri Light" panose="020F0302020204030204" pitchFamily="34" charset="0"/>
              </a:rPr>
              <a:t>i vestlige </a:t>
            </a:r>
            <a:r>
              <a:rPr lang="nb-NO" sz="2000" dirty="0" smtClean="0">
                <a:latin typeface="Calibri Light" panose="020F0302020204030204" pitchFamily="34" charset="0"/>
              </a:rPr>
              <a:t>land</a:t>
            </a:r>
          </a:p>
          <a:p>
            <a:pPr lvl="1">
              <a:buFont typeface="Arial" panose="020B0604020202020204" pitchFamily="34" charset="0"/>
              <a:buChar char="•"/>
            </a:pPr>
            <a:r>
              <a:rPr lang="nb-NO" dirty="0" smtClean="0">
                <a:latin typeface="Calibri Light" panose="020F0302020204030204" pitchFamily="34" charset="0"/>
              </a:rPr>
              <a:t>Attraktivt </a:t>
            </a:r>
            <a:r>
              <a:rPr lang="nb-NO" dirty="0">
                <a:latin typeface="Calibri Light" panose="020F0302020204030204" pitchFamily="34" charset="0"/>
              </a:rPr>
              <a:t>å motstå </a:t>
            </a:r>
            <a:r>
              <a:rPr lang="nb-NO" dirty="0" smtClean="0">
                <a:latin typeface="Calibri Light" panose="020F0302020204030204" pitchFamily="34" charset="0"/>
              </a:rPr>
              <a:t>mat, vise kontroll og viljestyrke</a:t>
            </a:r>
            <a:endParaRPr lang="nb-NO" dirty="0">
              <a:latin typeface="Calibri Light" panose="020F0302020204030204" pitchFamily="34" charset="0"/>
            </a:endParaRPr>
          </a:p>
          <a:p>
            <a:pPr lvl="1">
              <a:buFont typeface="Arial" panose="020B0604020202020204" pitchFamily="34" charset="0"/>
              <a:buChar char="•"/>
            </a:pPr>
            <a:r>
              <a:rPr lang="nb-NO" dirty="0" smtClean="0">
                <a:latin typeface="Calibri Light" panose="020F0302020204030204" pitchFamily="34" charset="0"/>
              </a:rPr>
              <a:t>Kropp viktig del av identitet og sosial presentasjon</a:t>
            </a:r>
          </a:p>
          <a:p>
            <a:pPr>
              <a:buFont typeface="Arial" panose="020B0604020202020204" pitchFamily="34" charset="0"/>
              <a:buChar char="•"/>
            </a:pPr>
            <a:r>
              <a:rPr lang="nb-NO" sz="2000" dirty="0">
                <a:latin typeface="Calibri Light" panose="020F0302020204030204" pitchFamily="34" charset="0"/>
              </a:rPr>
              <a:t> Kan </a:t>
            </a:r>
            <a:r>
              <a:rPr lang="nb-NO" sz="2000" dirty="0" smtClean="0">
                <a:latin typeface="Calibri Light" panose="020F0302020204030204" pitchFamily="34" charset="0"/>
              </a:rPr>
              <a:t>også ses </a:t>
            </a:r>
            <a:r>
              <a:rPr lang="nb-NO" sz="2000" dirty="0">
                <a:latin typeface="Calibri Light" panose="020F0302020204030204" pitchFamily="34" charset="0"/>
              </a:rPr>
              <a:t>i lys av prestasjonspress på flere livsområder</a:t>
            </a:r>
          </a:p>
          <a:p>
            <a:pPr>
              <a:buFont typeface="Arial" panose="020B0604020202020204" pitchFamily="34" charset="0"/>
              <a:buChar char="•"/>
            </a:pPr>
            <a:endParaRPr lang="nb-NO" sz="1800" dirty="0" smtClean="0">
              <a:latin typeface="Calibri Light" panose="020F0302020204030204" pitchFamily="34" charset="0"/>
            </a:endParaRPr>
          </a:p>
        </p:txBody>
      </p:sp>
      <p:pic>
        <p:nvPicPr>
          <p:cNvPr id="5" name="Plassholder for innhold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92422" y="2084832"/>
            <a:ext cx="3689797" cy="3689797"/>
          </a:xfrm>
        </p:spPr>
      </p:pic>
    </p:spTree>
    <p:extLst>
      <p:ext uri="{BB962C8B-B14F-4D97-AF65-F5344CB8AC3E}">
        <p14:creationId xmlns:p14="http://schemas.microsoft.com/office/powerpoint/2010/main" val="85422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Kulturell kontekst</a:t>
            </a:r>
            <a:endParaRPr lang="nb-NO" dirty="0"/>
          </a:p>
        </p:txBody>
      </p:sp>
      <p:sp>
        <p:nvSpPr>
          <p:cNvPr id="10" name="Plassholder for tekst 9"/>
          <p:cNvSpPr>
            <a:spLocks noGrp="1"/>
          </p:cNvSpPr>
          <p:nvPr>
            <p:ph type="body" idx="1"/>
          </p:nvPr>
        </p:nvSpPr>
        <p:spPr/>
        <p:txBody>
          <a:bodyPr/>
          <a:lstStyle/>
          <a:p>
            <a:r>
              <a:rPr lang="nb-NO" dirty="0" smtClean="0">
                <a:solidFill>
                  <a:schemeClr val="accent2">
                    <a:lumMod val="50000"/>
                  </a:schemeClr>
                </a:solidFill>
                <a:latin typeface="Calibri Light" panose="020F0302020204030204" pitchFamily="34" charset="0"/>
              </a:rPr>
              <a:t>Modellkurs for barn fra 4 år (DN)</a:t>
            </a:r>
            <a:endParaRPr lang="nb-NO" dirty="0">
              <a:solidFill>
                <a:schemeClr val="accent2">
                  <a:lumMod val="50000"/>
                </a:schemeClr>
              </a:solidFill>
              <a:latin typeface="Calibri Light" panose="020F0302020204030204" pitchFamily="34" charset="0"/>
            </a:endParaRPr>
          </a:p>
        </p:txBody>
      </p:sp>
      <p:pic>
        <p:nvPicPr>
          <p:cNvPr id="9" name="Plassholder for innhold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9319"/>
          <a:stretch/>
        </p:blipFill>
        <p:spPr>
          <a:xfrm>
            <a:off x="1023938" y="3290126"/>
            <a:ext cx="4398068" cy="2659914"/>
          </a:xfrm>
        </p:spPr>
      </p:pic>
      <p:sp>
        <p:nvSpPr>
          <p:cNvPr id="11" name="Plassholder for tekst 10"/>
          <p:cNvSpPr>
            <a:spLocks noGrp="1"/>
          </p:cNvSpPr>
          <p:nvPr>
            <p:ph type="body" sz="quarter" idx="3"/>
          </p:nvPr>
        </p:nvSpPr>
        <p:spPr/>
        <p:txBody>
          <a:bodyPr/>
          <a:lstStyle/>
          <a:p>
            <a:r>
              <a:rPr lang="nb-NO" dirty="0" err="1" smtClean="0">
                <a:solidFill>
                  <a:schemeClr val="accent2">
                    <a:lumMod val="50000"/>
                  </a:schemeClr>
                </a:solidFill>
                <a:latin typeface="Calibri Light" panose="020F0302020204030204" pitchFamily="34" charset="0"/>
              </a:rPr>
              <a:t>Skinny</a:t>
            </a:r>
            <a:r>
              <a:rPr lang="nb-NO" dirty="0" smtClean="0">
                <a:solidFill>
                  <a:schemeClr val="accent2">
                    <a:lumMod val="50000"/>
                  </a:schemeClr>
                </a:solidFill>
                <a:latin typeface="Calibri Light" panose="020F0302020204030204" pitchFamily="34" charset="0"/>
              </a:rPr>
              <a:t> jeans til 1-åringer (NRK Puls)</a:t>
            </a:r>
            <a:endParaRPr lang="nb-NO" dirty="0">
              <a:solidFill>
                <a:schemeClr val="accent2">
                  <a:lumMod val="50000"/>
                </a:schemeClr>
              </a:solidFill>
              <a:latin typeface="Calibri Light" panose="020F0302020204030204" pitchFamily="34" charset="0"/>
            </a:endParaRPr>
          </a:p>
        </p:txBody>
      </p:sp>
      <p:pic>
        <p:nvPicPr>
          <p:cNvPr id="13" name="Plassholder for innhold 1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991226" y="3298681"/>
            <a:ext cx="4706558" cy="2651360"/>
          </a:xfrm>
        </p:spPr>
      </p:pic>
    </p:spTree>
    <p:extLst>
      <p:ext uri="{BB962C8B-B14F-4D97-AF65-F5344CB8AC3E}">
        <p14:creationId xmlns:p14="http://schemas.microsoft.com/office/powerpoint/2010/main" val="4162822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err="1" smtClean="0"/>
              <a:t>KULturell</a:t>
            </a:r>
            <a:r>
              <a:rPr lang="nb-NO" dirty="0" smtClean="0"/>
              <a:t> kontekst</a:t>
            </a:r>
            <a:endParaRPr lang="nb-NO" dirty="0"/>
          </a:p>
        </p:txBody>
      </p:sp>
      <p:sp>
        <p:nvSpPr>
          <p:cNvPr id="6" name="Plassholder for innhold 5"/>
          <p:cNvSpPr>
            <a:spLocks noGrp="1"/>
          </p:cNvSpPr>
          <p:nvPr>
            <p:ph sz="half" idx="1"/>
          </p:nvPr>
        </p:nvSpPr>
        <p:spPr>
          <a:xfrm>
            <a:off x="5052382" y="2591495"/>
            <a:ext cx="5691818" cy="3199705"/>
          </a:xfrm>
        </p:spPr>
        <p:txBody>
          <a:bodyPr>
            <a:normAutofit/>
          </a:bodyPr>
          <a:lstStyle/>
          <a:p>
            <a:r>
              <a:rPr lang="nb-NO" dirty="0" smtClean="0">
                <a:solidFill>
                  <a:schemeClr val="accent2">
                    <a:lumMod val="50000"/>
                  </a:schemeClr>
                </a:solidFill>
                <a:latin typeface="Calibri Light" panose="020F0302020204030204" pitchFamily="34" charset="0"/>
              </a:rPr>
              <a:t>KRONIKK: «Sykt skjønn»</a:t>
            </a:r>
            <a:endParaRPr lang="nb-NO" dirty="0">
              <a:solidFill>
                <a:schemeClr val="accent2">
                  <a:lumMod val="50000"/>
                </a:schemeClr>
              </a:solidFill>
              <a:latin typeface="Calibri Light" panose="020F0302020204030204" pitchFamily="34" charset="0"/>
            </a:endParaRPr>
          </a:p>
          <a:p>
            <a:r>
              <a:rPr lang="nb-NO" sz="2000" dirty="0" smtClean="0">
                <a:latin typeface="Calibri Light" panose="020F0302020204030204" pitchFamily="34" charset="0"/>
              </a:rPr>
              <a:t>«Det </a:t>
            </a:r>
            <a:r>
              <a:rPr lang="nb-NO" sz="2000" dirty="0">
                <a:latin typeface="Calibri Light" panose="020F0302020204030204" pitchFamily="34" charset="0"/>
              </a:rPr>
              <a:t>er ikke uvanlig å høre syvåringer snakke om </a:t>
            </a:r>
            <a:r>
              <a:rPr lang="nb-NO" sz="2000" dirty="0" err="1">
                <a:latin typeface="Calibri Light" panose="020F0302020204030204" pitchFamily="34" charset="0"/>
              </a:rPr>
              <a:t>sixpack</a:t>
            </a:r>
            <a:r>
              <a:rPr lang="nb-NO" sz="2000" dirty="0">
                <a:latin typeface="Calibri Light" panose="020F0302020204030204" pitchFamily="34" charset="0"/>
              </a:rPr>
              <a:t>, eller tolvårige jenter diskutere </a:t>
            </a:r>
            <a:r>
              <a:rPr lang="nb-NO" sz="2000" dirty="0" err="1" smtClean="0">
                <a:latin typeface="Calibri Light" panose="020F0302020204030204" pitchFamily="34" charset="0"/>
              </a:rPr>
              <a:t>detox</a:t>
            </a:r>
            <a:r>
              <a:rPr lang="nb-NO" sz="2000" dirty="0" smtClean="0">
                <a:latin typeface="Calibri Light" panose="020F0302020204030204" pitchFamily="34" charset="0"/>
              </a:rPr>
              <a:t>-kurer. Når </a:t>
            </a:r>
            <a:r>
              <a:rPr lang="nb-NO" sz="2000" dirty="0">
                <a:latin typeface="Calibri Light" panose="020F0302020204030204" pitchFamily="34" charset="0"/>
              </a:rPr>
              <a:t>barnehagepersonell forteller at femåringer ikke kan spise boller med de andre på en fredag, fordi «det er for mye </a:t>
            </a:r>
            <a:r>
              <a:rPr lang="nb-NO" sz="2000" dirty="0" err="1">
                <a:latin typeface="Calibri Light" panose="020F0302020204030204" pitchFamily="34" charset="0"/>
              </a:rPr>
              <a:t>karbo</a:t>
            </a:r>
            <a:r>
              <a:rPr lang="nb-NO" sz="2000" dirty="0">
                <a:latin typeface="Calibri Light" panose="020F0302020204030204" pitchFamily="34" charset="0"/>
              </a:rPr>
              <a:t> i dem», da er noe riv, ruskende </a:t>
            </a:r>
            <a:r>
              <a:rPr lang="nb-NO" sz="2000" dirty="0" smtClean="0">
                <a:latin typeface="Calibri Light" panose="020F0302020204030204" pitchFamily="34" charset="0"/>
              </a:rPr>
              <a:t>galt sier lege Kari </a:t>
            </a:r>
            <a:r>
              <a:rPr lang="nb-NO" sz="2000" dirty="0" err="1" smtClean="0">
                <a:latin typeface="Calibri Light" panose="020F0302020204030204" pitchFamily="34" charset="0"/>
              </a:rPr>
              <a:t>Løvendahl</a:t>
            </a:r>
            <a:r>
              <a:rPr lang="nb-NO" sz="2000" dirty="0" smtClean="0">
                <a:latin typeface="Calibri Light" panose="020F0302020204030204" pitchFamily="34" charset="0"/>
              </a:rPr>
              <a:t> Mogstad.</a:t>
            </a:r>
          </a:p>
          <a:p>
            <a:r>
              <a:rPr lang="nb-NO" sz="1600" dirty="0">
                <a:latin typeface="Calibri Light" panose="020F0302020204030204" pitchFamily="34" charset="0"/>
              </a:rPr>
              <a:t>Innlegg i forbindelse med NKS sin nasjonale kampanje «Skjønnhetstyranniet» </a:t>
            </a:r>
          </a:p>
          <a:p>
            <a:endParaRPr lang="nb-NO" sz="2000" dirty="0"/>
          </a:p>
        </p:txBody>
      </p:sp>
      <p:sp>
        <p:nvSpPr>
          <p:cNvPr id="3" name="TekstSylinder 2"/>
          <p:cNvSpPr txBox="1"/>
          <p:nvPr/>
        </p:nvSpPr>
        <p:spPr>
          <a:xfrm>
            <a:off x="1651138" y="5078663"/>
            <a:ext cx="4816698" cy="338554"/>
          </a:xfrm>
          <a:prstGeom prst="rect">
            <a:avLst/>
          </a:prstGeom>
          <a:noFill/>
        </p:spPr>
        <p:txBody>
          <a:bodyPr wrap="square" rtlCol="0">
            <a:spAutoFit/>
          </a:bodyPr>
          <a:lstStyle/>
          <a:p>
            <a:r>
              <a:rPr lang="nb-NO" sz="1600" dirty="0" smtClean="0">
                <a:solidFill>
                  <a:schemeClr val="tx1">
                    <a:lumMod val="50000"/>
                    <a:lumOff val="50000"/>
                  </a:schemeClr>
                </a:solidFill>
                <a:latin typeface="Calibri Light" panose="020F0302020204030204" pitchFamily="34" charset="0"/>
              </a:rPr>
              <a:t>Kilde: Bergens Tidende  </a:t>
            </a:r>
            <a:endParaRPr lang="nb-NO" sz="1600" dirty="0">
              <a:solidFill>
                <a:schemeClr val="tx1">
                  <a:lumMod val="50000"/>
                  <a:lumOff val="50000"/>
                </a:schemeClr>
              </a:solidFill>
              <a:latin typeface="Calibri Light" panose="020F0302020204030204" pitchFamily="34" charset="0"/>
            </a:endParaRPr>
          </a:p>
        </p:txBody>
      </p:sp>
      <p:pic>
        <p:nvPicPr>
          <p:cNvPr id="7" name="Bilde 6"/>
          <p:cNvPicPr>
            <a:picLocks noChangeAspect="1"/>
          </p:cNvPicPr>
          <p:nvPr/>
        </p:nvPicPr>
        <p:blipFill rotWithShape="1">
          <a:blip r:embed="rId2"/>
          <a:srcRect r="48260"/>
          <a:stretch/>
        </p:blipFill>
        <p:spPr>
          <a:xfrm>
            <a:off x="1368977" y="2640263"/>
            <a:ext cx="3154061" cy="3048000"/>
          </a:xfrm>
          <a:prstGeom prst="rect">
            <a:avLst/>
          </a:prstGeom>
        </p:spPr>
      </p:pic>
    </p:spTree>
    <p:extLst>
      <p:ext uri="{BB962C8B-B14F-4D97-AF65-F5344CB8AC3E}">
        <p14:creationId xmlns:p14="http://schemas.microsoft.com/office/powerpoint/2010/main" val="2101722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Kulturell kontekst</a:t>
            </a:r>
            <a:endParaRPr lang="nb-NO" dirty="0"/>
          </a:p>
        </p:txBody>
      </p:sp>
      <p:sp>
        <p:nvSpPr>
          <p:cNvPr id="4" name="Plassholder for innhold 3"/>
          <p:cNvSpPr>
            <a:spLocks noGrp="1"/>
          </p:cNvSpPr>
          <p:nvPr>
            <p:ph sz="half" idx="1"/>
          </p:nvPr>
        </p:nvSpPr>
        <p:spPr>
          <a:xfrm>
            <a:off x="1024127" y="2286000"/>
            <a:ext cx="5003186" cy="4023360"/>
          </a:xfrm>
        </p:spPr>
        <p:txBody>
          <a:bodyPr/>
          <a:lstStyle/>
          <a:p>
            <a:r>
              <a:rPr lang="nb-NO" dirty="0" smtClean="0">
                <a:solidFill>
                  <a:schemeClr val="accent2">
                    <a:lumMod val="50000"/>
                  </a:schemeClr>
                </a:solidFill>
                <a:latin typeface="Calibri Light" panose="020F0302020204030204" pitchFamily="34" charset="0"/>
              </a:rPr>
              <a:t>Klasserommet </a:t>
            </a:r>
            <a:r>
              <a:rPr lang="nb-NO" dirty="0">
                <a:solidFill>
                  <a:schemeClr val="accent2">
                    <a:lumMod val="50000"/>
                  </a:schemeClr>
                </a:solidFill>
                <a:latin typeface="Calibri Light" panose="020F0302020204030204" pitchFamily="34" charset="0"/>
              </a:rPr>
              <a:t>får en overdose med </a:t>
            </a:r>
            <a:r>
              <a:rPr lang="nb-NO" dirty="0" smtClean="0">
                <a:solidFill>
                  <a:schemeClr val="accent2">
                    <a:lumMod val="50000"/>
                  </a:schemeClr>
                </a:solidFill>
                <a:latin typeface="Calibri Light" panose="020F0302020204030204" pitchFamily="34" charset="0"/>
              </a:rPr>
              <a:t>parfyme</a:t>
            </a:r>
            <a:endParaRPr lang="nb-NO" dirty="0">
              <a:solidFill>
                <a:schemeClr val="accent2">
                  <a:lumMod val="50000"/>
                </a:schemeClr>
              </a:solidFill>
              <a:latin typeface="Calibri Light" panose="020F0302020204030204" pitchFamily="34" charset="0"/>
            </a:endParaRPr>
          </a:p>
          <a:p>
            <a:r>
              <a:rPr lang="nb-NO" sz="2000" dirty="0" smtClean="0">
                <a:latin typeface="Calibri Light" panose="020F0302020204030204" pitchFamily="34" charset="0"/>
              </a:rPr>
              <a:t>”Niende </a:t>
            </a:r>
            <a:r>
              <a:rPr lang="nb-NO" sz="2000" dirty="0">
                <a:latin typeface="Calibri Light" panose="020F0302020204030204" pitchFamily="34" charset="0"/>
              </a:rPr>
              <a:t>klasse ved Harestad skole har hatt testløp i </a:t>
            </a:r>
            <a:r>
              <a:rPr lang="nb-NO" sz="2000" dirty="0" err="1">
                <a:latin typeface="Calibri Light" panose="020F0302020204030204" pitchFamily="34" charset="0"/>
              </a:rPr>
              <a:t>Myrå</a:t>
            </a:r>
            <a:r>
              <a:rPr lang="nb-NO" sz="2000" dirty="0">
                <a:latin typeface="Calibri Light" panose="020F0302020204030204" pitchFamily="34" charset="0"/>
              </a:rPr>
              <a:t>, to runder på tid. Bestemann, ei jente, kom inn på litt under seks minutter. Halve skoledagen gjenstår. Likevel dusjer ingen av jentene. I guttegarderoben derimot brukes dusjene </a:t>
            </a:r>
            <a:r>
              <a:rPr lang="nb-NO" sz="2000" dirty="0" smtClean="0">
                <a:latin typeface="Calibri Light" panose="020F0302020204030204" pitchFamily="34" charset="0"/>
              </a:rPr>
              <a:t>ofte”.</a:t>
            </a:r>
            <a:endParaRPr lang="nb-NO" sz="2000" dirty="0">
              <a:latin typeface="Calibri Light" panose="020F0302020204030204" pitchFamily="34" charset="0"/>
            </a:endParaRPr>
          </a:p>
          <a:p>
            <a:endParaRPr lang="nb-NO" dirty="0">
              <a:latin typeface="Calibri Light" panose="020F0302020204030204" pitchFamily="34" charset="0"/>
            </a:endParaRPr>
          </a:p>
        </p:txBody>
      </p:sp>
      <p:pic>
        <p:nvPicPr>
          <p:cNvPr id="6" name="Plassholder for innhold 5"/>
          <p:cNvPicPr>
            <a:picLocks noGrp="1" noChangeAspect="1"/>
          </p:cNvPicPr>
          <p:nvPr>
            <p:ph sz="half" idx="2"/>
          </p:nvPr>
        </p:nvPicPr>
        <p:blipFill rotWithShape="1">
          <a:blip r:embed="rId2"/>
          <a:srcRect l="7023" t="15468" r="22550" b="12746"/>
          <a:stretch/>
        </p:blipFill>
        <p:spPr>
          <a:xfrm>
            <a:off x="6249558" y="2286000"/>
            <a:ext cx="4494642" cy="2575775"/>
          </a:xfrm>
          <a:prstGeom prst="rect">
            <a:avLst/>
          </a:prstGeom>
        </p:spPr>
      </p:pic>
      <p:sp>
        <p:nvSpPr>
          <p:cNvPr id="7" name="TekstSylinder 6"/>
          <p:cNvSpPr txBox="1"/>
          <p:nvPr/>
        </p:nvSpPr>
        <p:spPr>
          <a:xfrm>
            <a:off x="5808543" y="4893666"/>
            <a:ext cx="5376672" cy="338554"/>
          </a:xfrm>
          <a:prstGeom prst="rect">
            <a:avLst/>
          </a:prstGeom>
          <a:noFill/>
        </p:spPr>
        <p:txBody>
          <a:bodyPr wrap="square" rtlCol="0">
            <a:spAutoFit/>
          </a:bodyPr>
          <a:lstStyle/>
          <a:p>
            <a:pPr algn="ctr"/>
            <a:r>
              <a:rPr lang="nb-NO" sz="1600" dirty="0" smtClean="0">
                <a:solidFill>
                  <a:schemeClr val="tx1">
                    <a:lumMod val="65000"/>
                    <a:lumOff val="35000"/>
                  </a:schemeClr>
                </a:solidFill>
                <a:latin typeface="Calibri Light" panose="020F0302020204030204" pitchFamily="34" charset="0"/>
              </a:rPr>
              <a:t>Kilde: Stavanger Aftenblad </a:t>
            </a:r>
            <a:endParaRPr lang="nb-NO" sz="1600" dirty="0">
              <a:solidFill>
                <a:schemeClr val="tx1">
                  <a:lumMod val="65000"/>
                  <a:lumOff val="35000"/>
                </a:schemeClr>
              </a:solidFill>
              <a:latin typeface="Calibri Light" panose="020F0302020204030204" pitchFamily="34" charset="0"/>
            </a:endParaRPr>
          </a:p>
        </p:txBody>
      </p:sp>
    </p:spTree>
    <p:extLst>
      <p:ext uri="{BB962C8B-B14F-4D97-AF65-F5344CB8AC3E}">
        <p14:creationId xmlns:p14="http://schemas.microsoft.com/office/powerpoint/2010/main" val="18364769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eldekkende">
  <a:themeElements>
    <a:clrScheme name="Heldekken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Heldekkend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eldekkend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11956</TotalTime>
  <Words>2310</Words>
  <Application>Microsoft Office PowerPoint</Application>
  <PresentationFormat>Widescreen</PresentationFormat>
  <Paragraphs>254</Paragraphs>
  <Slides>44</Slides>
  <Notes>0</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44</vt:i4>
      </vt:variant>
    </vt:vector>
  </HeadingPairs>
  <TitlesOfParts>
    <vt:vector size="53" baseType="lpstr">
      <vt:lpstr>Arial</vt:lpstr>
      <vt:lpstr>Arial Narrow</vt:lpstr>
      <vt:lpstr>Avenir Next Condensed Ultratynn</vt:lpstr>
      <vt:lpstr>Calibri</vt:lpstr>
      <vt:lpstr>Calibri Light</vt:lpstr>
      <vt:lpstr>Tw Cen MT</vt:lpstr>
      <vt:lpstr>Tw Cen MT Condensed</vt:lpstr>
      <vt:lpstr>Wingdings 3</vt:lpstr>
      <vt:lpstr>Heldekkende</vt:lpstr>
      <vt:lpstr>”PROSJEKT PERFEKT” trender og idealer blant unge i dag</vt:lpstr>
      <vt:lpstr>Faglig bakgrunn</vt:lpstr>
      <vt:lpstr>hovedpunkter</vt:lpstr>
      <vt:lpstr>KULTURELL KONTEKST</vt:lpstr>
      <vt:lpstr>KULTURELL KONTEKST</vt:lpstr>
      <vt:lpstr>Kulturell kontekst</vt:lpstr>
      <vt:lpstr>Kulturell kontekst</vt:lpstr>
      <vt:lpstr>KULturell kontekst</vt:lpstr>
      <vt:lpstr>Kulturell kontekst</vt:lpstr>
      <vt:lpstr>KULTURELL KONTEKST</vt:lpstr>
      <vt:lpstr>KULTURELL KONTEKST</vt:lpstr>
      <vt:lpstr>2. KROPPSIDEALER OG TRENDER</vt:lpstr>
      <vt:lpstr>Kroppsidealer og trender</vt:lpstr>
      <vt:lpstr>Kroppsidealer og trender</vt:lpstr>
      <vt:lpstr>3. Perfeksjonisme blant unge</vt:lpstr>
      <vt:lpstr>Perfeksjonisme blant unge </vt:lpstr>
      <vt:lpstr>Perfeksjonisme blant unge</vt:lpstr>
      <vt:lpstr>Perfeksjonisme blant unge</vt:lpstr>
      <vt:lpstr>Perfeksjonisme blant unge</vt:lpstr>
      <vt:lpstr>Perfeksjonisme blant unge</vt:lpstr>
      <vt:lpstr>Perfeksjonisme blant unge</vt:lpstr>
      <vt:lpstr>Perfeksjonisme blant unge</vt:lpstr>
      <vt:lpstr>Prosjekt perfekt i ung@hordaland</vt:lpstr>
      <vt:lpstr>Prosjekt perfekt i ung@hordaland</vt:lpstr>
      <vt:lpstr>4. Forebyggende tiltak</vt:lpstr>
      <vt:lpstr>Forebyggende tiltak</vt:lpstr>
      <vt:lpstr>Forebyggende tiltak</vt:lpstr>
      <vt:lpstr>Forebyggende tiltak</vt:lpstr>
      <vt:lpstr>Forebyggende tiltak</vt:lpstr>
      <vt:lpstr>Hvordan BYGGE OPP ET sunt SELVBILDE?</vt:lpstr>
      <vt:lpstr>Hvordan bygge opp et sunt selvbilde?</vt:lpstr>
      <vt:lpstr>Forebyggende tiltak</vt:lpstr>
      <vt:lpstr>Forebyggende tiltak</vt:lpstr>
      <vt:lpstr>Forebyggende tiltak</vt:lpstr>
      <vt:lpstr>styrke Selvmedfølelse </vt:lpstr>
      <vt:lpstr>styrke Selvmedfølelse </vt:lpstr>
      <vt:lpstr>Forebyggende tiltak</vt:lpstr>
      <vt:lpstr>Utfordre strenge idealer</vt:lpstr>
      <vt:lpstr>Utfordre strenge idealer</vt:lpstr>
      <vt:lpstr>Prosjekt: Endangered bodies (UK)</vt:lpstr>
      <vt:lpstr>Å vende opprøret utover</vt:lpstr>
      <vt:lpstr>Å finne mening i noe større enn seg selv</vt:lpstr>
      <vt:lpstr>Schizofrenidagene 2018 i stavanger</vt:lpstr>
      <vt:lpstr>Takk for oppmerksomheten!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”Sykt perfekt” Meieriet, vikevåg – 9.mai 2017</dc:title>
  <dc:creator>Liv Sand</dc:creator>
  <cp:lastModifiedBy>Sand, Liv</cp:lastModifiedBy>
  <cp:revision>116</cp:revision>
  <cp:lastPrinted>2018-08-15T15:20:20Z</cp:lastPrinted>
  <dcterms:created xsi:type="dcterms:W3CDTF">2017-05-05T07:51:28Z</dcterms:created>
  <dcterms:modified xsi:type="dcterms:W3CDTF">2018-08-16T06:45:46Z</dcterms:modified>
</cp:coreProperties>
</file>