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5" r:id="rId4"/>
    <p:sldId id="274" r:id="rId5"/>
    <p:sldId id="259" r:id="rId6"/>
    <p:sldId id="262" r:id="rId7"/>
    <p:sldId id="263" r:id="rId8"/>
    <p:sldId id="267" r:id="rId9"/>
    <p:sldId id="268" r:id="rId10"/>
    <p:sldId id="272" r:id="rId11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A4"/>
    <a:srgbClr val="C400C4"/>
    <a:srgbClr val="EA00EA"/>
    <a:srgbClr val="800080"/>
    <a:srgbClr val="00CC66"/>
    <a:srgbClr val="99FFCC"/>
    <a:srgbClr val="006600"/>
    <a:srgbClr val="A09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29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3A9D6E-FADB-4F33-A520-2097946DE8F3}" type="datetimeFigureOut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B7300E-C6E0-47AC-8B43-D0FFC697E7A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54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E9F965-3593-4E4F-8602-0EE6524D1813}" type="datetimeFigureOut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F1740E-8A25-46E7-8D46-6C0AFF56F0C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272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6A2C74-8B04-4F1C-8821-0FB593832535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5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F293-D951-46F9-B8D8-9C911E4E434B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1E34-1730-41EC-A7E4-31BB3FF0E5C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8A73-E120-4B7E-9B27-52219E54BE1B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7FA2-BEA0-4863-995C-735404467B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34F2-DCA3-4C15-9E47-E74D90EE7A1E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5F50-58F4-464F-AE98-A92269008D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22B0-2010-4502-9B38-59F3E55F75F4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5B56-CB34-4773-A8D3-FD23AE2A659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E3DA-6539-4F7F-B458-0B2729A3652F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55CA-1761-4D30-B845-14CAD229709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0709-FE2F-4F6A-94F1-86BA78EAD900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0968-8397-4AA9-8C84-B248F421DB7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DC07-0174-4136-A4FB-C72B0C2D07B7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55B6-05E5-48CA-AB6E-EF4E39F6F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7041-C84A-4719-81E8-038EC36A3076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A4DC-C977-46E9-A17A-EB7F67330FB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522F-0C69-4328-9A2A-9D78AD5343EF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4C18-A690-4EBA-9084-8926C1A23E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D051-F424-43A7-9660-AB6F33520EB0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DAF7-A154-4DD4-A51B-602A721CF33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A70C-72D7-45C3-A688-B2B7DAAAF3CC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033B-5D4B-462F-9865-558047E343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A06968-F194-4523-886D-67A283DEB981}" type="datetime1">
              <a:rPr lang="nb-NO"/>
              <a:pPr>
                <a:defRPr/>
              </a:pPr>
              <a:t>21.01.2014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b-NO"/>
              <a:t>Styring og ledelse i kirken – Sesjon 2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62A0B3-8C4E-4E2A-B67B-12F6A3DFEE5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 diagonale hjørner i rektangel 3"/>
          <p:cNvSpPr/>
          <p:nvPr/>
        </p:nvSpPr>
        <p:spPr>
          <a:xfrm>
            <a:off x="164592" y="146304"/>
            <a:ext cx="8814816" cy="213968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tel 7"/>
          <p:cNvSpPr txBox="1">
            <a:spLocks/>
          </p:cNvSpPr>
          <p:nvPr/>
        </p:nvSpPr>
        <p:spPr>
          <a:xfrm>
            <a:off x="464234" y="381001"/>
            <a:ext cx="8229600" cy="1619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45720" rIns="228600" anchor="b">
            <a:normAutofit fontScale="85000" lnSpcReduction="20000"/>
            <a:sp3d extrusionH="57150">
              <a:bevelT w="82550" h="38100" prst="coolSlant"/>
            </a:sp3d>
          </a:bodyPr>
          <a:lstStyle>
            <a:lvl1pPr marL="0" algn="r">
              <a:defRPr sz="4800" baseline="0">
                <a:latin typeface="Berlin Sans FB Demi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Rolleforståelse og rolletrygghet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nb-NO" sz="4200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for ansatte 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4200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I KIRKEN </a:t>
            </a:r>
          </a:p>
        </p:txBody>
      </p:sp>
      <p:sp>
        <p:nvSpPr>
          <p:cNvPr id="6" name="Undertittel 8"/>
          <p:cNvSpPr txBox="1">
            <a:spLocks/>
          </p:cNvSpPr>
          <p:nvPr/>
        </p:nvSpPr>
        <p:spPr>
          <a:xfrm>
            <a:off x="5142408" y="2468401"/>
            <a:ext cx="3550330" cy="6748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sp3d extrusionH="57150">
              <a:bevelT w="82550" h="38100" prst="coolSlant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Samling 2</a:t>
            </a:r>
          </a:p>
        </p:txBody>
      </p:sp>
      <p:sp>
        <p:nvSpPr>
          <p:cNvPr id="7" name="Undertittel 8"/>
          <p:cNvSpPr txBox="1">
            <a:spLocks/>
          </p:cNvSpPr>
          <p:nvPr/>
        </p:nvSpPr>
        <p:spPr>
          <a:xfrm>
            <a:off x="5143504" y="3286124"/>
            <a:ext cx="355033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normAutofit lnSpcReduction="10000"/>
            <a:sp3d extrusionH="57150">
              <a:bevelT w="38100" h="38100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nb-NO" dirty="0" smtClean="0"/>
              <a:t>Stabsutvikling</a:t>
            </a:r>
          </a:p>
        </p:txBody>
      </p:sp>
      <p:pic>
        <p:nvPicPr>
          <p:cNvPr id="15367" name="Bilde 7" descr="KA vindu_ farg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243388"/>
            <a:ext cx="6429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Bilde 8" descr="KA txt.eps"/>
          <p:cNvPicPr>
            <a:picLocks noChangeAspect="1"/>
          </p:cNvPicPr>
          <p:nvPr/>
        </p:nvPicPr>
        <p:blipFill>
          <a:blip r:embed="rId3" cstate="print"/>
          <a:srcRect r="48367" b="22829"/>
          <a:stretch>
            <a:fillRect/>
          </a:stretch>
        </p:blipFill>
        <p:spPr bwMode="auto">
          <a:xfrm>
            <a:off x="6286500" y="5172075"/>
            <a:ext cx="22145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Bilde 9" descr="KA txt.eps"/>
          <p:cNvPicPr>
            <a:picLocks noChangeAspect="1"/>
          </p:cNvPicPr>
          <p:nvPr/>
        </p:nvPicPr>
        <p:blipFill>
          <a:blip r:embed="rId3" cstate="print"/>
          <a:srcRect l="51633"/>
          <a:stretch>
            <a:fillRect/>
          </a:stretch>
        </p:blipFill>
        <p:spPr bwMode="auto">
          <a:xfrm>
            <a:off x="6357938" y="5386388"/>
            <a:ext cx="20748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e 13" descr="Dekorsteiner.tif"/>
          <p:cNvPicPr>
            <a:picLocks noChangeAspect="1"/>
          </p:cNvPicPr>
          <p:nvPr/>
        </p:nvPicPr>
        <p:blipFill>
          <a:blip r:embed="rId4" cstate="print"/>
          <a:srcRect t="10394" b="24219"/>
          <a:stretch>
            <a:fillRect/>
          </a:stretch>
        </p:blipFill>
        <p:spPr bwMode="auto">
          <a:xfrm>
            <a:off x="0" y="2786063"/>
            <a:ext cx="66103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21"/>
          <p:cNvSpPr txBox="1">
            <a:spLocks/>
          </p:cNvSpPr>
          <p:nvPr/>
        </p:nvSpPr>
        <p:spPr>
          <a:xfrm>
            <a:off x="1428728" y="214290"/>
            <a:ext cx="6572296" cy="1095382"/>
          </a:xfrm>
          <a:prstGeom prst="rect">
            <a:avLst/>
          </a:prstGeom>
        </p:spPr>
        <p:txBody>
          <a:bodyPr>
            <a:normAutofit fontScale="55000" lnSpcReduction="2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139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MENIGHETEN</a:t>
            </a:r>
            <a:endParaRPr lang="nb-NO" sz="4400" dirty="0">
              <a:solidFill>
                <a:srgbClr val="C0000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500188" y="1214438"/>
            <a:ext cx="357187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levende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fellesskap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og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av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større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sammenheng.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3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778" b="5556"/>
          <a:stretch>
            <a:fillRect/>
          </a:stretch>
        </p:blipFill>
        <p:spPr bwMode="auto">
          <a:xfrm>
            <a:off x="5353216" y="2714620"/>
            <a:ext cx="1685633" cy="23574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multring 9"/>
          <p:cNvSpPr/>
          <p:nvPr/>
        </p:nvSpPr>
        <p:spPr>
          <a:xfrm>
            <a:off x="5008172" y="2610862"/>
            <a:ext cx="2345308" cy="2604087"/>
          </a:xfrm>
          <a:prstGeom prst="donut">
            <a:avLst>
              <a:gd name="adj" fmla="val 14984"/>
            </a:avLst>
          </a:prstGeom>
          <a:solidFill>
            <a:srgbClr val="A09E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Smultring 10"/>
          <p:cNvSpPr/>
          <p:nvPr/>
        </p:nvSpPr>
        <p:spPr>
          <a:xfrm>
            <a:off x="4576179" y="2201706"/>
            <a:ext cx="3244993" cy="3394532"/>
          </a:xfrm>
          <a:prstGeom prst="donut">
            <a:avLst>
              <a:gd name="adj" fmla="val 14393"/>
            </a:avLst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12" name="Smultring 11"/>
          <p:cNvSpPr/>
          <p:nvPr/>
        </p:nvSpPr>
        <p:spPr>
          <a:xfrm>
            <a:off x="4390030" y="1928802"/>
            <a:ext cx="3714776" cy="3929090"/>
          </a:xfrm>
          <a:prstGeom prst="donut">
            <a:avLst>
              <a:gd name="adj" fmla="val 8609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Smultring 12"/>
          <p:cNvSpPr/>
          <p:nvPr/>
        </p:nvSpPr>
        <p:spPr>
          <a:xfrm>
            <a:off x="4067332" y="1571612"/>
            <a:ext cx="4357718" cy="4643470"/>
          </a:xfrm>
          <a:prstGeom prst="donut">
            <a:avLst>
              <a:gd name="adj" fmla="val 81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924720" y="5113190"/>
            <a:ext cx="9286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Prosti 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594935" y="5461719"/>
            <a:ext cx="150019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Bispedømme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924720" y="5786454"/>
            <a:ext cx="9286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Norge</a:t>
            </a:r>
          </a:p>
        </p:txBody>
      </p:sp>
      <p:sp>
        <p:nvSpPr>
          <p:cNvPr id="18" name="Avrundet rektangel 17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5622" name="Bilde 18" descr="Stabel_2.tif"/>
          <p:cNvPicPr>
            <a:picLocks noChangeAspect="1"/>
          </p:cNvPicPr>
          <p:nvPr/>
        </p:nvPicPr>
        <p:blipFill>
          <a:blip r:embed="rId3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Bilde 19" descr="Steiner_m-taarn.tif"/>
          <p:cNvPicPr>
            <a:picLocks noChangeAspect="1"/>
          </p:cNvPicPr>
          <p:nvPr/>
        </p:nvPicPr>
        <p:blipFill>
          <a:blip r:embed="rId4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multring 20"/>
          <p:cNvSpPr/>
          <p:nvPr/>
        </p:nvSpPr>
        <p:spPr>
          <a:xfrm>
            <a:off x="3643306" y="1172259"/>
            <a:ext cx="5214974" cy="5429288"/>
          </a:xfrm>
          <a:prstGeom prst="donut">
            <a:avLst>
              <a:gd name="adj" fmla="val 8130"/>
            </a:avLst>
          </a:prstGeom>
          <a:solidFill>
            <a:srgbClr val="A4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924720" y="6202940"/>
            <a:ext cx="9286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Verden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5638968" y="4734499"/>
            <a:ext cx="114791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Kommune </a:t>
            </a:r>
          </a:p>
        </p:txBody>
      </p:sp>
      <p:sp>
        <p:nvSpPr>
          <p:cNvPr id="20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3458145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24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10</a:t>
            </a:r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fld id="{B4755F4F-0323-40FD-84C4-A27E73E7D8D6}" type="slidenum">
              <a:rPr lang="nb-NO" sz="140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pPr algn="ctr">
                <a:defRPr/>
              </a:pPr>
              <a:t>2</a:t>
            </a:fld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Plassholder for bunntekst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ittel 4"/>
          <p:cNvSpPr txBox="1">
            <a:spLocks/>
          </p:cNvSpPr>
          <p:nvPr/>
        </p:nvSpPr>
        <p:spPr>
          <a:xfrm>
            <a:off x="1192212" y="274638"/>
            <a:ext cx="7951788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nb-NO" sz="4400" dirty="0"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nb-NO" sz="69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ea typeface="+mj-ea"/>
                <a:cs typeface="+mj-cs"/>
              </a:rPr>
              <a:t>Mange brikker – mange spillere </a:t>
            </a:r>
            <a:r>
              <a:rPr lang="nb-NO" sz="4400" dirty="0"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nb-NO" sz="4400" dirty="0"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nb-NO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6390" name="Picture 2" descr="C:\Users\marit\Pictures\Sjakkbrikker%20slik%20de%20ofte%20ser%20ut%20-%20standardisert%20utfor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912" y="1477963"/>
            <a:ext cx="46180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kstSylinder 7"/>
          <p:cNvSpPr txBox="1">
            <a:spLocks noChangeArrowheads="1"/>
          </p:cNvSpPr>
          <p:nvPr/>
        </p:nvSpPr>
        <p:spPr bwMode="auto">
          <a:xfrm>
            <a:off x="1907704" y="5373688"/>
            <a:ext cx="655272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Egen rolle, andres rolle, fordeling av makt og myndighet, eget handlingsrom, andres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handlingsrom?</a:t>
            </a:r>
          </a:p>
          <a:p>
            <a:pPr algn="ctr"/>
            <a:endParaRPr lang="nb-NO" sz="500" dirty="0">
              <a:solidFill>
                <a:schemeClr val="bg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Spiller vi hverandre gode eller er vi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motspillere?</a:t>
            </a:r>
            <a:endParaRPr lang="nb-NO" dirty="0">
              <a:solidFill>
                <a:schemeClr val="bg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6393" name="Bilde 9" descr="Steiner_m-taarn.tif"/>
          <p:cNvPicPr>
            <a:picLocks noChangeAspect="1"/>
          </p:cNvPicPr>
          <p:nvPr/>
        </p:nvPicPr>
        <p:blipFill>
          <a:blip r:embed="rId3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Bilde 10" descr="Stabel_2.tif"/>
          <p:cNvPicPr>
            <a:picLocks noChangeAspect="1"/>
          </p:cNvPicPr>
          <p:nvPr/>
        </p:nvPicPr>
        <p:blipFill>
          <a:blip r:embed="rId4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1643063" y="274638"/>
            <a:ext cx="7043737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b-NO" sz="44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ROLLEAVKLARING …</a:t>
            </a:r>
            <a:endParaRPr lang="nb-NO" sz="4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7413" name="Plassholder for innhold 2"/>
          <p:cNvSpPr txBox="1">
            <a:spLocks/>
          </p:cNvSpPr>
          <p:nvPr/>
        </p:nvSpPr>
        <p:spPr bwMode="auto">
          <a:xfrm>
            <a:off x="1643063" y="1380455"/>
            <a:ext cx="725011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nb-NO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Hva er rollen </a:t>
            </a:r>
            <a:r>
              <a:rPr lang="nb-NO" sz="32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til:</a:t>
            </a:r>
          </a:p>
          <a:p>
            <a:pPr marL="914400" lvl="1" indent="-457200">
              <a:spcBef>
                <a:spcPct val="20000"/>
              </a:spcBef>
              <a:buFont typeface="Berlin Sans FB Demi" panose="020E0802020502020306" pitchFamily="34" charset="0"/>
              <a:buChar char="−"/>
            </a:pPr>
            <a:r>
              <a:rPr lang="nb-NO" sz="32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kirkeverge/daglig leder</a:t>
            </a:r>
            <a:br>
              <a:rPr lang="nb-NO" sz="32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nb-NO" sz="32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/</a:t>
            </a: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soneleder </a:t>
            </a:r>
            <a:r>
              <a:rPr lang="nb-NO" sz="32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?</a:t>
            </a:r>
          </a:p>
          <a:p>
            <a:pPr marL="914400" lvl="1" indent="-457200">
              <a:spcBef>
                <a:spcPct val="20000"/>
              </a:spcBef>
              <a:buFont typeface="Berlin Sans FB Demi" panose="020E0802020502020306" pitchFamily="34" charset="0"/>
              <a:buChar char="−"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p</a:t>
            </a:r>
            <a:r>
              <a:rPr lang="nb-NO" sz="32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rosten/presten?</a:t>
            </a:r>
          </a:p>
          <a:p>
            <a:pPr marL="914400" lvl="1" indent="-457200">
              <a:spcBef>
                <a:spcPct val="20000"/>
              </a:spcBef>
              <a:buFont typeface="Berlin Sans FB Demi" panose="020E0802020502020306" pitchFamily="34" charset="0"/>
              <a:buChar char="−"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d</a:t>
            </a:r>
            <a:r>
              <a:rPr lang="nb-NO" sz="3200" dirty="0" smtClean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e ulike ansatte</a:t>
            </a:r>
            <a:endParaRPr lang="nb-NO" sz="3200" dirty="0">
              <a:solidFill>
                <a:schemeClr val="bg1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nb-NO" sz="3200" dirty="0">
                <a:latin typeface="Berlin Sans FB Demi" panose="020E0802020502020306" pitchFamily="34" charset="0"/>
              </a:rPr>
              <a:t>	</a:t>
            </a:r>
            <a:r>
              <a:rPr lang="nb-NO" sz="2800" dirty="0">
                <a:solidFill>
                  <a:srgbClr val="00B050"/>
                </a:solidFill>
                <a:latin typeface="Berlin Sans FB" panose="020E0602020502020306" pitchFamily="34" charset="0"/>
              </a:rPr>
              <a:t>Klargjøring av rollene er viktig for å få god samhandling og skape trygghet. Forstå forskjellen på råd og embete, og forskjellen på administrasjon og kirkepolitikk.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nb-NO" sz="3200" dirty="0">
              <a:latin typeface="Calibri" pitchFamily="34" charset="0"/>
            </a:endParaRPr>
          </a:p>
        </p:txBody>
      </p:sp>
      <p:sp>
        <p:nvSpPr>
          <p:cNvPr id="7" name="Plassholder for bunntekst 3"/>
          <p:cNvSpPr txBox="1">
            <a:spLocks/>
          </p:cNvSpPr>
          <p:nvPr/>
        </p:nvSpPr>
        <p:spPr>
          <a:xfrm>
            <a:off x="3606800" y="6357938"/>
            <a:ext cx="1928813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7416" name="Bilde 8" descr="Steiner_m-taarn.tif"/>
          <p:cNvPicPr>
            <a:picLocks noChangeAspect="1"/>
          </p:cNvPicPr>
          <p:nvPr/>
        </p:nvPicPr>
        <p:blipFill>
          <a:blip r:embed="rId2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Bilde 9" descr="Stabel_2.tif"/>
          <p:cNvPicPr>
            <a:picLocks noChangeAspect="1"/>
          </p:cNvPicPr>
          <p:nvPr/>
        </p:nvPicPr>
        <p:blipFill>
          <a:blip r:embed="rId3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vrundet rektangel 11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7419" name="Bilde 12" descr="Steiner_m-taarn.tif"/>
          <p:cNvPicPr>
            <a:picLocks noChangeAspect="1"/>
          </p:cNvPicPr>
          <p:nvPr/>
        </p:nvPicPr>
        <p:blipFill>
          <a:blip r:embed="rId2" cstate="print"/>
          <a:srcRect l="13281" t="32292" r="74219"/>
          <a:stretch>
            <a:fillRect/>
          </a:stretch>
        </p:blipFill>
        <p:spPr bwMode="auto">
          <a:xfrm>
            <a:off x="0" y="2322513"/>
            <a:ext cx="11160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Bilde 13" descr="Stabel_2.tif"/>
          <p:cNvPicPr>
            <a:picLocks noChangeAspect="1"/>
          </p:cNvPicPr>
          <p:nvPr/>
        </p:nvPicPr>
        <p:blipFill>
          <a:blip r:embed="rId3" cstate="print"/>
          <a:srcRect l="30545" r="21390" b="13379"/>
          <a:stretch>
            <a:fillRect/>
          </a:stretch>
        </p:blipFill>
        <p:spPr bwMode="auto">
          <a:xfrm>
            <a:off x="0" y="473075"/>
            <a:ext cx="11874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3</a:t>
            </a:r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Plassholder for bunntekst 3"/>
          <p:cNvSpPr txBox="1">
            <a:spLocks/>
          </p:cNvSpPr>
          <p:nvPr/>
        </p:nvSpPr>
        <p:spPr>
          <a:xfrm>
            <a:off x="3606800" y="6357938"/>
            <a:ext cx="1928813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92212" y="368300"/>
            <a:ext cx="7951787" cy="1143000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b-NO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Typer forventninger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97088" y="4824413"/>
            <a:ext cx="6030912" cy="13477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accent2"/>
                </a:solidFill>
                <a:latin typeface="Berlin Sans FB" panose="020E0602020502020306" pitchFamily="34" charset="0"/>
              </a:rPr>
              <a:t>Formaliserte forventninger</a:t>
            </a:r>
            <a:r>
              <a:rPr lang="nb-NO" sz="2800" dirty="0">
                <a:latin typeface="Berlin Sans FB" panose="020E0602020502020306" pitchFamily="34" charset="0"/>
              </a:rPr>
              <a:t/>
            </a:r>
            <a:br>
              <a:rPr lang="nb-NO" sz="2800" dirty="0">
                <a:latin typeface="Berlin Sans FB" panose="020E0602020502020306" pitchFamily="34" charset="0"/>
              </a:rPr>
            </a:b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(lovverk, tjenesteordninger, instruks, vedtak)</a:t>
            </a:r>
            <a:endParaRPr lang="nb-NO" sz="2000" b="1" dirty="0">
              <a:solidFill>
                <a:schemeClr val="bg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97088" y="3203575"/>
            <a:ext cx="6030912" cy="1368425"/>
          </a:xfrm>
          <a:prstGeom prst="rect">
            <a:avLst/>
          </a:prstGeom>
          <a:noFill/>
          <a:ln w="38100">
            <a:solidFill>
              <a:srgbClr val="D2483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dirty="0">
                <a:solidFill>
                  <a:srgbClr val="D2483A"/>
                </a:solidFill>
                <a:latin typeface="Berlin Sans FB" panose="020E0602020502020306" pitchFamily="34" charset="0"/>
              </a:rPr>
              <a:t>Uformelle forventninger</a:t>
            </a:r>
            <a:r>
              <a:rPr lang="nb-NO" sz="2800" dirty="0">
                <a:latin typeface="Berlin Sans FB" panose="020E0602020502020306" pitchFamily="34" charset="0"/>
              </a:rPr>
              <a:t/>
            </a:r>
            <a:br>
              <a:rPr lang="nb-NO" sz="2800" dirty="0">
                <a:latin typeface="Berlin Sans FB" panose="020E0602020502020306" pitchFamily="34" charset="0"/>
              </a:rPr>
            </a:b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(kultur, tradisjoner, gruppepress)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95500" y="1854200"/>
            <a:ext cx="6059488" cy="119380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dirty="0">
                <a:solidFill>
                  <a:srgbClr val="808000"/>
                </a:solidFill>
                <a:latin typeface="Berlin Sans FB" panose="020E0602020502020306" pitchFamily="34" charset="0"/>
              </a:rPr>
              <a:t>Egne forventninger</a:t>
            </a:r>
            <a:r>
              <a:rPr lang="nb-NO" sz="28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/>
            </a:r>
            <a:br>
              <a:rPr lang="nb-NO" sz="28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</a:br>
            <a:r>
              <a:rPr lang="nb-NO" sz="2000" dirty="0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(faglige og personlige ambisjoner)</a:t>
            </a: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8443" name="Bilde 11" descr="Steiner_m-taarn.tif"/>
          <p:cNvPicPr>
            <a:picLocks noChangeAspect="1"/>
          </p:cNvPicPr>
          <p:nvPr/>
        </p:nvPicPr>
        <p:blipFill>
          <a:blip r:embed="rId2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Bilde 12" descr="Stabel_2.tif"/>
          <p:cNvPicPr>
            <a:picLocks noChangeAspect="1"/>
          </p:cNvPicPr>
          <p:nvPr/>
        </p:nvPicPr>
        <p:blipFill>
          <a:blip r:embed="rId3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4</a:t>
            </a:r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21"/>
          <p:cNvSpPr txBox="1">
            <a:spLocks/>
          </p:cNvSpPr>
          <p:nvPr/>
        </p:nvSpPr>
        <p:spPr>
          <a:xfrm>
            <a:off x="1643042" y="642918"/>
            <a:ext cx="7286676" cy="5643602"/>
          </a:xfrm>
          <a:prstGeom prst="rect">
            <a:avLst/>
          </a:prstGeom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70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Kirken er kirke, men også en del av «offentlig sektor»</a:t>
            </a:r>
          </a:p>
          <a:p>
            <a:pPr fontAlgn="auto">
              <a:spcAft>
                <a:spcPts val="0"/>
              </a:spcAft>
              <a:defRPr/>
            </a:pPr>
            <a:endParaRPr lang="nb-NO" sz="4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«bekjennende, misjonerende, tjenende og åpen folkekirke».</a:t>
            </a: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nb-NO" sz="4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Innebærer at vi ikke kan forholde oss som privat organisasjon eller stiftelse.</a:t>
            </a: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nb-NO" sz="4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Innebærer spilleregler og innsyn fra offentligheten.</a:t>
            </a: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nb-NO" sz="4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Innebærer krav til saksbehandling og ledelse.</a:t>
            </a:r>
            <a:endParaRPr lang="nb-NO" sz="4400" dirty="0">
              <a:solidFill>
                <a:srgbClr val="C0000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9461" name="Bilde 11" descr="Stabel_2.tif"/>
          <p:cNvPicPr>
            <a:picLocks noChangeAspect="1"/>
          </p:cNvPicPr>
          <p:nvPr/>
        </p:nvPicPr>
        <p:blipFill>
          <a:blip r:embed="rId2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Bilde 12" descr="Steiner_m-taarn.tif"/>
          <p:cNvPicPr>
            <a:picLocks noChangeAspect="1"/>
          </p:cNvPicPr>
          <p:nvPr/>
        </p:nvPicPr>
        <p:blipFill>
          <a:blip r:embed="rId3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5</a:t>
            </a:r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ittel 21"/>
          <p:cNvSpPr txBox="1">
            <a:spLocks/>
          </p:cNvSpPr>
          <p:nvPr/>
        </p:nvSpPr>
        <p:spPr>
          <a:xfrm>
            <a:off x="1643042" y="500042"/>
            <a:ext cx="7286676" cy="5500726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KIRKELOVEN</a:t>
            </a:r>
          </a:p>
          <a:p>
            <a:pPr fontAlgn="auto">
              <a:spcAft>
                <a:spcPts val="0"/>
              </a:spcAft>
              <a:defRPr/>
            </a:pPr>
            <a:endParaRPr lang="nb-NO" sz="36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nb-NO" sz="36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§ 9  Menighetsrådets oppgaver</a:t>
            </a:r>
            <a:endParaRPr lang="nb-NO" sz="36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20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  Menighetsrådet skal ha sin </a:t>
            </a:r>
            <a:r>
              <a:rPr lang="nb-NO" sz="2800" dirty="0" err="1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oppmerksom-het</a:t>
            </a: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henvendt på alt som kan gjøres for å vekke og nære det kristelige liv i soknet, særlig at Guds ord kan bli rikelig forkynt, syke og døende betjent med det, døpte gis dåpsopplæring, barn og unge samlet om gode formål og legemlig og åndelig nød avhjulpet.</a:t>
            </a: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0485" name="Bilde 11" descr="Stabel_2.tif"/>
          <p:cNvPicPr>
            <a:picLocks noChangeAspect="1"/>
          </p:cNvPicPr>
          <p:nvPr/>
        </p:nvPicPr>
        <p:blipFill>
          <a:blip r:embed="rId2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Bilde 12" descr="Steiner_m-taarn.tif"/>
          <p:cNvPicPr>
            <a:picLocks noChangeAspect="1"/>
          </p:cNvPicPr>
          <p:nvPr/>
        </p:nvPicPr>
        <p:blipFill>
          <a:blip r:embed="rId3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6</a:t>
            </a:r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tittel 21"/>
          <p:cNvSpPr txBox="1">
            <a:spLocks/>
          </p:cNvSpPr>
          <p:nvPr/>
        </p:nvSpPr>
        <p:spPr>
          <a:xfrm>
            <a:off x="1643042" y="500042"/>
            <a:ext cx="7286676" cy="5500726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KIRKELOVEN</a:t>
            </a:r>
          </a:p>
          <a:p>
            <a:pPr fontAlgn="auto">
              <a:spcAft>
                <a:spcPts val="0"/>
              </a:spcAft>
              <a:defRPr/>
            </a:pPr>
            <a:endParaRPr lang="nb-NO" sz="36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nb-NO" sz="36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§ 14  Kirkelig fellesråds oppgaver</a:t>
            </a:r>
            <a:endParaRPr lang="nb-NO" sz="36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20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Clr>
                <a:srgbClr val="0070C0"/>
              </a:buClr>
              <a:buSzPct val="120000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Kirkelig fellesråd skal ivareta administrative og økonomiske oppgaver på vegne av sognene, utarbeide mål og planer for den kirkelige virksomhet i kommunen.</a:t>
            </a: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defRPr/>
            </a:pPr>
            <a:endParaRPr lang="nb-NO" sz="28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defRPr/>
            </a:pPr>
            <a:r>
              <a:rPr lang="nb-NO" sz="28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Kirkelig fellesråd er ansvarlig for:</a:t>
            </a: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defRPr/>
            </a:pPr>
            <a:endParaRPr lang="nb-NO" sz="28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Bygging, drift og vedlikehold av kirker</a:t>
            </a: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Anlegg, drift og forvaltning av kirkegårder</a:t>
            </a: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Opprettelse og nedleggelse av stillinger som lønnes over fellesrådets budsjett.</a:t>
            </a: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Anskaffelse og drift av menighets- og prestekontor</a:t>
            </a: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Administrativ hjelp for prosten når staten yter tilskudd til det</a:t>
            </a: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Anskaffelse av lokaler, utstyr og materiell til konfirmasjonsopplæring.</a:t>
            </a: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1509" name="Bilde 11" descr="Stabel_2.tif"/>
          <p:cNvPicPr>
            <a:picLocks noChangeAspect="1"/>
          </p:cNvPicPr>
          <p:nvPr/>
        </p:nvPicPr>
        <p:blipFill>
          <a:blip r:embed="rId2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Bilde 12" descr="Steiner_m-taarn.tif"/>
          <p:cNvPicPr>
            <a:picLocks noChangeAspect="1"/>
          </p:cNvPicPr>
          <p:nvPr/>
        </p:nvPicPr>
        <p:blipFill>
          <a:blip r:embed="rId3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7</a:t>
            </a:r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ihåndsform 51"/>
          <p:cNvSpPr/>
          <p:nvPr/>
        </p:nvSpPr>
        <p:spPr>
          <a:xfrm>
            <a:off x="5929745" y="2854036"/>
            <a:ext cx="628073" cy="2170546"/>
          </a:xfrm>
          <a:custGeom>
            <a:avLst/>
            <a:gdLst>
              <a:gd name="connsiteX0" fmla="*/ 544946 w 628073"/>
              <a:gd name="connsiteY0" fmla="*/ 18473 h 2170546"/>
              <a:gd name="connsiteX1" fmla="*/ 0 w 628073"/>
              <a:gd name="connsiteY1" fmla="*/ 2087419 h 2170546"/>
              <a:gd name="connsiteX2" fmla="*/ 314037 w 628073"/>
              <a:gd name="connsiteY2" fmla="*/ 2170546 h 2170546"/>
              <a:gd name="connsiteX3" fmla="*/ 628073 w 628073"/>
              <a:gd name="connsiteY3" fmla="*/ 0 h 2170546"/>
              <a:gd name="connsiteX4" fmla="*/ 544946 w 628073"/>
              <a:gd name="connsiteY4" fmla="*/ 18473 h 217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073" h="2170546">
                <a:moveTo>
                  <a:pt x="544946" y="18473"/>
                </a:moveTo>
                <a:lnTo>
                  <a:pt x="0" y="2087419"/>
                </a:lnTo>
                <a:lnTo>
                  <a:pt x="314037" y="2170546"/>
                </a:lnTo>
                <a:lnTo>
                  <a:pt x="628073" y="0"/>
                </a:lnTo>
                <a:lnTo>
                  <a:pt x="544946" y="1847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3" name="Frihåndsform 52"/>
          <p:cNvSpPr/>
          <p:nvPr/>
        </p:nvSpPr>
        <p:spPr>
          <a:xfrm flipH="1">
            <a:off x="6658571" y="2857496"/>
            <a:ext cx="628073" cy="2170546"/>
          </a:xfrm>
          <a:custGeom>
            <a:avLst/>
            <a:gdLst>
              <a:gd name="connsiteX0" fmla="*/ 544946 w 628073"/>
              <a:gd name="connsiteY0" fmla="*/ 18473 h 2170546"/>
              <a:gd name="connsiteX1" fmla="*/ 0 w 628073"/>
              <a:gd name="connsiteY1" fmla="*/ 2087419 h 2170546"/>
              <a:gd name="connsiteX2" fmla="*/ 314037 w 628073"/>
              <a:gd name="connsiteY2" fmla="*/ 2170546 h 2170546"/>
              <a:gd name="connsiteX3" fmla="*/ 628073 w 628073"/>
              <a:gd name="connsiteY3" fmla="*/ 0 h 2170546"/>
              <a:gd name="connsiteX4" fmla="*/ 544946 w 628073"/>
              <a:gd name="connsiteY4" fmla="*/ 18473 h 217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073" h="2170546">
                <a:moveTo>
                  <a:pt x="544946" y="18473"/>
                </a:moveTo>
                <a:lnTo>
                  <a:pt x="0" y="2087419"/>
                </a:lnTo>
                <a:lnTo>
                  <a:pt x="314037" y="2170546"/>
                </a:lnTo>
                <a:lnTo>
                  <a:pt x="628073" y="0"/>
                </a:lnTo>
                <a:lnTo>
                  <a:pt x="544946" y="1847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9" name="Frihåndsform 48"/>
          <p:cNvSpPr/>
          <p:nvPr/>
        </p:nvSpPr>
        <p:spPr>
          <a:xfrm>
            <a:off x="5578764" y="2872509"/>
            <a:ext cx="683491" cy="1330036"/>
          </a:xfrm>
          <a:custGeom>
            <a:avLst/>
            <a:gdLst>
              <a:gd name="connsiteX0" fmla="*/ 609600 w 683491"/>
              <a:gd name="connsiteY0" fmla="*/ 9236 h 1330036"/>
              <a:gd name="connsiteX1" fmla="*/ 0 w 683491"/>
              <a:gd name="connsiteY1" fmla="*/ 1228436 h 1330036"/>
              <a:gd name="connsiteX2" fmla="*/ 221672 w 683491"/>
              <a:gd name="connsiteY2" fmla="*/ 1330036 h 1330036"/>
              <a:gd name="connsiteX3" fmla="*/ 683491 w 683491"/>
              <a:gd name="connsiteY3" fmla="*/ 0 h 1330036"/>
              <a:gd name="connsiteX4" fmla="*/ 609600 w 683491"/>
              <a:gd name="connsiteY4" fmla="*/ 9236 h 133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491" h="1330036">
                <a:moveTo>
                  <a:pt x="609600" y="9236"/>
                </a:moveTo>
                <a:lnTo>
                  <a:pt x="0" y="1228436"/>
                </a:lnTo>
                <a:lnTo>
                  <a:pt x="221672" y="1330036"/>
                </a:lnTo>
                <a:lnTo>
                  <a:pt x="683491" y="0"/>
                </a:lnTo>
                <a:lnTo>
                  <a:pt x="609600" y="923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0" name="Frihåndsform 49"/>
          <p:cNvSpPr/>
          <p:nvPr/>
        </p:nvSpPr>
        <p:spPr>
          <a:xfrm flipH="1">
            <a:off x="7001618" y="2859949"/>
            <a:ext cx="683491" cy="1429184"/>
          </a:xfrm>
          <a:custGeom>
            <a:avLst/>
            <a:gdLst>
              <a:gd name="connsiteX0" fmla="*/ 609600 w 683491"/>
              <a:gd name="connsiteY0" fmla="*/ 9236 h 1330036"/>
              <a:gd name="connsiteX1" fmla="*/ 0 w 683491"/>
              <a:gd name="connsiteY1" fmla="*/ 1228436 h 1330036"/>
              <a:gd name="connsiteX2" fmla="*/ 221672 w 683491"/>
              <a:gd name="connsiteY2" fmla="*/ 1330036 h 1330036"/>
              <a:gd name="connsiteX3" fmla="*/ 683491 w 683491"/>
              <a:gd name="connsiteY3" fmla="*/ 0 h 1330036"/>
              <a:gd name="connsiteX4" fmla="*/ 609600 w 683491"/>
              <a:gd name="connsiteY4" fmla="*/ 9236 h 133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491" h="1330036">
                <a:moveTo>
                  <a:pt x="609600" y="9236"/>
                </a:moveTo>
                <a:lnTo>
                  <a:pt x="0" y="1228436"/>
                </a:lnTo>
                <a:lnTo>
                  <a:pt x="221672" y="1330036"/>
                </a:lnTo>
                <a:lnTo>
                  <a:pt x="683491" y="0"/>
                </a:lnTo>
                <a:lnTo>
                  <a:pt x="609600" y="923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6" name="Frihåndsform 45"/>
          <p:cNvSpPr/>
          <p:nvPr/>
        </p:nvSpPr>
        <p:spPr>
          <a:xfrm>
            <a:off x="5329382" y="2743200"/>
            <a:ext cx="517236" cy="424873"/>
          </a:xfrm>
          <a:custGeom>
            <a:avLst/>
            <a:gdLst>
              <a:gd name="connsiteX0" fmla="*/ 471054 w 517236"/>
              <a:gd name="connsiteY0" fmla="*/ 0 h 424873"/>
              <a:gd name="connsiteX1" fmla="*/ 415636 w 517236"/>
              <a:gd name="connsiteY1" fmla="*/ 27709 h 424873"/>
              <a:gd name="connsiteX2" fmla="*/ 0 w 517236"/>
              <a:gd name="connsiteY2" fmla="*/ 360218 h 424873"/>
              <a:gd name="connsiteX3" fmla="*/ 138545 w 517236"/>
              <a:gd name="connsiteY3" fmla="*/ 424873 h 424873"/>
              <a:gd name="connsiteX4" fmla="*/ 517236 w 517236"/>
              <a:gd name="connsiteY4" fmla="*/ 27709 h 424873"/>
              <a:gd name="connsiteX5" fmla="*/ 471054 w 517236"/>
              <a:gd name="connsiteY5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36" h="424873">
                <a:moveTo>
                  <a:pt x="471054" y="0"/>
                </a:moveTo>
                <a:lnTo>
                  <a:pt x="415636" y="27709"/>
                </a:lnTo>
                <a:lnTo>
                  <a:pt x="0" y="360218"/>
                </a:lnTo>
                <a:lnTo>
                  <a:pt x="138545" y="424873"/>
                </a:lnTo>
                <a:lnTo>
                  <a:pt x="517236" y="27709"/>
                </a:lnTo>
                <a:lnTo>
                  <a:pt x="47105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7" name="Frihåndsform 46"/>
          <p:cNvSpPr/>
          <p:nvPr/>
        </p:nvSpPr>
        <p:spPr>
          <a:xfrm flipH="1">
            <a:off x="7436575" y="2747530"/>
            <a:ext cx="517236" cy="424873"/>
          </a:xfrm>
          <a:custGeom>
            <a:avLst/>
            <a:gdLst>
              <a:gd name="connsiteX0" fmla="*/ 471054 w 517236"/>
              <a:gd name="connsiteY0" fmla="*/ 0 h 424873"/>
              <a:gd name="connsiteX1" fmla="*/ 415636 w 517236"/>
              <a:gd name="connsiteY1" fmla="*/ 27709 h 424873"/>
              <a:gd name="connsiteX2" fmla="*/ 0 w 517236"/>
              <a:gd name="connsiteY2" fmla="*/ 360218 h 424873"/>
              <a:gd name="connsiteX3" fmla="*/ 138545 w 517236"/>
              <a:gd name="connsiteY3" fmla="*/ 424873 h 424873"/>
              <a:gd name="connsiteX4" fmla="*/ 517236 w 517236"/>
              <a:gd name="connsiteY4" fmla="*/ 27709 h 424873"/>
              <a:gd name="connsiteX5" fmla="*/ 471054 w 517236"/>
              <a:gd name="connsiteY5" fmla="*/ 0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36" h="424873">
                <a:moveTo>
                  <a:pt x="471054" y="0"/>
                </a:moveTo>
                <a:lnTo>
                  <a:pt x="415636" y="27709"/>
                </a:lnTo>
                <a:lnTo>
                  <a:pt x="0" y="360218"/>
                </a:lnTo>
                <a:lnTo>
                  <a:pt x="138545" y="424873"/>
                </a:lnTo>
                <a:lnTo>
                  <a:pt x="517236" y="27709"/>
                </a:lnTo>
                <a:lnTo>
                  <a:pt x="47105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5" name="Frihåndsform 44"/>
          <p:cNvSpPr/>
          <p:nvPr/>
        </p:nvSpPr>
        <p:spPr>
          <a:xfrm>
            <a:off x="1956807" y="3066473"/>
            <a:ext cx="2115127" cy="2512291"/>
          </a:xfrm>
          <a:custGeom>
            <a:avLst/>
            <a:gdLst>
              <a:gd name="connsiteX0" fmla="*/ 822036 w 2115127"/>
              <a:gd name="connsiteY0" fmla="*/ 0 h 2512291"/>
              <a:gd name="connsiteX1" fmla="*/ 849746 w 2115127"/>
              <a:gd name="connsiteY1" fmla="*/ 2032000 h 2512291"/>
              <a:gd name="connsiteX2" fmla="*/ 0 w 2115127"/>
              <a:gd name="connsiteY2" fmla="*/ 2475345 h 2512291"/>
              <a:gd name="connsiteX3" fmla="*/ 369455 w 2115127"/>
              <a:gd name="connsiteY3" fmla="*/ 2475345 h 2512291"/>
              <a:gd name="connsiteX4" fmla="*/ 1043709 w 2115127"/>
              <a:gd name="connsiteY4" fmla="*/ 2115127 h 2512291"/>
              <a:gd name="connsiteX5" fmla="*/ 1791855 w 2115127"/>
              <a:gd name="connsiteY5" fmla="*/ 2512291 h 2512291"/>
              <a:gd name="connsiteX6" fmla="*/ 2115127 w 2115127"/>
              <a:gd name="connsiteY6" fmla="*/ 2493818 h 2512291"/>
              <a:gd name="connsiteX7" fmla="*/ 1219200 w 2115127"/>
              <a:gd name="connsiteY7" fmla="*/ 2022763 h 2512291"/>
              <a:gd name="connsiteX8" fmla="*/ 1173018 w 2115127"/>
              <a:gd name="connsiteY8" fmla="*/ 9236 h 2512291"/>
              <a:gd name="connsiteX9" fmla="*/ 822036 w 2115127"/>
              <a:gd name="connsiteY9" fmla="*/ 0 h 251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127" h="2512291">
                <a:moveTo>
                  <a:pt x="822036" y="0"/>
                </a:moveTo>
                <a:lnTo>
                  <a:pt x="849746" y="2032000"/>
                </a:lnTo>
                <a:lnTo>
                  <a:pt x="0" y="2475345"/>
                </a:lnTo>
                <a:lnTo>
                  <a:pt x="369455" y="2475345"/>
                </a:lnTo>
                <a:lnTo>
                  <a:pt x="1043709" y="2115127"/>
                </a:lnTo>
                <a:lnTo>
                  <a:pt x="1791855" y="2512291"/>
                </a:lnTo>
                <a:lnTo>
                  <a:pt x="2115127" y="2493818"/>
                </a:lnTo>
                <a:lnTo>
                  <a:pt x="1219200" y="2022763"/>
                </a:lnTo>
                <a:lnTo>
                  <a:pt x="1173018" y="9236"/>
                </a:lnTo>
                <a:lnTo>
                  <a:pt x="82203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5" name="Plassholder for tittel 21"/>
          <p:cNvSpPr txBox="1">
            <a:spLocks/>
          </p:cNvSpPr>
          <p:nvPr/>
        </p:nvSpPr>
        <p:spPr>
          <a:xfrm>
            <a:off x="1643042" y="428604"/>
            <a:ext cx="6572296" cy="857256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To arbeidsgivere</a:t>
            </a:r>
          </a:p>
          <a:p>
            <a:pPr fontAlgn="auto">
              <a:spcAft>
                <a:spcPts val="0"/>
              </a:spcAft>
              <a:defRPr/>
            </a:pPr>
            <a:endParaRPr lang="nb-NO" sz="4800" dirty="0">
              <a:solidFill>
                <a:srgbClr val="00B0F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4" name="Avrund diagonale hjørner i rektangel 13"/>
          <p:cNvSpPr/>
          <p:nvPr/>
        </p:nvSpPr>
        <p:spPr>
          <a:xfrm>
            <a:off x="1785918" y="2571744"/>
            <a:ext cx="2428892" cy="64294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DEPARTEMENTET</a:t>
            </a:r>
          </a:p>
        </p:txBody>
      </p:sp>
      <p:sp>
        <p:nvSpPr>
          <p:cNvPr id="20" name="Knip hjørner på samme side i rektangel 19"/>
          <p:cNvSpPr/>
          <p:nvPr/>
        </p:nvSpPr>
        <p:spPr>
          <a:xfrm>
            <a:off x="2500298" y="3500438"/>
            <a:ext cx="1000132" cy="571504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BISKOP</a:t>
            </a:r>
          </a:p>
        </p:txBody>
      </p:sp>
      <p:sp>
        <p:nvSpPr>
          <p:cNvPr id="21" name="Knip hjørner på samme side i rektangel 20"/>
          <p:cNvSpPr/>
          <p:nvPr/>
        </p:nvSpPr>
        <p:spPr>
          <a:xfrm>
            <a:off x="2500298" y="4357694"/>
            <a:ext cx="1000132" cy="571504"/>
          </a:xfrm>
          <a:prstGeom prst="snip2Same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</a:t>
            </a:r>
          </a:p>
        </p:txBody>
      </p:sp>
      <p:sp>
        <p:nvSpPr>
          <p:cNvPr id="23" name="Knip hjørner på samme side i rektangel 22"/>
          <p:cNvSpPr/>
          <p:nvPr/>
        </p:nvSpPr>
        <p:spPr>
          <a:xfrm>
            <a:off x="3071802" y="5500702"/>
            <a:ext cx="1571636" cy="500066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SOKNEPREST</a:t>
            </a:r>
          </a:p>
        </p:txBody>
      </p:sp>
      <p:sp>
        <p:nvSpPr>
          <p:cNvPr id="25" name="Knip hjørner på samme side i rektangel 24"/>
          <p:cNvSpPr/>
          <p:nvPr/>
        </p:nvSpPr>
        <p:spPr>
          <a:xfrm>
            <a:off x="1357290" y="5500702"/>
            <a:ext cx="1571636" cy="500066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SOKNEPREST</a:t>
            </a:r>
          </a:p>
        </p:txBody>
      </p:sp>
      <p:sp>
        <p:nvSpPr>
          <p:cNvPr id="27" name="Alternativ prosess 26"/>
          <p:cNvSpPr/>
          <p:nvPr/>
        </p:nvSpPr>
        <p:spPr>
          <a:xfrm>
            <a:off x="5715008" y="1714488"/>
            <a:ext cx="1857388" cy="857256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FELLESRÅD</a:t>
            </a:r>
          </a:p>
        </p:txBody>
      </p:sp>
      <p:sp>
        <p:nvSpPr>
          <p:cNvPr id="28" name="Klargjøring 27"/>
          <p:cNvSpPr/>
          <p:nvPr/>
        </p:nvSpPr>
        <p:spPr>
          <a:xfrm>
            <a:off x="5500694" y="2357430"/>
            <a:ext cx="2357454" cy="571504"/>
          </a:xfrm>
          <a:prstGeom prst="flowChartPreparati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KIRKEVERGE</a:t>
            </a:r>
          </a:p>
        </p:txBody>
      </p:sp>
      <p:sp>
        <p:nvSpPr>
          <p:cNvPr id="29" name="Smultring 28"/>
          <p:cNvSpPr/>
          <p:nvPr/>
        </p:nvSpPr>
        <p:spPr>
          <a:xfrm>
            <a:off x="4286248" y="3071810"/>
            <a:ext cx="1500198" cy="642942"/>
          </a:xfrm>
          <a:prstGeom prst="donut">
            <a:avLst/>
          </a:prstGeom>
          <a:solidFill>
            <a:srgbClr val="A09E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schemeClr val="tx1"/>
                </a:solidFill>
              </a:rPr>
              <a:t>KIRKETJENER</a:t>
            </a:r>
          </a:p>
        </p:txBody>
      </p:sp>
      <p:sp>
        <p:nvSpPr>
          <p:cNvPr id="30" name="Smultring 29"/>
          <p:cNvSpPr/>
          <p:nvPr/>
        </p:nvSpPr>
        <p:spPr>
          <a:xfrm>
            <a:off x="4500562" y="4000504"/>
            <a:ext cx="1428760" cy="642942"/>
          </a:xfrm>
          <a:prstGeom prst="donut">
            <a:avLst/>
          </a:prstGeom>
          <a:solidFill>
            <a:srgbClr val="A09E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schemeClr val="tx1"/>
                </a:solidFill>
              </a:rPr>
              <a:t>KLOKKER</a:t>
            </a:r>
          </a:p>
        </p:txBody>
      </p:sp>
      <p:sp>
        <p:nvSpPr>
          <p:cNvPr id="31" name="Smultring 30"/>
          <p:cNvSpPr/>
          <p:nvPr/>
        </p:nvSpPr>
        <p:spPr>
          <a:xfrm>
            <a:off x="4929190" y="4857760"/>
            <a:ext cx="1571636" cy="714380"/>
          </a:xfrm>
          <a:prstGeom prst="donut">
            <a:avLst>
              <a:gd name="adj" fmla="val 24700"/>
            </a:avLst>
          </a:prstGeom>
          <a:solidFill>
            <a:srgbClr val="A09E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b="1" dirty="0">
                <a:solidFill>
                  <a:schemeClr val="tx1"/>
                </a:solidFill>
              </a:rPr>
              <a:t>KONTOR-FULLMEKTIG</a:t>
            </a:r>
          </a:p>
        </p:txBody>
      </p:sp>
      <p:sp>
        <p:nvSpPr>
          <p:cNvPr id="32" name="Smultring 31"/>
          <p:cNvSpPr/>
          <p:nvPr/>
        </p:nvSpPr>
        <p:spPr>
          <a:xfrm>
            <a:off x="7429520" y="3071810"/>
            <a:ext cx="1428760" cy="642942"/>
          </a:xfrm>
          <a:prstGeom prst="donut">
            <a:avLst/>
          </a:prstGeom>
          <a:solidFill>
            <a:srgbClr val="A09E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chemeClr val="tx1"/>
                </a:solidFill>
              </a:rPr>
              <a:t>DIAKON</a:t>
            </a:r>
          </a:p>
        </p:txBody>
      </p:sp>
      <p:sp>
        <p:nvSpPr>
          <p:cNvPr id="33" name="Smultring 32"/>
          <p:cNvSpPr/>
          <p:nvPr/>
        </p:nvSpPr>
        <p:spPr>
          <a:xfrm>
            <a:off x="7429520" y="4000504"/>
            <a:ext cx="1500198" cy="642942"/>
          </a:xfrm>
          <a:prstGeom prst="donut">
            <a:avLst/>
          </a:prstGeom>
          <a:solidFill>
            <a:srgbClr val="A09E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chemeClr val="tx1"/>
                </a:solidFill>
              </a:rPr>
              <a:t>KATEKET</a:t>
            </a:r>
          </a:p>
        </p:txBody>
      </p:sp>
      <p:sp>
        <p:nvSpPr>
          <p:cNvPr id="34" name="Smultring 33"/>
          <p:cNvSpPr/>
          <p:nvPr/>
        </p:nvSpPr>
        <p:spPr>
          <a:xfrm>
            <a:off x="6858016" y="4857760"/>
            <a:ext cx="1428760" cy="642942"/>
          </a:xfrm>
          <a:prstGeom prst="donut">
            <a:avLst/>
          </a:prstGeom>
          <a:solidFill>
            <a:srgbClr val="A09E4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chemeClr val="tx1"/>
                </a:solidFill>
              </a:rPr>
              <a:t>KANTOR</a:t>
            </a:r>
          </a:p>
        </p:txBody>
      </p:sp>
      <p:sp>
        <p:nvSpPr>
          <p:cNvPr id="41" name="Avrundet rektangel 4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2593" name="Bilde 41" descr="Stabel_2.tif"/>
          <p:cNvPicPr>
            <a:picLocks noChangeAspect="1"/>
          </p:cNvPicPr>
          <p:nvPr/>
        </p:nvPicPr>
        <p:blipFill>
          <a:blip r:embed="rId3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4" name="Bilde 42" descr="Steiner_m-taarn.tif"/>
          <p:cNvPicPr>
            <a:picLocks noChangeAspect="1"/>
          </p:cNvPicPr>
          <p:nvPr/>
        </p:nvPicPr>
        <p:blipFill>
          <a:blip r:embed="rId4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36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8</a:t>
            </a:r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ittel 21"/>
          <p:cNvSpPr txBox="1">
            <a:spLocks/>
          </p:cNvSpPr>
          <p:nvPr/>
        </p:nvSpPr>
        <p:spPr>
          <a:xfrm>
            <a:off x="1643042" y="500042"/>
            <a:ext cx="7286676" cy="5500726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To arbeidsgivere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på samme arbeidsplass</a:t>
            </a:r>
          </a:p>
          <a:p>
            <a:pPr fontAlgn="auto">
              <a:spcAft>
                <a:spcPts val="0"/>
              </a:spcAft>
              <a:defRPr/>
            </a:pPr>
            <a:endParaRPr lang="nb-NO" sz="3600" dirty="0">
              <a:solidFill>
                <a:srgbClr val="00B050"/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nb-NO" sz="20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Oppleves det som problem eller ressurs?</a:t>
            </a: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Clr>
                <a:srgbClr val="0070C0"/>
              </a:buClr>
              <a:buSzPct val="120000"/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Viktig å styrke samordning og samhandling</a:t>
            </a:r>
          </a:p>
          <a:p>
            <a:pPr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Våge å sette på dagsorden dilemma og muligheter</a:t>
            </a: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endParaRPr lang="nb-NO" sz="28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268288" indent="-268288" fontAlgn="auto">
              <a:spcAft>
                <a:spcPts val="0"/>
              </a:spcAft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Hva innebærer det å </a:t>
            </a:r>
            <a:r>
              <a:rPr lang="nb-NO" sz="280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være arbeidsgiver ?</a:t>
            </a:r>
            <a:endParaRPr lang="nb-NO" sz="4400" dirty="0">
              <a:solidFill>
                <a:srgbClr val="C0000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0" name="Avrundet rektangel 9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4581" name="Bilde 10" descr="Stabel_2.tif"/>
          <p:cNvPicPr>
            <a:picLocks noChangeAspect="1"/>
          </p:cNvPicPr>
          <p:nvPr/>
        </p:nvPicPr>
        <p:blipFill>
          <a:blip r:embed="rId2" cstate="print"/>
          <a:srcRect l="30545" r="21390" b="13379"/>
          <a:stretch>
            <a:fillRect/>
          </a:stretch>
        </p:blipFill>
        <p:spPr bwMode="auto">
          <a:xfrm>
            <a:off x="0" y="571500"/>
            <a:ext cx="1174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Bilde 11" descr="Steiner_m-taarn.tif"/>
          <p:cNvPicPr>
            <a:picLocks noChangeAspect="1"/>
          </p:cNvPicPr>
          <p:nvPr/>
        </p:nvPicPr>
        <p:blipFill>
          <a:blip r:embed="rId3" cstate="print"/>
          <a:srcRect l="13281" t="32292" r="74219"/>
          <a:stretch>
            <a:fillRect/>
          </a:stretch>
        </p:blipFill>
        <p:spPr bwMode="auto">
          <a:xfrm>
            <a:off x="42863" y="2170113"/>
            <a:ext cx="11001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185863" y="6356350"/>
            <a:ext cx="7958137" cy="365125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Stabsutvikling - Nidaros</a:t>
            </a:r>
            <a:endParaRPr lang="nb-NO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460432" y="6356349"/>
            <a:ext cx="683568" cy="365125"/>
          </a:xfrm>
        </p:spPr>
        <p:txBody>
          <a:bodyPr/>
          <a:lstStyle/>
          <a:p>
            <a:pPr algn="ctr">
              <a:defRPr/>
            </a:pPr>
            <a:r>
              <a:rPr lang="nb-NO" sz="14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9</a:t>
            </a:r>
            <a:endParaRPr lang="nb-NO" sz="1400" dirty="0">
              <a:solidFill>
                <a:schemeClr val="accent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øp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357</Words>
  <Application>Microsoft Office PowerPoint</Application>
  <PresentationFormat>Skjermfremvisning (4:3)</PresentationFormat>
  <Paragraphs>107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Berlin Sans FB</vt:lpstr>
      <vt:lpstr>Berlin Sans FB Demi</vt:lpstr>
      <vt:lpstr>Calibri</vt:lpstr>
      <vt:lpstr>Maiandra GD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hilde</dc:creator>
  <cp:lastModifiedBy>Hilde Kristin Klungrehaug</cp:lastModifiedBy>
  <cp:revision>133</cp:revision>
  <dcterms:created xsi:type="dcterms:W3CDTF">2008-05-30T11:32:58Z</dcterms:created>
  <dcterms:modified xsi:type="dcterms:W3CDTF">2014-01-21T13:02:29Z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-143855483</vt:i4>
  </property>
  <property fmtid="{D5CDD505-2E9C-101B-9397-08002B2CF9AE}" pid="3" name="_NewReviewCycle">
    <vt:lpwstr/>
  </property>
  <property fmtid="{D5CDD505-2E9C-101B-9397-08002B2CF9AE}" pid="4" name="_EmailSubject">
    <vt:lpwstr>Stabsutvikling Trøndelag</vt:lpwstr>
  </property>
  <property fmtid="{D5CDD505-2E9C-101B-9397-08002B2CF9AE}" pid="5" name="_AuthorEmail">
    <vt:lpwstr>tore.byfuglien@ka.no</vt:lpwstr>
  </property>
  <property fmtid="{D5CDD505-2E9C-101B-9397-08002B2CF9AE}" pid="6" name="_AuthorEmailDisplayName">
    <vt:lpwstr>Tore Byfuglien</vt:lpwstr>
  </property>
</Properties>
</file>