
<file path=[Content_Types].xml><?xml version="1.0" encoding="utf-8"?>
<Types xmlns="http://schemas.openxmlformats.org/package/2006/content-types"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4" r:id="rId3"/>
    <p:sldId id="257" r:id="rId4"/>
    <p:sldId id="272" r:id="rId5"/>
    <p:sldId id="273" r:id="rId6"/>
    <p:sldId id="258" r:id="rId7"/>
    <p:sldId id="261" r:id="rId8"/>
    <p:sldId id="263" r:id="rId9"/>
  </p:sldIdLst>
  <p:sldSz cx="9144000" cy="6858000" type="screen4x3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845D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533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CFBBF7-2547-4349-9611-1F77C878CB21}" type="datetimeFigureOut">
              <a:rPr lang="nb-NO"/>
              <a:pPr>
                <a:defRPr/>
              </a:pPr>
              <a:t>27.01.2014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E2E10A-1ACE-4801-9F74-12EBFC58F41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6651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2F171F-0E32-4758-B09D-833EA16002AE}" type="datetimeFigureOut">
              <a:rPr lang="nb-NO"/>
              <a:pPr>
                <a:defRPr/>
              </a:pPr>
              <a:t>27.01.2014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92EF806-626D-46BB-A197-8BC8EB66B78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83760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2EF806-626D-46BB-A197-8BC8EB66B789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9673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B5461-F1B5-48FC-B848-F5225E0D11A8}" type="datetime1">
              <a:rPr lang="nb-NO"/>
              <a:pPr>
                <a:defRPr/>
              </a:pPr>
              <a:t>27.01.2014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Sammen om å utvikle kirken – Sesjon 1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6F64C-DE19-4148-A051-25A3CBBCCC7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45A14-D20B-4A17-9254-85193BB72218}" type="datetime1">
              <a:rPr lang="nb-NO"/>
              <a:pPr>
                <a:defRPr/>
              </a:pPr>
              <a:t>27.01.2014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Sammen om å utvikle kirken – Sesjon 1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E398B-0EEF-4EB8-AF96-A6758BEDE4E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508A3-2EA1-4B68-82BD-EDBF4A9EB9CC}" type="datetime1">
              <a:rPr lang="nb-NO"/>
              <a:pPr>
                <a:defRPr/>
              </a:pPr>
              <a:t>27.01.2014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Sammen om å utvikle kirken – Sesjon 1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CFD11-8A74-43F5-AB8F-6F242FCAEA4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E3807-4F1A-4D4C-B36E-C4B566DD262F}" type="datetime1">
              <a:rPr lang="nb-NO"/>
              <a:pPr>
                <a:defRPr/>
              </a:pPr>
              <a:t>27.01.2014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Sammen om å utvikle kirken – Sesjon 1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019D5-BC11-48F5-9BFC-E336164616F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9D9BC-0867-493E-914C-00E3783E32C3}" type="datetime1">
              <a:rPr lang="nb-NO"/>
              <a:pPr>
                <a:defRPr/>
              </a:pPr>
              <a:t>27.01.2014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Sammen om å utvikle kirken – Sesjon 1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5B756-2CE0-457D-A982-A6F6321F6DF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2E2BF-D496-413B-AD18-69D89E3AAA80}" type="datetime1">
              <a:rPr lang="nb-NO"/>
              <a:pPr>
                <a:defRPr/>
              </a:pPr>
              <a:t>27.01.2014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Sammen om å utvikle kirken – Sesjon 1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D541C-AC02-41ED-8349-541F7001C0E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375A2-36F9-4EF8-86B0-6FF812005E53}" type="datetime1">
              <a:rPr lang="nb-NO"/>
              <a:pPr>
                <a:defRPr/>
              </a:pPr>
              <a:t>27.01.2014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Sammen om å utvikle kirken – Sesjon 1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DCFA5-F373-4599-A482-950CC227801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B3EEB-DB7A-4000-AB16-109F3ACAB046}" type="datetime1">
              <a:rPr lang="nb-NO"/>
              <a:pPr>
                <a:defRPr/>
              </a:pPr>
              <a:t>27.01.2014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Sammen om å utvikle kirken – Sesjon 1</a:t>
            </a: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EB9C4-23F3-48FA-BBBF-BA016935B52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DC41A-326C-4354-96C8-491A6B025172}" type="datetime1">
              <a:rPr lang="nb-NO"/>
              <a:pPr>
                <a:defRPr/>
              </a:pPr>
              <a:t>27.01.2014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Sammen om å utvikle kirken – Sesjon 1</a:t>
            </a:r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70D20-B27D-4F8E-A755-6505A3B976B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55D98-B2CA-4EF7-972C-1808AB6764ED}" type="datetime1">
              <a:rPr lang="nb-NO"/>
              <a:pPr>
                <a:defRPr/>
              </a:pPr>
              <a:t>27.01.2014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Sammen om å utvikle kirken – Sesjon 1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E42E7-9EEF-4AB8-8439-748F46453DE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2084-170F-4D5E-A535-D21D46A421BE}" type="datetime1">
              <a:rPr lang="nb-NO"/>
              <a:pPr>
                <a:defRPr/>
              </a:pPr>
              <a:t>27.01.2014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Sammen om å utvikle kirken – Sesjon 1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E34EE-7729-484F-8740-A5DACC45DC3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4F6422-63AD-4C09-94CD-3EA9BDB9B596}" type="datetime1">
              <a:rPr lang="nb-NO"/>
              <a:pPr>
                <a:defRPr/>
              </a:pPr>
              <a:t>27.01.2014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b-NO"/>
              <a:t>Sammen om å utvikle kirken – Sesjon 1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D99D6C-F553-4373-8770-22413FC8E19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rund diagonale hjørner i rektangel 3"/>
          <p:cNvSpPr/>
          <p:nvPr/>
        </p:nvSpPr>
        <p:spPr>
          <a:xfrm>
            <a:off x="164592" y="146304"/>
            <a:ext cx="8814816" cy="2139688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tel 7"/>
          <p:cNvSpPr txBox="1">
            <a:spLocks/>
          </p:cNvSpPr>
          <p:nvPr/>
        </p:nvSpPr>
        <p:spPr>
          <a:xfrm>
            <a:off x="464234" y="381001"/>
            <a:ext cx="8229600" cy="16192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45720" rIns="228600" anchor="b">
            <a:normAutofit/>
            <a:sp3d extrusionH="57150">
              <a:bevelT w="82550" h="38100" prst="coolSlant"/>
            </a:sp3d>
          </a:bodyPr>
          <a:lstStyle>
            <a:lvl1pPr marL="0" algn="r">
              <a:defRPr sz="4800" baseline="0">
                <a:latin typeface="Berlin Sans FB Demi" pitchFamily="34" charset="0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nb-NO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SAMMEN OM</a:t>
            </a:r>
          </a:p>
          <a:p>
            <a:pPr fontAlgn="auto">
              <a:spcAft>
                <a:spcPts val="0"/>
              </a:spcAft>
              <a:defRPr/>
            </a:pPr>
            <a:r>
              <a:rPr lang="nb-NO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Å  UTVIKLE KIRKEN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6" name="Undertittel 8"/>
          <p:cNvSpPr txBox="1">
            <a:spLocks/>
          </p:cNvSpPr>
          <p:nvPr/>
        </p:nvSpPr>
        <p:spPr>
          <a:xfrm>
            <a:off x="5142408" y="2468401"/>
            <a:ext cx="3550330" cy="6748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45720" rIns="246888">
            <a:sp3d extrusionH="57150">
              <a:bevelT w="82550" h="38100" prst="coolSlant"/>
            </a:sp3d>
          </a:bodyPr>
          <a:lstStyle>
            <a:lvl1pPr marL="742950" indent="-742950" algn="r">
              <a:spcBef>
                <a:spcPts val="0"/>
              </a:spcBef>
              <a:buFontTx/>
              <a:buNone/>
              <a:defRPr sz="4000" baseline="0">
                <a:solidFill>
                  <a:srgbClr val="0070C0"/>
                </a:solidFill>
                <a:effectLst/>
                <a:latin typeface="Berlin Sans FB Dem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nb-NO" dirty="0" smtClean="0"/>
              <a:t>Samling 1</a:t>
            </a:r>
          </a:p>
        </p:txBody>
      </p:sp>
      <p:sp>
        <p:nvSpPr>
          <p:cNvPr id="7" name="Undertittel 8"/>
          <p:cNvSpPr txBox="1">
            <a:spLocks/>
          </p:cNvSpPr>
          <p:nvPr/>
        </p:nvSpPr>
        <p:spPr>
          <a:xfrm>
            <a:off x="5143504" y="3286124"/>
            <a:ext cx="3550330" cy="642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45720" rIns="246888">
            <a:normAutofit lnSpcReduction="10000"/>
            <a:sp3d extrusionH="57150">
              <a:bevelT w="38100" h="38100"/>
            </a:sp3d>
          </a:bodyPr>
          <a:lstStyle>
            <a:lvl1pPr marL="742950" indent="-742950" algn="r">
              <a:spcBef>
                <a:spcPts val="0"/>
              </a:spcBef>
              <a:buFontTx/>
              <a:buNone/>
              <a:defRPr sz="4000" baseline="0">
                <a:solidFill>
                  <a:srgbClr val="0070C0"/>
                </a:solidFill>
                <a:effectLst/>
                <a:latin typeface="Berlin Sans FB Dem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fontAlgn="auto"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nb-NO" dirty="0" smtClean="0"/>
              <a:t>Stabsutvikling</a:t>
            </a:r>
          </a:p>
        </p:txBody>
      </p:sp>
      <p:pic>
        <p:nvPicPr>
          <p:cNvPr id="15367" name="Bilde 7" descr="KA vindu_ farge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63" y="5243513"/>
            <a:ext cx="64293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Bilde 8" descr="KA txt.eps"/>
          <p:cNvPicPr>
            <a:picLocks noChangeAspect="1"/>
          </p:cNvPicPr>
          <p:nvPr/>
        </p:nvPicPr>
        <p:blipFill>
          <a:blip r:embed="rId3" cstate="print"/>
          <a:srcRect r="48367" b="22829"/>
          <a:stretch>
            <a:fillRect/>
          </a:stretch>
        </p:blipFill>
        <p:spPr bwMode="auto">
          <a:xfrm>
            <a:off x="6000750" y="6172200"/>
            <a:ext cx="221456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Bilde 9" descr="KA txt.eps"/>
          <p:cNvPicPr>
            <a:picLocks noChangeAspect="1"/>
          </p:cNvPicPr>
          <p:nvPr/>
        </p:nvPicPr>
        <p:blipFill>
          <a:blip r:embed="rId3" cstate="print"/>
          <a:srcRect l="51633"/>
          <a:stretch>
            <a:fillRect/>
          </a:stretch>
        </p:blipFill>
        <p:spPr bwMode="auto">
          <a:xfrm>
            <a:off x="6072188" y="6386513"/>
            <a:ext cx="20748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e 10" descr="Steinkirke-B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00063" y="2286000"/>
            <a:ext cx="6242051" cy="468153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2"/>
          <p:cNvSpPr txBox="1">
            <a:spLocks/>
          </p:cNvSpPr>
          <p:nvPr/>
        </p:nvSpPr>
        <p:spPr>
          <a:xfrm>
            <a:off x="1403649" y="1556792"/>
            <a:ext cx="7283152" cy="4569371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nb-NO" sz="4000" dirty="0">
                <a:solidFill>
                  <a:srgbClr val="00B050"/>
                </a:solidFill>
                <a:latin typeface="Berlin Sans FB Demi" panose="020E0802020502020306" pitchFamily="34" charset="0"/>
              </a:rPr>
              <a:t>Hva synes du er bra – eventuelt ikke så bra – med å jobbe i kirken?</a:t>
            </a:r>
          </a:p>
          <a:p>
            <a:pPr eaLnBrk="0" hangingPunct="0">
              <a:spcBef>
                <a:spcPct val="20000"/>
              </a:spcBef>
              <a:defRPr/>
            </a:pPr>
            <a:endParaRPr lang="nb-NO" sz="280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nb-NO" sz="4000" dirty="0">
                <a:solidFill>
                  <a:srgbClr val="0070C0"/>
                </a:solidFill>
                <a:latin typeface="Berlin Sans FB Demi" panose="020E0802020502020306" pitchFamily="34" charset="0"/>
              </a:rPr>
              <a:t>Hvordan omtaler du jobben din når du snakker om den til andre?</a:t>
            </a:r>
          </a:p>
        </p:txBody>
      </p:sp>
      <p:sp>
        <p:nvSpPr>
          <p:cNvPr id="16388" name="Rektangel 5"/>
          <p:cNvSpPr>
            <a:spLocks noChangeArrowheads="1"/>
          </p:cNvSpPr>
          <p:nvPr/>
        </p:nvSpPr>
        <p:spPr bwMode="auto">
          <a:xfrm>
            <a:off x="1331913" y="486545"/>
            <a:ext cx="77045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b-NO" sz="4800" dirty="0" smtClean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Hvorfor </a:t>
            </a:r>
            <a:r>
              <a:rPr lang="nb-NO" sz="4800" dirty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jobber du i kirken?</a:t>
            </a:r>
          </a:p>
        </p:txBody>
      </p:sp>
      <p:sp>
        <p:nvSpPr>
          <p:cNvPr id="13" name="Avrundet rektangel 12"/>
          <p:cNvSpPr/>
          <p:nvPr/>
        </p:nvSpPr>
        <p:spPr>
          <a:xfrm>
            <a:off x="0" y="0"/>
            <a:ext cx="1143000" cy="1143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4" name="Avrundet rektangel 13"/>
          <p:cNvSpPr/>
          <p:nvPr/>
        </p:nvSpPr>
        <p:spPr>
          <a:xfrm>
            <a:off x="0" y="1143000"/>
            <a:ext cx="1143000" cy="1143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5" name="Avrundet rektangel 14"/>
          <p:cNvSpPr/>
          <p:nvPr/>
        </p:nvSpPr>
        <p:spPr>
          <a:xfrm>
            <a:off x="0" y="2286000"/>
            <a:ext cx="1143000" cy="1143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6" name="Avrundet rektangel 15"/>
          <p:cNvSpPr/>
          <p:nvPr/>
        </p:nvSpPr>
        <p:spPr>
          <a:xfrm>
            <a:off x="0" y="3429000"/>
            <a:ext cx="1143000" cy="1143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7" name="Avrundet rektangel 16"/>
          <p:cNvSpPr/>
          <p:nvPr/>
        </p:nvSpPr>
        <p:spPr>
          <a:xfrm>
            <a:off x="0" y="4572000"/>
            <a:ext cx="1143000" cy="1143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8" name="Avrundet rektangel 17"/>
          <p:cNvSpPr/>
          <p:nvPr/>
        </p:nvSpPr>
        <p:spPr>
          <a:xfrm>
            <a:off x="0" y="5715000"/>
            <a:ext cx="1143000" cy="1143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9" name="Bilde 18" descr="Steinkirke-B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8"/>
            <a:ext cx="1214438" cy="100012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1" name="Plassholder for lysbildenummer 22"/>
          <p:cNvSpPr>
            <a:spLocks noGrp="1"/>
          </p:cNvSpPr>
          <p:nvPr>
            <p:ph type="sldNum" sz="quarter" idx="12"/>
          </p:nvPr>
        </p:nvSpPr>
        <p:spPr>
          <a:xfrm>
            <a:off x="8639175" y="6515100"/>
            <a:ext cx="463550" cy="273050"/>
          </a:xfrm>
        </p:spPr>
        <p:txBody>
          <a:bodyPr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r>
              <a:rPr lang="nb-NO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nb-N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1185863" y="6453336"/>
            <a:ext cx="7958137" cy="365125"/>
          </a:xfrm>
        </p:spPr>
        <p:txBody>
          <a:bodyPr/>
          <a:lstStyle/>
          <a:p>
            <a:pPr>
              <a:defRPr/>
            </a:pPr>
            <a:r>
              <a:rPr lang="nb-NO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Stabsutvikling - Nidaros</a:t>
            </a:r>
            <a:endParaRPr lang="nb-NO" dirty="0">
              <a:solidFill>
                <a:srgbClr val="00B0F0"/>
              </a:solidFill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22"/>
          <p:cNvSpPr>
            <a:spLocks noGrp="1"/>
          </p:cNvSpPr>
          <p:nvPr>
            <p:ph type="sldNum" sz="quarter" idx="12"/>
          </p:nvPr>
        </p:nvSpPr>
        <p:spPr>
          <a:xfrm>
            <a:off x="8639175" y="6515100"/>
            <a:ext cx="463550" cy="273050"/>
          </a:xfrm>
        </p:spPr>
        <p:txBody>
          <a:bodyPr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51EF2FA-D87C-43A2-9C92-9F6D80DA4272}" type="slidenum">
              <a:rPr lang="nb-NO" b="1" smtClean="0">
                <a:solidFill>
                  <a:schemeClr val="accent6">
                    <a:lumMod val="75000"/>
                  </a:schemeClr>
                </a:solidFill>
              </a:rPr>
              <a:pPr>
                <a:defRPr/>
              </a:pPr>
              <a:t>3</a:t>
            </a:fld>
            <a:endParaRPr lang="nb-N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Plassholder for tittel 21"/>
          <p:cNvSpPr txBox="1">
            <a:spLocks/>
          </p:cNvSpPr>
          <p:nvPr/>
        </p:nvSpPr>
        <p:spPr>
          <a:xfrm>
            <a:off x="1142976" y="0"/>
            <a:ext cx="7786742" cy="6072206"/>
          </a:xfrm>
          <a:prstGeom prst="rect">
            <a:avLst/>
          </a:prstGeo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 extrusionH="57150">
              <a:bevelT w="19050" h="12700"/>
            </a:sp3d>
          </a:bodyPr>
          <a:lstStyle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nb-NO" sz="44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Hva er «omdømmet» om vår kirke/menighet?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nb-NO" sz="4400" dirty="0">
                <a:solidFill>
                  <a:srgbClr val="00B050"/>
                </a:solidFill>
                <a:latin typeface="Berlin Sans FB Demi" pitchFamily="34" charset="0"/>
                <a:ea typeface="+mj-ea"/>
                <a:cs typeface="+mj-cs"/>
              </a:rPr>
              <a:t>Hvordan oppfattes kirken</a:t>
            </a:r>
            <a:br>
              <a:rPr lang="nb-NO" sz="4400" dirty="0">
                <a:solidFill>
                  <a:srgbClr val="00B050"/>
                </a:solidFill>
                <a:latin typeface="Berlin Sans FB Demi" pitchFamily="34" charset="0"/>
                <a:ea typeface="+mj-ea"/>
                <a:cs typeface="+mj-cs"/>
              </a:rPr>
            </a:br>
            <a:r>
              <a:rPr lang="nb-NO" sz="4400" dirty="0">
                <a:solidFill>
                  <a:srgbClr val="00B050"/>
                </a:solidFill>
                <a:latin typeface="Berlin Sans FB Demi" pitchFamily="34" charset="0"/>
                <a:ea typeface="+mj-ea"/>
                <a:cs typeface="+mj-cs"/>
              </a:rPr>
              <a:t> hos oss av folk flest?</a:t>
            </a:r>
          </a:p>
          <a:p>
            <a:pPr algn="ctr" fontAlgn="auto">
              <a:spcAft>
                <a:spcPts val="0"/>
              </a:spcAft>
              <a:defRPr/>
            </a:pPr>
            <a:endParaRPr lang="nb-NO" sz="4400" dirty="0">
              <a:solidFill>
                <a:srgbClr val="00B050"/>
              </a:solidFill>
              <a:latin typeface="Berlin Sans FB Demi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nb-NO" sz="4400" dirty="0">
                <a:solidFill>
                  <a:srgbClr val="0070C0"/>
                </a:solidFill>
                <a:latin typeface="Berlin Sans FB Demi" pitchFamily="34" charset="0"/>
              </a:rPr>
              <a:t>Hvor viktig er det for oss å ha et godt «omdømme»?</a:t>
            </a:r>
          </a:p>
          <a:p>
            <a:pPr algn="ctr" fontAlgn="auto">
              <a:spcAft>
                <a:spcPts val="0"/>
              </a:spcAft>
              <a:defRPr/>
            </a:pPr>
            <a:endParaRPr lang="nb-NO" sz="4400" dirty="0">
              <a:solidFill>
                <a:srgbClr val="00B050"/>
              </a:solidFill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9" name="Avrundet rektangel 8"/>
          <p:cNvSpPr/>
          <p:nvPr/>
        </p:nvSpPr>
        <p:spPr>
          <a:xfrm>
            <a:off x="0" y="0"/>
            <a:ext cx="1143000" cy="1143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7" name="Bilde 6" descr="Steinkirke-B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8"/>
            <a:ext cx="1214438" cy="100012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Avrundet rektangel 9"/>
          <p:cNvSpPr/>
          <p:nvPr/>
        </p:nvSpPr>
        <p:spPr>
          <a:xfrm>
            <a:off x="0" y="1143000"/>
            <a:ext cx="1143000" cy="1143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2" name="Avrundet rektangel 11"/>
          <p:cNvSpPr/>
          <p:nvPr/>
        </p:nvSpPr>
        <p:spPr>
          <a:xfrm>
            <a:off x="0" y="2286000"/>
            <a:ext cx="1143000" cy="1143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4" name="Avrundet rektangel 13"/>
          <p:cNvSpPr/>
          <p:nvPr/>
        </p:nvSpPr>
        <p:spPr>
          <a:xfrm>
            <a:off x="0" y="3429000"/>
            <a:ext cx="1143000" cy="1143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6" name="Avrundet rektangel 15"/>
          <p:cNvSpPr/>
          <p:nvPr/>
        </p:nvSpPr>
        <p:spPr>
          <a:xfrm>
            <a:off x="0" y="4572000"/>
            <a:ext cx="1143000" cy="1143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8" name="Avrundet rektangel 17"/>
          <p:cNvSpPr/>
          <p:nvPr/>
        </p:nvSpPr>
        <p:spPr>
          <a:xfrm>
            <a:off x="0" y="5715000"/>
            <a:ext cx="1143000" cy="1143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3" name="Bilde 12" descr="Steinkirke-B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4437"/>
            <a:ext cx="1214438" cy="100012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1185863" y="6453336"/>
            <a:ext cx="7958137" cy="365125"/>
          </a:xfrm>
        </p:spPr>
        <p:txBody>
          <a:bodyPr/>
          <a:lstStyle/>
          <a:p>
            <a:pPr>
              <a:defRPr/>
            </a:pPr>
            <a:r>
              <a:rPr lang="nb-NO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Stabsutvikling - Nidaros</a:t>
            </a:r>
            <a:endParaRPr lang="nb-NO" dirty="0">
              <a:solidFill>
                <a:srgbClr val="00B0F0"/>
              </a:solidFill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/>
          </p:cNvSpPr>
          <p:nvPr/>
        </p:nvSpPr>
        <p:spPr bwMode="auto">
          <a:xfrm>
            <a:off x="1547663" y="274638"/>
            <a:ext cx="7091511" cy="1143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nb-NO" sz="4000" dirty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  <a:ea typeface="+mj-ea"/>
                <a:cs typeface="+mj-cs"/>
              </a:rPr>
              <a:t>OMDØMME OG ARBEIDSFELLESSKAP</a:t>
            </a:r>
          </a:p>
        </p:txBody>
      </p:sp>
      <p:sp>
        <p:nvSpPr>
          <p:cNvPr id="18436" name="Plassholder for innhold 2"/>
          <p:cNvSpPr txBox="1">
            <a:spLocks/>
          </p:cNvSpPr>
          <p:nvPr/>
        </p:nvSpPr>
        <p:spPr bwMode="auto">
          <a:xfrm>
            <a:off x="1476225" y="1773486"/>
            <a:ext cx="7056214" cy="446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ct val="20000"/>
              </a:spcBef>
            </a:pPr>
            <a:r>
              <a:rPr lang="nb-NO" sz="2800" dirty="0" smtClean="0">
                <a:solidFill>
                  <a:srgbClr val="0070C0"/>
                </a:solidFill>
                <a:latin typeface="Berlin Sans FB" panose="020E0602020502020306" pitchFamily="34" charset="0"/>
                <a:ea typeface="ＭＳ Ｐゴシック"/>
                <a:cs typeface="ＭＳ Ｐゴシック"/>
              </a:rPr>
              <a:t>Ryktet </a:t>
            </a:r>
            <a:r>
              <a:rPr lang="nb-NO" sz="2800" dirty="0">
                <a:solidFill>
                  <a:srgbClr val="0070C0"/>
                </a:solidFill>
                <a:latin typeface="Berlin Sans FB" panose="020E0602020502020306" pitchFamily="34" charset="0"/>
                <a:ea typeface="ＭＳ Ｐゴシック"/>
                <a:cs typeface="ＭＳ Ｐゴシック"/>
              </a:rPr>
              <a:t>starter hos fornøyde </a:t>
            </a:r>
            <a:r>
              <a:rPr lang="nb-NO" sz="2800" dirty="0" smtClean="0">
                <a:solidFill>
                  <a:srgbClr val="0070C0"/>
                </a:solidFill>
                <a:latin typeface="Berlin Sans FB" panose="020E0602020502020306" pitchFamily="34" charset="0"/>
                <a:ea typeface="ＭＳ Ｐゴシック"/>
                <a:cs typeface="ＭＳ Ｐゴシック"/>
              </a:rPr>
              <a:t>«kunder»</a:t>
            </a:r>
            <a:endParaRPr lang="nb-NO" sz="2800" dirty="0">
              <a:solidFill>
                <a:srgbClr val="0070C0"/>
              </a:solidFill>
              <a:latin typeface="Berlin Sans FB" panose="020E0602020502020306" pitchFamily="34" charset="0"/>
              <a:ea typeface="ＭＳ Ｐゴシック"/>
              <a:cs typeface="ＭＳ Ｐゴシック"/>
            </a:endParaRPr>
          </a:p>
          <a:p>
            <a:pPr marL="361950" lvl="2" indent="-361950">
              <a:spcBef>
                <a:spcPct val="20000"/>
              </a:spcBef>
              <a:buFont typeface="Arial" charset="0"/>
              <a:buChar char="•"/>
            </a:pPr>
            <a:r>
              <a:rPr lang="nb-N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ea typeface="ＭＳ Ｐゴシック"/>
                <a:cs typeface="ＭＳ Ｐゴシック"/>
              </a:rPr>
              <a:t>Tjenesten ble ordentlig utført</a:t>
            </a:r>
          </a:p>
          <a:p>
            <a:pPr marL="361950" lvl="2" indent="-361950">
              <a:spcBef>
                <a:spcPct val="20000"/>
              </a:spcBef>
              <a:buFont typeface="Arial" charset="0"/>
              <a:buChar char="•"/>
            </a:pPr>
            <a:r>
              <a:rPr lang="nb-N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ea typeface="ＭＳ Ｐゴシック"/>
                <a:cs typeface="ＭＳ Ｐゴシック"/>
              </a:rPr>
              <a:t>De ble møtt på en god måte, </a:t>
            </a:r>
          </a:p>
          <a:p>
            <a:pPr marL="715963" lvl="3" indent="-354013">
              <a:spcBef>
                <a:spcPct val="20000"/>
              </a:spcBef>
              <a:buFont typeface="Arial" charset="0"/>
              <a:buChar char="–"/>
            </a:pPr>
            <a:r>
              <a:rPr lang="nb-N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ea typeface="ＭＳ Ｐゴシック"/>
                <a:cs typeface="ＭＳ Ｐゴシック"/>
              </a:rPr>
              <a:t>tatt på alvor </a:t>
            </a:r>
          </a:p>
          <a:p>
            <a:pPr marL="715963" lvl="3" indent="-354013">
              <a:spcBef>
                <a:spcPct val="20000"/>
              </a:spcBef>
              <a:buFont typeface="Arial" charset="0"/>
              <a:buChar char="–"/>
            </a:pPr>
            <a:r>
              <a:rPr lang="nb-N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ea typeface="ＭＳ Ｐゴシック"/>
                <a:cs typeface="ＭＳ Ｐゴシック"/>
              </a:rPr>
              <a:t>ikke </a:t>
            </a:r>
            <a:r>
              <a:rPr lang="nb-N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ea typeface="ＭＳ Ｐゴシック"/>
                <a:cs typeface="ＭＳ Ｐゴシック"/>
              </a:rPr>
              <a:t>«samlebånd»</a:t>
            </a:r>
            <a:endParaRPr lang="nb-NO" sz="2000" dirty="0">
              <a:solidFill>
                <a:schemeClr val="tx1">
                  <a:lumMod val="65000"/>
                  <a:lumOff val="35000"/>
                </a:schemeClr>
              </a:solidFill>
              <a:latin typeface="Berlin Sans FB" panose="020E0602020502020306" pitchFamily="34" charset="0"/>
              <a:ea typeface="ＭＳ Ｐゴシック"/>
              <a:cs typeface="ＭＳ Ｐゴシック"/>
            </a:endParaRPr>
          </a:p>
          <a:p>
            <a:pPr marL="361950" lvl="2" indent="-361950">
              <a:spcBef>
                <a:spcPct val="20000"/>
              </a:spcBef>
              <a:buFont typeface="Arial" charset="0"/>
              <a:buChar char="•"/>
            </a:pPr>
            <a:r>
              <a:rPr lang="nb-N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ea typeface="ＭＳ Ｐゴシック"/>
                <a:cs typeface="ＭＳ Ｐゴシック"/>
              </a:rPr>
              <a:t>Deres merkedag i livet ble noe de bærer med seg som noe godt  </a:t>
            </a:r>
          </a:p>
          <a:p>
            <a:pPr marL="361950" lvl="2" indent="-361950">
              <a:spcBef>
                <a:spcPct val="20000"/>
              </a:spcBef>
              <a:buFont typeface="Arial" charset="0"/>
              <a:buChar char="•"/>
            </a:pPr>
            <a:r>
              <a:rPr lang="nb-N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ea typeface="ＭＳ Ｐゴシック"/>
                <a:cs typeface="ＭＳ Ｐゴシック"/>
              </a:rPr>
              <a:t>Forventningene ble oppfylt</a:t>
            </a:r>
          </a:p>
          <a:p>
            <a:pPr marL="361950" lvl="2" indent="-361950">
              <a:spcBef>
                <a:spcPct val="20000"/>
              </a:spcBef>
              <a:buFont typeface="Arial" charset="0"/>
              <a:buChar char="•"/>
            </a:pPr>
            <a:r>
              <a:rPr lang="nb-N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ea typeface="ＭＳ Ｐゴシック"/>
                <a:cs typeface="ＭＳ Ｐゴシック"/>
              </a:rPr>
              <a:t>Spredningseffekten stor</a:t>
            </a:r>
          </a:p>
          <a:p>
            <a:pPr marL="715963" lvl="3" indent="-354013">
              <a:spcBef>
                <a:spcPct val="20000"/>
              </a:spcBef>
              <a:buFont typeface="Arial" charset="0"/>
              <a:buChar char="–"/>
            </a:pPr>
            <a:r>
              <a:rPr lang="nb-N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ea typeface="ＭＳ Ｐゴシック"/>
                <a:cs typeface="ＭＳ Ｐゴシック"/>
              </a:rPr>
              <a:t>Positiv </a:t>
            </a:r>
            <a:r>
              <a:rPr lang="nb-N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ea typeface="ＭＳ Ｐゴシック"/>
                <a:cs typeface="ＭＳ Ｐゴシック"/>
              </a:rPr>
              <a:t>«</a:t>
            </a:r>
            <a:r>
              <a:rPr lang="nb-NO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ea typeface="ＭＳ Ｐゴシック"/>
                <a:cs typeface="ＭＳ Ｐゴシック"/>
              </a:rPr>
              <a:t>snakkis</a:t>
            </a:r>
            <a:r>
              <a:rPr lang="nb-N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ea typeface="ＭＳ Ｐゴシック"/>
                <a:cs typeface="ＭＳ Ｐゴシック"/>
              </a:rPr>
              <a:t>»</a:t>
            </a:r>
            <a:br>
              <a:rPr lang="nb-N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ea typeface="ＭＳ Ｐゴシック"/>
                <a:cs typeface="ＭＳ Ｐゴシック"/>
              </a:rPr>
            </a:br>
            <a:r>
              <a:rPr lang="nb-N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ea typeface="ＭＳ Ｐゴシック"/>
                <a:cs typeface="ＭＳ Ｐゴシック"/>
              </a:rPr>
              <a:t>mitt </a:t>
            </a:r>
            <a:r>
              <a:rPr lang="nb-N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ea typeface="ＭＳ Ｐゴシック"/>
                <a:cs typeface="ＭＳ Ｐゴシック"/>
              </a:rPr>
              <a:t>barnebarns dåp ble god = kirken er noe </a:t>
            </a:r>
            <a:r>
              <a:rPr lang="nb-N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ea typeface="ＭＳ Ｐゴシック"/>
                <a:cs typeface="ＭＳ Ｐゴシック"/>
              </a:rPr>
              <a:t>positivt</a:t>
            </a:r>
            <a:endParaRPr lang="nb-NO" sz="2000" dirty="0">
              <a:solidFill>
                <a:schemeClr val="tx1">
                  <a:lumMod val="65000"/>
                  <a:lumOff val="35000"/>
                </a:schemeClr>
              </a:solidFill>
              <a:latin typeface="Berlin Sans FB" panose="020E0602020502020306" pitchFamily="34" charset="0"/>
              <a:ea typeface="ＭＳ Ｐゴシック"/>
              <a:cs typeface="ＭＳ Ｐゴシック"/>
            </a:endParaRPr>
          </a:p>
        </p:txBody>
      </p:sp>
      <p:sp>
        <p:nvSpPr>
          <p:cNvPr id="8" name="Avrundet rektangel 7"/>
          <p:cNvSpPr/>
          <p:nvPr/>
        </p:nvSpPr>
        <p:spPr>
          <a:xfrm>
            <a:off x="0" y="0"/>
            <a:ext cx="1143000" cy="1143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9" name="Bilde 8" descr="Steinkirke-B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8"/>
            <a:ext cx="1214438" cy="100012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Avrundet rektangel 9"/>
          <p:cNvSpPr/>
          <p:nvPr/>
        </p:nvSpPr>
        <p:spPr>
          <a:xfrm>
            <a:off x="0" y="1143000"/>
            <a:ext cx="1143000" cy="1143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1" name="Avrundet rektangel 10"/>
          <p:cNvSpPr/>
          <p:nvPr/>
        </p:nvSpPr>
        <p:spPr>
          <a:xfrm>
            <a:off x="0" y="2286000"/>
            <a:ext cx="1143000" cy="1143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2" name="Avrundet rektangel 11"/>
          <p:cNvSpPr/>
          <p:nvPr/>
        </p:nvSpPr>
        <p:spPr>
          <a:xfrm>
            <a:off x="0" y="3429000"/>
            <a:ext cx="1143000" cy="1143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3" name="Avrundet rektangel 12"/>
          <p:cNvSpPr/>
          <p:nvPr/>
        </p:nvSpPr>
        <p:spPr>
          <a:xfrm>
            <a:off x="0" y="4572000"/>
            <a:ext cx="1143000" cy="1143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4" name="Avrundet rektangel 13"/>
          <p:cNvSpPr/>
          <p:nvPr/>
        </p:nvSpPr>
        <p:spPr>
          <a:xfrm>
            <a:off x="0" y="5715000"/>
            <a:ext cx="1143000" cy="1143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5" name="Bilde 14" descr="Steinkirke-B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4437"/>
            <a:ext cx="1214438" cy="100012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Bilde 15" descr="Steinkirke-B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37485"/>
            <a:ext cx="1214438" cy="100012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7" name="Plassholder for lysbildenummer 22"/>
          <p:cNvSpPr>
            <a:spLocks noGrp="1"/>
          </p:cNvSpPr>
          <p:nvPr>
            <p:ph type="sldNum" sz="quarter" idx="12"/>
          </p:nvPr>
        </p:nvSpPr>
        <p:spPr>
          <a:xfrm>
            <a:off x="8639175" y="6515100"/>
            <a:ext cx="463550" cy="273050"/>
          </a:xfrm>
        </p:spPr>
        <p:txBody>
          <a:bodyPr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51EF2FA-D87C-43A2-9C92-9F6D80DA4272}" type="slidenum">
              <a:rPr lang="nb-NO" b="1" smtClean="0">
                <a:solidFill>
                  <a:schemeClr val="accent6">
                    <a:lumMod val="75000"/>
                  </a:schemeClr>
                </a:solidFill>
              </a:rPr>
              <a:pPr>
                <a:defRPr/>
              </a:pPr>
              <a:t>3</a:t>
            </a:fld>
            <a:endParaRPr lang="nb-N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1185863" y="6453336"/>
            <a:ext cx="7958137" cy="365125"/>
          </a:xfrm>
        </p:spPr>
        <p:txBody>
          <a:bodyPr/>
          <a:lstStyle/>
          <a:p>
            <a:pPr>
              <a:defRPr/>
            </a:pPr>
            <a:r>
              <a:rPr lang="nb-NO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Stabsutvikling - Nidaros</a:t>
            </a:r>
            <a:endParaRPr lang="nb-NO" dirty="0">
              <a:solidFill>
                <a:srgbClr val="00B0F0"/>
              </a:solidFill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Plassholder for innhold 2"/>
          <p:cNvSpPr txBox="1">
            <a:spLocks/>
          </p:cNvSpPr>
          <p:nvPr/>
        </p:nvSpPr>
        <p:spPr bwMode="auto">
          <a:xfrm>
            <a:off x="1475656" y="1124744"/>
            <a:ext cx="741682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ct val="20000"/>
              </a:spcBef>
            </a:pPr>
            <a:r>
              <a:rPr lang="nb-NO" sz="2800" dirty="0">
                <a:solidFill>
                  <a:srgbClr val="0070C0"/>
                </a:solidFill>
                <a:latin typeface="Berlin Sans FB" panose="020E0602020502020306" pitchFamily="34" charset="0"/>
                <a:ea typeface="ＭＳ Ｐゴシック"/>
                <a:cs typeface="ＭＳ Ｐゴシック"/>
              </a:rPr>
              <a:t>Ryktet starter hos fornøyde medarbeidere</a:t>
            </a:r>
          </a:p>
          <a:p>
            <a:pPr marL="361950" lvl="2" indent="-361950">
              <a:spcBef>
                <a:spcPct val="20000"/>
              </a:spcBef>
              <a:buFont typeface="Arial" charset="0"/>
              <a:buChar char="•"/>
            </a:pPr>
            <a:r>
              <a:rPr lang="nb-N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ea typeface="ＭＳ Ｐゴシック"/>
                <a:cs typeface="ＭＳ Ｐゴシック"/>
              </a:rPr>
              <a:t>Vi har det bra - det er moro å arbeide her</a:t>
            </a:r>
          </a:p>
          <a:p>
            <a:pPr marL="715963" lvl="3" indent="-354013">
              <a:spcBef>
                <a:spcPct val="20000"/>
              </a:spcBef>
              <a:buFont typeface="Arial" charset="0"/>
              <a:buChar char="–"/>
            </a:pPr>
            <a:r>
              <a:rPr lang="nb-N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ea typeface="ＭＳ Ｐゴシック"/>
                <a:cs typeface="ＭＳ Ｐゴシック"/>
              </a:rPr>
              <a:t>Vi </a:t>
            </a:r>
            <a:r>
              <a:rPr lang="nb-N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ea typeface="ＭＳ Ｐゴシック"/>
                <a:cs typeface="ＭＳ Ｐゴシック"/>
              </a:rPr>
              <a:t>samarbeider </a:t>
            </a:r>
          </a:p>
          <a:p>
            <a:pPr marL="715963" lvl="3" indent="-354013">
              <a:spcBef>
                <a:spcPct val="20000"/>
              </a:spcBef>
              <a:buFont typeface="Arial" charset="0"/>
              <a:buChar char="–"/>
            </a:pPr>
            <a:r>
              <a:rPr lang="nb-N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ea typeface="ＭＳ Ｐゴシック"/>
                <a:cs typeface="ＭＳ Ｐゴシック"/>
              </a:rPr>
              <a:t>Lager </a:t>
            </a:r>
            <a:r>
              <a:rPr lang="nb-N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ea typeface="ＭＳ Ｐゴシック"/>
                <a:cs typeface="ＭＳ Ｐゴシック"/>
              </a:rPr>
              <a:t>ting sammen – finner sammen løsninger – stiller spørsmålet: hvordan kan det vi gjør gjøres enda bedre?</a:t>
            </a:r>
          </a:p>
          <a:p>
            <a:pPr marL="715963" lvl="3" indent="-354013">
              <a:spcBef>
                <a:spcPct val="20000"/>
              </a:spcBef>
              <a:buFont typeface="Arial" charset="0"/>
              <a:buChar char="–"/>
            </a:pPr>
            <a:r>
              <a:rPr lang="nb-N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ea typeface="ＭＳ Ｐゴシック"/>
                <a:cs typeface="ＭＳ Ｐゴシック"/>
              </a:rPr>
              <a:t>Støtter </a:t>
            </a:r>
            <a:r>
              <a:rPr lang="nb-N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ea typeface="ＭＳ Ｐゴシック"/>
                <a:cs typeface="ＭＳ Ｐゴシック"/>
              </a:rPr>
              <a:t>hverandre</a:t>
            </a:r>
            <a:r>
              <a:rPr lang="nb-N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ea typeface="ＭＳ Ｐゴシック"/>
                <a:cs typeface="ＭＳ Ｐゴシック"/>
              </a:rPr>
              <a:t>/«ser» </a:t>
            </a:r>
            <a:r>
              <a:rPr lang="nb-N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ea typeface="ＭＳ Ｐゴシック"/>
                <a:cs typeface="ＭＳ Ｐゴシック"/>
              </a:rPr>
              <a:t>hverandre</a:t>
            </a:r>
          </a:p>
          <a:p>
            <a:pPr marL="715963" lvl="3" indent="-354013">
              <a:spcBef>
                <a:spcPct val="20000"/>
              </a:spcBef>
              <a:buFont typeface="Arial" charset="0"/>
              <a:buChar char="–"/>
            </a:pPr>
            <a:r>
              <a:rPr lang="nb-N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ea typeface="ＭＳ Ｐゴシック"/>
                <a:cs typeface="ＭＳ Ｐゴシック"/>
              </a:rPr>
              <a:t>Roser </a:t>
            </a:r>
            <a:r>
              <a:rPr lang="nb-N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ea typeface="ＭＳ Ｐゴシック"/>
                <a:cs typeface="ＭＳ Ｐゴシック"/>
              </a:rPr>
              <a:t>hverandre </a:t>
            </a:r>
          </a:p>
          <a:p>
            <a:pPr marL="361950" lvl="2" indent="-361950">
              <a:spcBef>
                <a:spcPct val="20000"/>
              </a:spcBef>
              <a:buFont typeface="Arial" charset="0"/>
              <a:buChar char="•"/>
            </a:pPr>
            <a:r>
              <a:rPr lang="nb-N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ea typeface="ＭＳ Ｐゴシック"/>
                <a:cs typeface="ＭＳ Ｐゴシック"/>
              </a:rPr>
              <a:t>Det er trygt å arbeide her</a:t>
            </a:r>
          </a:p>
          <a:p>
            <a:pPr marL="715963" lvl="3" indent="-354013">
              <a:spcBef>
                <a:spcPct val="20000"/>
              </a:spcBef>
              <a:buFont typeface="Arial" charset="0"/>
              <a:buChar char="–"/>
            </a:pPr>
            <a:r>
              <a:rPr lang="nb-N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ea typeface="ＭＳ Ｐゴシック"/>
                <a:cs typeface="ＭＳ Ｐゴシック"/>
              </a:rPr>
              <a:t>Det </a:t>
            </a:r>
            <a:r>
              <a:rPr lang="nb-N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ea typeface="ＭＳ Ｐゴシック"/>
                <a:cs typeface="ＭＳ Ｐゴシック"/>
              </a:rPr>
              <a:t>er orden og gode systemer for meg som arbeidstaker</a:t>
            </a:r>
          </a:p>
          <a:p>
            <a:pPr marL="715963" lvl="3" indent="-354013">
              <a:spcBef>
                <a:spcPct val="20000"/>
              </a:spcBef>
              <a:buFont typeface="Arial" charset="0"/>
              <a:buChar char="–"/>
            </a:pPr>
            <a:r>
              <a:rPr lang="nb-N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ea typeface="ＭＳ Ｐゴシック"/>
                <a:cs typeface="ＭＳ Ｐゴシック"/>
              </a:rPr>
              <a:t>Vi </a:t>
            </a:r>
            <a:r>
              <a:rPr lang="nb-N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ea typeface="ＭＳ Ｐゴシック"/>
                <a:cs typeface="ＭＳ Ｐゴシック"/>
              </a:rPr>
              <a:t>kan stole på hverandre</a:t>
            </a:r>
          </a:p>
          <a:p>
            <a:pPr marL="715963" lvl="3" indent="-354013">
              <a:spcBef>
                <a:spcPct val="20000"/>
              </a:spcBef>
              <a:buFont typeface="Arial" charset="0"/>
              <a:buChar char="–"/>
            </a:pPr>
            <a:r>
              <a:rPr lang="nb-N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ea typeface="ＭＳ Ｐゴシック"/>
                <a:cs typeface="ＭＳ Ｐゴシック"/>
              </a:rPr>
              <a:t>Kan </a:t>
            </a:r>
            <a:r>
              <a:rPr lang="nb-N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ea typeface="ＭＳ Ｐゴシック"/>
                <a:cs typeface="ＭＳ Ｐゴシック"/>
              </a:rPr>
              <a:t>være ærlige og hjelpe hverandre til å forbedre</a:t>
            </a:r>
          </a:p>
          <a:p>
            <a:pPr marL="715963" lvl="3" indent="-354013">
              <a:spcBef>
                <a:spcPct val="20000"/>
              </a:spcBef>
              <a:buFont typeface="Arial" charset="0"/>
              <a:buChar char="–"/>
            </a:pPr>
            <a:r>
              <a:rPr lang="nb-N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ea typeface="ＭＳ Ｐゴシック"/>
                <a:cs typeface="ＭＳ Ｐゴシック"/>
              </a:rPr>
              <a:t>Vi «redder» </a:t>
            </a:r>
            <a:r>
              <a:rPr lang="nb-N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ea typeface="ＭＳ Ｐゴシック"/>
                <a:cs typeface="ＭＳ Ｐゴシック"/>
              </a:rPr>
              <a:t>hverandre</a:t>
            </a:r>
          </a:p>
          <a:p>
            <a:pPr marL="361950" lvl="2" indent="-361950">
              <a:spcBef>
                <a:spcPct val="20000"/>
              </a:spcBef>
              <a:buFont typeface="Arial" charset="0"/>
              <a:buChar char="•"/>
            </a:pPr>
            <a:r>
              <a:rPr lang="nb-N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ea typeface="ＭＳ Ｐゴシック"/>
                <a:cs typeface="ＭＳ Ｐゴシック"/>
              </a:rPr>
              <a:t>Jeg er stolt av det vi får til</a:t>
            </a:r>
            <a:r>
              <a:rPr lang="nb-N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ea typeface="ＭＳ Ｐゴシック"/>
                <a:cs typeface="ＭＳ Ｐゴシック"/>
              </a:rPr>
              <a:t>!</a:t>
            </a:r>
            <a:endParaRPr lang="nb-NO" sz="2400" dirty="0">
              <a:solidFill>
                <a:schemeClr val="tx1">
                  <a:lumMod val="65000"/>
                  <a:lumOff val="35000"/>
                </a:schemeClr>
              </a:solidFill>
              <a:latin typeface="Berlin Sans FB" panose="020E0602020502020306" pitchFamily="34" charset="0"/>
              <a:ea typeface="ＭＳ Ｐゴシック"/>
              <a:cs typeface="ＭＳ Ｐゴシック"/>
            </a:endParaRPr>
          </a:p>
        </p:txBody>
      </p:sp>
      <p:sp>
        <p:nvSpPr>
          <p:cNvPr id="8" name="Plassholder for lysbildenummer 22"/>
          <p:cNvSpPr>
            <a:spLocks noGrp="1"/>
          </p:cNvSpPr>
          <p:nvPr>
            <p:ph type="sldNum" sz="quarter" idx="12"/>
          </p:nvPr>
        </p:nvSpPr>
        <p:spPr>
          <a:xfrm>
            <a:off x="8639175" y="6515100"/>
            <a:ext cx="463550" cy="273050"/>
          </a:xfrm>
        </p:spPr>
        <p:txBody>
          <a:bodyPr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r>
              <a:rPr lang="nb-NO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nb-N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Avrundet rektangel 8"/>
          <p:cNvSpPr/>
          <p:nvPr/>
        </p:nvSpPr>
        <p:spPr>
          <a:xfrm>
            <a:off x="0" y="0"/>
            <a:ext cx="1143000" cy="1143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0" name="Bilde 9" descr="Steinkirke-B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1438"/>
            <a:ext cx="1214438" cy="100012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Avrundet rektangel 10"/>
          <p:cNvSpPr/>
          <p:nvPr/>
        </p:nvSpPr>
        <p:spPr>
          <a:xfrm>
            <a:off x="0" y="1143000"/>
            <a:ext cx="1143000" cy="1143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2" name="Avrundet rektangel 11"/>
          <p:cNvSpPr/>
          <p:nvPr/>
        </p:nvSpPr>
        <p:spPr>
          <a:xfrm>
            <a:off x="0" y="2286000"/>
            <a:ext cx="1143000" cy="1143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3" name="Avrundet rektangel 12"/>
          <p:cNvSpPr/>
          <p:nvPr/>
        </p:nvSpPr>
        <p:spPr>
          <a:xfrm>
            <a:off x="0" y="3429000"/>
            <a:ext cx="1143000" cy="1143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4" name="Avrundet rektangel 13"/>
          <p:cNvSpPr/>
          <p:nvPr/>
        </p:nvSpPr>
        <p:spPr>
          <a:xfrm>
            <a:off x="0" y="4572000"/>
            <a:ext cx="1143000" cy="1143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5" name="Avrundet rektangel 14"/>
          <p:cNvSpPr/>
          <p:nvPr/>
        </p:nvSpPr>
        <p:spPr>
          <a:xfrm>
            <a:off x="0" y="5715000"/>
            <a:ext cx="1143000" cy="1143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6" name="Bilde 15" descr="Steinkirke-B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14437"/>
            <a:ext cx="1214438" cy="100012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Bilde 16" descr="Steinkirke-B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37485"/>
            <a:ext cx="1214438" cy="100012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Bilde 17" descr="Steinkirke-B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80485"/>
            <a:ext cx="1214438" cy="100012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1185863" y="6453336"/>
            <a:ext cx="7958137" cy="365125"/>
          </a:xfrm>
        </p:spPr>
        <p:txBody>
          <a:bodyPr/>
          <a:lstStyle/>
          <a:p>
            <a:pPr>
              <a:defRPr/>
            </a:pPr>
            <a:r>
              <a:rPr lang="nb-NO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Stabsutvikling - Nidaros</a:t>
            </a:r>
            <a:endParaRPr lang="nb-NO" dirty="0">
              <a:solidFill>
                <a:srgbClr val="00B0F0"/>
              </a:solidFill>
              <a:latin typeface="Berlin Sans FB" panose="020E0602020502020306" pitchFamily="34" charset="0"/>
            </a:endParaRPr>
          </a:p>
        </p:txBody>
      </p:sp>
      <p:sp>
        <p:nvSpPr>
          <p:cNvPr id="20" name="Tittel 1"/>
          <p:cNvSpPr txBox="1">
            <a:spLocks/>
          </p:cNvSpPr>
          <p:nvPr/>
        </p:nvSpPr>
        <p:spPr bwMode="auto">
          <a:xfrm>
            <a:off x="1440929" y="274638"/>
            <a:ext cx="7091511" cy="634082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plastic"/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b-NO" sz="3200" dirty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  <a:ea typeface="+mj-ea"/>
                <a:cs typeface="+mj-cs"/>
              </a:rPr>
              <a:t>OMDØMME OG ARBEIDSFELLESSKAP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vrundet rektangel 2"/>
          <p:cNvSpPr/>
          <p:nvPr/>
        </p:nvSpPr>
        <p:spPr>
          <a:xfrm>
            <a:off x="0" y="0"/>
            <a:ext cx="1143000" cy="1143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4" name="Bilde 3" descr="Steinkirke-B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8"/>
            <a:ext cx="1214438" cy="100012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Avrundet rektangel 4"/>
          <p:cNvSpPr/>
          <p:nvPr/>
        </p:nvSpPr>
        <p:spPr>
          <a:xfrm>
            <a:off x="0" y="1143000"/>
            <a:ext cx="1143000" cy="1143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6" name="Bilde 5" descr="Steinkirke-B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4438"/>
            <a:ext cx="1214438" cy="100012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Avrundet rektangel 6"/>
          <p:cNvSpPr/>
          <p:nvPr/>
        </p:nvSpPr>
        <p:spPr>
          <a:xfrm>
            <a:off x="0" y="2286000"/>
            <a:ext cx="1143000" cy="1143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9" name="Avrundet rektangel 8"/>
          <p:cNvSpPr/>
          <p:nvPr/>
        </p:nvSpPr>
        <p:spPr>
          <a:xfrm>
            <a:off x="0" y="3429000"/>
            <a:ext cx="1143000" cy="1143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1" name="Avrundet rektangel 10"/>
          <p:cNvSpPr/>
          <p:nvPr/>
        </p:nvSpPr>
        <p:spPr>
          <a:xfrm>
            <a:off x="0" y="4572000"/>
            <a:ext cx="1143000" cy="1143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3" name="Avrundet rektangel 12"/>
          <p:cNvSpPr/>
          <p:nvPr/>
        </p:nvSpPr>
        <p:spPr>
          <a:xfrm>
            <a:off x="0" y="5715000"/>
            <a:ext cx="1143000" cy="1143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5" name="Plassholder for tittel 21"/>
          <p:cNvSpPr txBox="1">
            <a:spLocks/>
          </p:cNvSpPr>
          <p:nvPr/>
        </p:nvSpPr>
        <p:spPr>
          <a:xfrm>
            <a:off x="1142976" y="214290"/>
            <a:ext cx="7786742" cy="5857916"/>
          </a:xfrm>
          <a:prstGeom prst="rect">
            <a:avLst/>
          </a:prstGeom>
        </p:spPr>
        <p:txBody>
          <a:bodyPr anchor="b">
            <a:normAutofit fontScale="92500" lnSpcReduction="10000"/>
            <a:scene3d>
              <a:camera prst="orthographicFront"/>
              <a:lightRig rig="soft" dir="t">
                <a:rot lat="0" lon="0" rev="2400000"/>
              </a:lightRig>
            </a:scene3d>
            <a:sp3d extrusionH="57150">
              <a:bevelT w="19050" h="12700"/>
            </a:sp3d>
          </a:bodyPr>
          <a:lstStyle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nb-NO" sz="44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Det skal minst </a:t>
            </a:r>
            <a:r>
              <a:rPr lang="nb-NO" sz="4400" dirty="0">
                <a:solidFill>
                  <a:srgbClr val="00B050"/>
                </a:solidFill>
                <a:latin typeface="Berlin Sans FB Demi" pitchFamily="34" charset="0"/>
                <a:ea typeface="+mj-ea"/>
                <a:cs typeface="+mj-cs"/>
              </a:rPr>
              <a:t>12 gode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nb-NO" sz="4400" dirty="0" err="1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opplevelser</a:t>
            </a:r>
            <a:r>
              <a:rPr lang="nb-NO" sz="44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 til …</a:t>
            </a:r>
          </a:p>
          <a:p>
            <a:pPr algn="ctr" fontAlgn="auto">
              <a:spcAft>
                <a:spcPts val="0"/>
              </a:spcAft>
              <a:defRPr/>
            </a:pPr>
            <a:endParaRPr lang="nb-NO" sz="4400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nb-NO" sz="4400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nb-NO" sz="4400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nb-NO" sz="4400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nb-NO" sz="4400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nb-NO" sz="4400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nb-NO" sz="4400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nb-NO" sz="44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- for å oppveie </a:t>
            </a:r>
            <a:r>
              <a:rPr lang="nb-NO" sz="4400" dirty="0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rPr>
              <a:t>1 dårlig</a:t>
            </a:r>
          </a:p>
        </p:txBody>
      </p:sp>
      <p:sp>
        <p:nvSpPr>
          <p:cNvPr id="30" name="Plassholder for lysbildenummer 22"/>
          <p:cNvSpPr>
            <a:spLocks noGrp="1"/>
          </p:cNvSpPr>
          <p:nvPr>
            <p:ph type="sldNum" sz="quarter" idx="12"/>
          </p:nvPr>
        </p:nvSpPr>
        <p:spPr>
          <a:xfrm>
            <a:off x="8639175" y="6515100"/>
            <a:ext cx="463550" cy="273050"/>
          </a:xfrm>
        </p:spPr>
        <p:txBody>
          <a:bodyPr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F7728D74-686B-4B1C-BB14-5FB8895F5920}" type="slidenum">
              <a:rPr lang="nb-NO" b="1" smtClean="0">
                <a:solidFill>
                  <a:schemeClr val="accent6">
                    <a:lumMod val="75000"/>
                  </a:schemeClr>
                </a:solidFill>
              </a:rPr>
              <a:pPr>
                <a:defRPr/>
              </a:pPr>
              <a:t>6</a:t>
            </a:fld>
            <a:endParaRPr lang="nb-N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516" name="Picture 2" descr="C:\Documents and Settings\hilde\Lokale innstillinger\Temporary Internet Files\Content.IE5\2LST7XHT\MCj042810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588" y="2143125"/>
            <a:ext cx="76835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3" descr="C:\Documents and Settings\hilde\Lokale innstillinger\Temporary Internet Files\Content.IE5\XY9PL5GU\MCj0429839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4071938"/>
            <a:ext cx="1350962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2" descr="C:\Documents and Settings\hilde\Lokale innstillinger\Temporary Internet Files\Content.IE5\2LST7XHT\MCj042810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143125"/>
            <a:ext cx="76835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2" descr="C:\Documents and Settings\hilde\Lokale innstillinger\Temporary Internet Files\Content.IE5\2LST7XHT\MCj042810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413" y="2143125"/>
            <a:ext cx="76835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2" descr="C:\Documents and Settings\hilde\Lokale innstillinger\Temporary Internet Files\Content.IE5\2LST7XHT\MCj042810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4238" y="2143125"/>
            <a:ext cx="76835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2" descr="C:\Documents and Settings\hilde\Lokale innstillinger\Temporary Internet Files\Content.IE5\2LST7XHT\MCj042810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2650" y="2143125"/>
            <a:ext cx="76835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2" descr="C:\Documents and Settings\hilde\Lokale innstillinger\Temporary Internet Files\Content.IE5\2LST7XHT\MCj042810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8213" y="4500563"/>
            <a:ext cx="76835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2" descr="C:\Documents and Settings\hilde\Lokale innstillinger\Temporary Internet Files\Content.IE5\2LST7XHT\MCj042810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8213" y="3260725"/>
            <a:ext cx="76835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Picture 2" descr="C:\Documents and Settings\hilde\Lokale innstillinger\Temporary Internet Files\Content.IE5\2LST7XHT\MCj042810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2650" y="3260725"/>
            <a:ext cx="76835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5" name="Picture 2" descr="C:\Documents and Settings\hilde\Lokale innstillinger\Temporary Internet Files\Content.IE5\2LST7XHT\MCj042810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150" y="4500563"/>
            <a:ext cx="766763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6" name="Picture 2" descr="C:\Documents and Settings\hilde\Lokale innstillinger\Temporary Internet Files\Content.IE5\2LST7XHT\MCj042810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4713" y="3260725"/>
            <a:ext cx="76835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7" name="Picture 2" descr="C:\Documents and Settings\hilde\Lokale innstillinger\Temporary Internet Files\Content.IE5\2LST7XHT\MCj042810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6775" y="3260725"/>
            <a:ext cx="76835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2" descr="C:\Documents and Settings\hilde\Lokale innstillinger\Temporary Internet Files\Content.IE5\2LST7XHT\MCj042810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7100" y="4500563"/>
            <a:ext cx="76835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Bilde 30" descr="Steinkirke-B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57438"/>
            <a:ext cx="1214438" cy="100012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Bilde 26" descr="Steinkirke-B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78213"/>
            <a:ext cx="1214438" cy="100012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Bilde 27" descr="Steinkirke-B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5" y="4627604"/>
            <a:ext cx="1214438" cy="100012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9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1185863" y="6453336"/>
            <a:ext cx="7958137" cy="365125"/>
          </a:xfrm>
        </p:spPr>
        <p:txBody>
          <a:bodyPr/>
          <a:lstStyle/>
          <a:p>
            <a:pPr>
              <a:defRPr/>
            </a:pPr>
            <a:r>
              <a:rPr lang="nb-NO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Stabsutvikling - Nidaros</a:t>
            </a:r>
            <a:endParaRPr lang="nb-NO" dirty="0">
              <a:solidFill>
                <a:srgbClr val="00B0F0"/>
              </a:solidFill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vrundet rektangel 4"/>
          <p:cNvSpPr/>
          <p:nvPr/>
        </p:nvSpPr>
        <p:spPr>
          <a:xfrm>
            <a:off x="0" y="0"/>
            <a:ext cx="1143000" cy="1143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6" name="Bilde 5" descr="Steinkirke-B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8"/>
            <a:ext cx="1214438" cy="100012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Avrundet rektangel 6"/>
          <p:cNvSpPr/>
          <p:nvPr/>
        </p:nvSpPr>
        <p:spPr>
          <a:xfrm>
            <a:off x="0" y="1143000"/>
            <a:ext cx="1143000" cy="1143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8" name="Bilde 7" descr="Steinkirke-B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4438"/>
            <a:ext cx="1214438" cy="100012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Avrundet rektangel 8"/>
          <p:cNvSpPr/>
          <p:nvPr/>
        </p:nvSpPr>
        <p:spPr>
          <a:xfrm>
            <a:off x="0" y="2286000"/>
            <a:ext cx="1143000" cy="1143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0" name="Bilde 9" descr="Steinkirke-B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57438"/>
            <a:ext cx="1214438" cy="100012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Avrundet rektangel 10"/>
          <p:cNvSpPr/>
          <p:nvPr/>
        </p:nvSpPr>
        <p:spPr>
          <a:xfrm>
            <a:off x="0" y="3429000"/>
            <a:ext cx="1143000" cy="1143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2" name="Bilde 11" descr="Steinkirke-B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0438"/>
            <a:ext cx="1214438" cy="100012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Avrundet rektangel 12"/>
          <p:cNvSpPr/>
          <p:nvPr/>
        </p:nvSpPr>
        <p:spPr>
          <a:xfrm>
            <a:off x="0" y="4572000"/>
            <a:ext cx="1143000" cy="1143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4" name="Bilde 13" descr="Steinkirke-B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43438"/>
            <a:ext cx="1214438" cy="100012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Avrundet rektangel 14"/>
          <p:cNvSpPr/>
          <p:nvPr/>
        </p:nvSpPr>
        <p:spPr>
          <a:xfrm>
            <a:off x="0" y="5715000"/>
            <a:ext cx="1143000" cy="1143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7" name="Plassholder for tittel 21"/>
          <p:cNvSpPr txBox="1">
            <a:spLocks/>
          </p:cNvSpPr>
          <p:nvPr/>
        </p:nvSpPr>
        <p:spPr>
          <a:xfrm>
            <a:off x="1285852" y="428604"/>
            <a:ext cx="7643866" cy="857256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2400000"/>
              </a:lightRig>
            </a:scene3d>
            <a:sp3d extrusionH="57150">
              <a:bevelT w="19050" h="12700"/>
            </a:sp3d>
          </a:bodyPr>
          <a:lstStyle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nb-NO" sz="54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Hva er tjenestekvalitet?</a:t>
            </a:r>
            <a:endParaRPr lang="nb-NO" sz="4800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18" name="Plassholder for lysbildenummer 22"/>
          <p:cNvSpPr>
            <a:spLocks noGrp="1"/>
          </p:cNvSpPr>
          <p:nvPr>
            <p:ph type="sldNum" sz="quarter" idx="12"/>
          </p:nvPr>
        </p:nvSpPr>
        <p:spPr>
          <a:xfrm>
            <a:off x="8639175" y="6515100"/>
            <a:ext cx="463550" cy="273050"/>
          </a:xfrm>
        </p:spPr>
        <p:txBody>
          <a:bodyPr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EFC66DA9-881F-4631-9934-AE0923A810EC}" type="slidenum">
              <a:rPr lang="nb-NO" b="1" smtClean="0">
                <a:solidFill>
                  <a:schemeClr val="accent6">
                    <a:lumMod val="75000"/>
                  </a:schemeClr>
                </a:solidFill>
              </a:rPr>
              <a:pPr>
                <a:defRPr/>
              </a:pPr>
              <a:t>7</a:t>
            </a:fld>
            <a:endParaRPr lang="nb-N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AutoShape 11"/>
          <p:cNvSpPr>
            <a:spLocks noChangeArrowheads="1"/>
          </p:cNvSpPr>
          <p:nvPr/>
        </p:nvSpPr>
        <p:spPr bwMode="auto">
          <a:xfrm rot="1113108">
            <a:off x="5652210" y="1946264"/>
            <a:ext cx="2000250" cy="381000"/>
          </a:xfrm>
          <a:prstGeom prst="rightArrow">
            <a:avLst>
              <a:gd name="adj1" fmla="val 50000"/>
              <a:gd name="adj2" fmla="val 13125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b-NO">
              <a:latin typeface="+mn-lt"/>
            </a:endParaRPr>
          </a:p>
        </p:txBody>
      </p:sp>
      <p:sp>
        <p:nvSpPr>
          <p:cNvPr id="40" name="AutoShape 12"/>
          <p:cNvSpPr>
            <a:spLocks noChangeArrowheads="1"/>
          </p:cNvSpPr>
          <p:nvPr/>
        </p:nvSpPr>
        <p:spPr bwMode="auto">
          <a:xfrm rot="21217290">
            <a:off x="5441871" y="2955600"/>
            <a:ext cx="2209800" cy="381000"/>
          </a:xfrm>
          <a:prstGeom prst="rightArrow">
            <a:avLst>
              <a:gd name="adj1" fmla="val 50000"/>
              <a:gd name="adj2" fmla="val 145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b-NO">
              <a:latin typeface="+mn-lt"/>
            </a:endParaRPr>
          </a:p>
        </p:txBody>
      </p:sp>
      <p:sp>
        <p:nvSpPr>
          <p:cNvPr id="41" name="AutoShape 13"/>
          <p:cNvSpPr>
            <a:spLocks noChangeArrowheads="1"/>
          </p:cNvSpPr>
          <p:nvPr/>
        </p:nvSpPr>
        <p:spPr bwMode="auto">
          <a:xfrm rot="19035935">
            <a:off x="6081350" y="3907769"/>
            <a:ext cx="1981200" cy="381000"/>
          </a:xfrm>
          <a:prstGeom prst="rightArrow">
            <a:avLst>
              <a:gd name="adj1" fmla="val 50000"/>
              <a:gd name="adj2" fmla="val 13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b-NO">
              <a:latin typeface="+mn-lt"/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4000496" y="2036361"/>
            <a:ext cx="53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nb-NO" sz="5400" dirty="0">
                <a:latin typeface="Berlin Sans FB Demi" pitchFamily="34" charset="0"/>
              </a:rPr>
              <a:t>+</a:t>
            </a: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4000496" y="3068960"/>
            <a:ext cx="457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nb-NO" sz="5400" dirty="0">
                <a:latin typeface="Berlin Sans FB Demi" pitchFamily="34" charset="0"/>
              </a:rPr>
              <a:t>+</a:t>
            </a: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4033838" y="4214818"/>
            <a:ext cx="39528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nb-NO" sz="3600" dirty="0">
                <a:latin typeface="Berlin Sans FB Demi" pitchFamily="34" charset="0"/>
              </a:rPr>
              <a:t>=</a:t>
            </a:r>
          </a:p>
        </p:txBody>
      </p:sp>
      <p:sp>
        <p:nvSpPr>
          <p:cNvPr id="23585" name="Text Box 17"/>
          <p:cNvSpPr txBox="1">
            <a:spLocks noChangeArrowheads="1"/>
          </p:cNvSpPr>
          <p:nvPr/>
        </p:nvSpPr>
        <p:spPr bwMode="auto">
          <a:xfrm>
            <a:off x="7991475" y="3538538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400">
                <a:solidFill>
                  <a:srgbClr val="00B0F0"/>
                </a:solidFill>
                <a:latin typeface="Berlin Sans FB Demi" pitchFamily="34" charset="0"/>
              </a:rPr>
              <a:t>Behov A+B+C</a:t>
            </a:r>
          </a:p>
        </p:txBody>
      </p:sp>
      <p:sp>
        <p:nvSpPr>
          <p:cNvPr id="47" name="Plassholder for tittel 21"/>
          <p:cNvSpPr txBox="1">
            <a:spLocks/>
          </p:cNvSpPr>
          <p:nvPr/>
        </p:nvSpPr>
        <p:spPr>
          <a:xfrm>
            <a:off x="3500430" y="1772816"/>
            <a:ext cx="1935666" cy="584614"/>
          </a:xfrm>
          <a:prstGeom prst="rect">
            <a:avLst/>
          </a:prstGeom>
        </p:spPr>
        <p:txBody>
          <a:bodyPr anchor="ctr">
            <a:normAutofit fontScale="85000" lnSpcReduction="20000"/>
            <a:scene3d>
              <a:camera prst="orthographicFront"/>
              <a:lightRig rig="soft" dir="t">
                <a:rot lat="0" lon="0" rev="2400000"/>
              </a:lightRig>
            </a:scene3d>
            <a:sp3d extrusionH="57150">
              <a:bevelT w="19050" h="12700"/>
            </a:sp3d>
          </a:bodyPr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nb-NO" sz="2400" dirty="0">
                <a:solidFill>
                  <a:srgbClr val="00B050"/>
                </a:solidFill>
                <a:latin typeface="Berlin Sans FB Demi" pitchFamily="34" charset="0"/>
                <a:ea typeface="+mj-ea"/>
                <a:cs typeface="+mj-cs"/>
              </a:rPr>
              <a:t>Egenskap 1</a:t>
            </a:r>
          </a:p>
          <a:p>
            <a:pPr fontAlgn="auto">
              <a:spcAft>
                <a:spcPts val="0"/>
              </a:spcAft>
              <a:defRPr/>
            </a:pPr>
            <a:r>
              <a:rPr lang="nb-NO" sz="2400">
                <a:solidFill>
                  <a:srgbClr val="00B050"/>
                </a:solidFill>
                <a:latin typeface="Berlin Sans FB Demi" pitchFamily="34" charset="0"/>
                <a:ea typeface="+mj-ea"/>
                <a:cs typeface="+mj-cs"/>
              </a:rPr>
              <a:t>(lokaler/utstyr)</a:t>
            </a:r>
            <a:endParaRPr lang="nb-NO" sz="2000" dirty="0">
              <a:solidFill>
                <a:srgbClr val="00B050"/>
              </a:solidFill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49" name="Plassholder for tittel 21"/>
          <p:cNvSpPr txBox="1">
            <a:spLocks/>
          </p:cNvSpPr>
          <p:nvPr/>
        </p:nvSpPr>
        <p:spPr>
          <a:xfrm>
            <a:off x="3419872" y="2708920"/>
            <a:ext cx="2232248" cy="792088"/>
          </a:xfrm>
          <a:prstGeom prst="rect">
            <a:avLst/>
          </a:prstGeom>
        </p:spPr>
        <p:txBody>
          <a:bodyPr anchor="ctr">
            <a:normAutofit fontScale="77500" lnSpcReduction="20000"/>
            <a:scene3d>
              <a:camera prst="orthographicFront"/>
              <a:lightRig rig="soft" dir="t">
                <a:rot lat="0" lon="0" rev="2400000"/>
              </a:lightRig>
            </a:scene3d>
            <a:sp3d extrusionH="57150">
              <a:bevelT w="19050" h="12700"/>
            </a:sp3d>
          </a:bodyPr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nb-NO" sz="2400" dirty="0">
                <a:solidFill>
                  <a:srgbClr val="00B050"/>
                </a:solidFill>
                <a:latin typeface="Berlin Sans FB Demi" pitchFamily="34" charset="0"/>
                <a:ea typeface="+mj-ea"/>
                <a:cs typeface="+mj-cs"/>
              </a:rPr>
              <a:t>Egenskap 2</a:t>
            </a:r>
          </a:p>
          <a:p>
            <a:pPr fontAlgn="auto">
              <a:spcAft>
                <a:spcPts val="0"/>
              </a:spcAft>
              <a:defRPr/>
            </a:pPr>
            <a:r>
              <a:rPr lang="nb-NO" sz="2400" dirty="0">
                <a:solidFill>
                  <a:srgbClr val="00B050"/>
                </a:solidFill>
                <a:latin typeface="Berlin Sans FB Demi" pitchFamily="34" charset="0"/>
                <a:ea typeface="+mj-ea"/>
                <a:cs typeface="+mj-cs"/>
              </a:rPr>
              <a:t>(atmosfære/miljø)</a:t>
            </a:r>
            <a:endParaRPr lang="nb-NO" sz="2000" dirty="0">
              <a:solidFill>
                <a:srgbClr val="00B050"/>
              </a:solidFill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50" name="Plassholder for tittel 21"/>
          <p:cNvSpPr txBox="1">
            <a:spLocks/>
          </p:cNvSpPr>
          <p:nvPr/>
        </p:nvSpPr>
        <p:spPr>
          <a:xfrm>
            <a:off x="3500430" y="3717032"/>
            <a:ext cx="2079682" cy="640662"/>
          </a:xfrm>
          <a:prstGeom prst="rect">
            <a:avLst/>
          </a:prstGeom>
        </p:spPr>
        <p:txBody>
          <a:bodyPr anchor="ctr">
            <a:normAutofit fontScale="85000" lnSpcReduction="10000"/>
            <a:scene3d>
              <a:camera prst="orthographicFront"/>
              <a:lightRig rig="soft" dir="t">
                <a:rot lat="0" lon="0" rev="2400000"/>
              </a:lightRig>
            </a:scene3d>
            <a:sp3d extrusionH="57150">
              <a:bevelT w="19050" h="12700"/>
            </a:sp3d>
          </a:bodyPr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nb-NO" sz="2400" dirty="0">
                <a:solidFill>
                  <a:srgbClr val="00B050"/>
                </a:solidFill>
                <a:latin typeface="Berlin Sans FB Demi" pitchFamily="34" charset="0"/>
                <a:ea typeface="+mj-ea"/>
                <a:cs typeface="+mj-cs"/>
              </a:rPr>
              <a:t>Egenskap 3</a:t>
            </a:r>
          </a:p>
          <a:p>
            <a:pPr fontAlgn="auto">
              <a:spcAft>
                <a:spcPts val="0"/>
              </a:spcAft>
              <a:defRPr/>
            </a:pPr>
            <a:r>
              <a:rPr lang="nb-NO" sz="2400" dirty="0">
                <a:solidFill>
                  <a:srgbClr val="00B050"/>
                </a:solidFill>
                <a:latin typeface="Berlin Sans FB Demi" pitchFamily="34" charset="0"/>
                <a:ea typeface="+mj-ea"/>
                <a:cs typeface="+mj-cs"/>
              </a:rPr>
              <a:t>(faglig innhold)</a:t>
            </a:r>
            <a:endParaRPr lang="nb-NO" sz="2000" dirty="0">
              <a:solidFill>
                <a:srgbClr val="00B050"/>
              </a:solidFill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51" name="Plassholder for tittel 21"/>
          <p:cNvSpPr txBox="1">
            <a:spLocks/>
          </p:cNvSpPr>
          <p:nvPr/>
        </p:nvSpPr>
        <p:spPr>
          <a:xfrm>
            <a:off x="3071802" y="4714884"/>
            <a:ext cx="2571768" cy="658332"/>
          </a:xfrm>
          <a:prstGeom prst="rect">
            <a:avLst/>
          </a:prstGeom>
        </p:spPr>
        <p:txBody>
          <a:bodyPr anchor="ctr">
            <a:normAutofit fontScale="85000" lnSpcReduction="10000"/>
            <a:scene3d>
              <a:camera prst="orthographicFront"/>
              <a:lightRig rig="soft" dir="t">
                <a:rot lat="0" lon="0" rev="2400000"/>
              </a:lightRig>
            </a:scene3d>
            <a:sp3d extrusionH="57150">
              <a:bevelT w="19050" h="12700"/>
            </a:sp3d>
          </a:bodyPr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nb-NO" sz="2400" dirty="0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rPr>
              <a:t>Tjenestens kvalitet/</a:t>
            </a:r>
          </a:p>
          <a:p>
            <a:pPr fontAlgn="auto">
              <a:spcAft>
                <a:spcPts val="0"/>
              </a:spcAft>
              <a:defRPr/>
            </a:pPr>
            <a:r>
              <a:rPr lang="nb-NO" sz="2400" dirty="0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rPr>
              <a:t>totalopplevelsen</a:t>
            </a:r>
            <a:endParaRPr lang="nb-NO" sz="2000" dirty="0">
              <a:solidFill>
                <a:srgbClr val="C00000"/>
              </a:solidFill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52" name="Plassholder for tittel 21"/>
          <p:cNvSpPr txBox="1">
            <a:spLocks/>
          </p:cNvSpPr>
          <p:nvPr/>
        </p:nvSpPr>
        <p:spPr>
          <a:xfrm>
            <a:off x="1357290" y="5500702"/>
            <a:ext cx="7500990" cy="857256"/>
          </a:xfrm>
          <a:prstGeom prst="rect">
            <a:avLst/>
          </a:prstGeom>
        </p:spPr>
        <p:txBody>
          <a:bodyPr anchor="ctr">
            <a:normAutofit fontScale="92500" lnSpcReduction="20000"/>
            <a:scene3d>
              <a:camera prst="orthographicFront"/>
              <a:lightRig rig="soft" dir="t">
                <a:rot lat="0" lon="0" rev="2400000"/>
              </a:lightRig>
            </a:scene3d>
            <a:sp3d extrusionH="57150">
              <a:bevelT w="19050" h="12700"/>
            </a:sp3d>
          </a:bodyPr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nb-NO" sz="2000" dirty="0">
                <a:solidFill>
                  <a:srgbClr val="0070C0"/>
                </a:solidFill>
                <a:latin typeface="Berlin Sans FB Demi" pitchFamily="34" charset="0"/>
                <a:ea typeface="+mj-ea"/>
                <a:cs typeface="+mj-cs"/>
              </a:rPr>
              <a:t>Kvalitet er summen av de egenskaper og </a:t>
            </a:r>
            <a:r>
              <a:rPr lang="nb-NO" sz="2000" dirty="0" smtClean="0">
                <a:solidFill>
                  <a:srgbClr val="0070C0"/>
                </a:solidFill>
                <a:latin typeface="Berlin Sans FB Demi" pitchFamily="34" charset="0"/>
                <a:ea typeface="+mj-ea"/>
                <a:cs typeface="+mj-cs"/>
              </a:rPr>
              <a:t> </a:t>
            </a:r>
            <a:r>
              <a:rPr lang="nb-NO" sz="2000" dirty="0" err="1" smtClean="0">
                <a:solidFill>
                  <a:srgbClr val="0070C0"/>
                </a:solidFill>
                <a:latin typeface="Berlin Sans FB Demi" pitchFamily="34" charset="0"/>
                <a:ea typeface="+mj-ea"/>
                <a:cs typeface="+mj-cs"/>
              </a:rPr>
              <a:t>opplevelser</a:t>
            </a:r>
            <a:r>
              <a:rPr lang="nb-NO" sz="2000" dirty="0" smtClean="0">
                <a:solidFill>
                  <a:srgbClr val="0070C0"/>
                </a:solidFill>
                <a:latin typeface="Berlin Sans FB Demi" pitchFamily="34" charset="0"/>
                <a:ea typeface="+mj-ea"/>
                <a:cs typeface="+mj-cs"/>
              </a:rPr>
              <a:t> </a:t>
            </a:r>
            <a:r>
              <a:rPr lang="nb-NO" sz="2000" dirty="0">
                <a:solidFill>
                  <a:srgbClr val="0070C0"/>
                </a:solidFill>
                <a:latin typeface="Berlin Sans FB Demi" pitchFamily="34" charset="0"/>
                <a:ea typeface="+mj-ea"/>
                <a:cs typeface="+mj-cs"/>
              </a:rPr>
              <a:t>knyttet til en </a:t>
            </a:r>
            <a:r>
              <a:rPr lang="nb-NO" sz="2000" dirty="0" smtClean="0">
                <a:solidFill>
                  <a:srgbClr val="0070C0"/>
                </a:solidFill>
                <a:latin typeface="Berlin Sans FB Demi" pitchFamily="34" charset="0"/>
                <a:ea typeface="+mj-ea"/>
                <a:cs typeface="+mj-cs"/>
              </a:rPr>
              <a:t>tjeneste/aktivitet. Den har evne </a:t>
            </a:r>
            <a:r>
              <a:rPr lang="nb-NO" sz="2000" dirty="0">
                <a:solidFill>
                  <a:srgbClr val="0070C0"/>
                </a:solidFill>
                <a:latin typeface="Berlin Sans FB Demi" pitchFamily="34" charset="0"/>
                <a:ea typeface="+mj-ea"/>
                <a:cs typeface="+mj-cs"/>
              </a:rPr>
              <a:t>til å tilfredsstille uttalte og uutalte behov.</a:t>
            </a:r>
            <a:endParaRPr lang="nb-NO" dirty="0">
              <a:solidFill>
                <a:srgbClr val="0070C0"/>
              </a:solidFill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53" name="Plakett 52"/>
          <p:cNvSpPr/>
          <p:nvPr/>
        </p:nvSpPr>
        <p:spPr>
          <a:xfrm>
            <a:off x="1357290" y="2285992"/>
            <a:ext cx="2071702" cy="1857388"/>
          </a:xfrm>
          <a:prstGeom prst="plaqu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600" dirty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Tjeneste / Forventet ytelse</a:t>
            </a:r>
          </a:p>
        </p:txBody>
      </p:sp>
      <p:pic>
        <p:nvPicPr>
          <p:cNvPr id="23594" name="Picture 3" descr="C:\Documents and Settings\hilde\Lokale innstillinger\Temporary Internet Files\Content.IE5\R2O8AA0Q\MCj042808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2214563"/>
            <a:ext cx="12858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Bilde 29" descr="Steinkirke-B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86438"/>
            <a:ext cx="1214438" cy="100012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2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1185863" y="6453336"/>
            <a:ext cx="7958137" cy="365125"/>
          </a:xfrm>
        </p:spPr>
        <p:txBody>
          <a:bodyPr/>
          <a:lstStyle/>
          <a:p>
            <a:pPr>
              <a:defRPr/>
            </a:pPr>
            <a:r>
              <a:rPr lang="nb-NO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Stabsutvikling - Nidaros</a:t>
            </a:r>
            <a:endParaRPr lang="nb-NO" dirty="0">
              <a:solidFill>
                <a:srgbClr val="00B0F0"/>
              </a:solidFill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1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algn="ctr"/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Plassholder for lysbildenummer 3"/>
          <p:cNvSpPr txBox="1">
            <a:spLocks/>
          </p:cNvSpPr>
          <p:nvPr/>
        </p:nvSpPr>
        <p:spPr>
          <a:xfrm>
            <a:off x="519113" y="6311900"/>
            <a:ext cx="1905000" cy="457200"/>
          </a:xfrm>
          <a:prstGeom prst="rect">
            <a:avLst/>
          </a:prstGeom>
          <a:noFill/>
        </p:spPr>
        <p:txBody>
          <a:bodyPr anchor="ctr"/>
          <a:lstStyle/>
          <a:p>
            <a:pPr algn="r"/>
            <a:endParaRPr lang="en-US" sz="1200">
              <a:solidFill>
                <a:srgbClr val="898989"/>
              </a:solidFill>
              <a:latin typeface="Times New Roman" pitchFamily="18" charset="0"/>
            </a:endParaRPr>
          </a:p>
        </p:txBody>
      </p:sp>
      <p:sp>
        <p:nvSpPr>
          <p:cNvPr id="22534" name="Rectangle 3"/>
          <p:cNvSpPr>
            <a:spLocks noChangeArrowheads="1"/>
          </p:cNvSpPr>
          <p:nvPr/>
        </p:nvSpPr>
        <p:spPr bwMode="auto">
          <a:xfrm>
            <a:off x="1441877" y="336570"/>
            <a:ext cx="7334250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676275" algn="l"/>
              </a:tabLst>
            </a:pPr>
            <a:r>
              <a:rPr lang="nb-NO" sz="4800" dirty="0" smtClean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  <a:cs typeface="Times New Roman" pitchFamily="18" charset="0"/>
              </a:rPr>
              <a:t>HVORDAN</a:t>
            </a:r>
            <a:br>
              <a:rPr lang="nb-NO" sz="4800" dirty="0" smtClean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  <a:cs typeface="Times New Roman" pitchFamily="18" charset="0"/>
              </a:rPr>
            </a:br>
            <a:r>
              <a:rPr lang="nb-NO" sz="4800" dirty="0" smtClean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  <a:cs typeface="Times New Roman" pitchFamily="18" charset="0"/>
              </a:rPr>
              <a:t>BYGGES OMDØMME?</a:t>
            </a:r>
          </a:p>
          <a:p>
            <a:pPr>
              <a:tabLst>
                <a:tab pos="676275" algn="l"/>
              </a:tabLst>
            </a:pPr>
            <a:endParaRPr lang="nb-NO" sz="2400" dirty="0">
              <a:solidFill>
                <a:schemeClr val="accent6">
                  <a:lumMod val="75000"/>
                </a:schemeClr>
              </a:solidFill>
              <a:latin typeface="Berlin Sans FB Demi" panose="020E0802020502020306" pitchFamily="34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nb-NO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cs typeface="Times New Roman" pitchFamily="18" charset="0"/>
              </a:rPr>
              <a:t>Innholdet 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cs typeface="Times New Roman" pitchFamily="18" charset="0"/>
              </a:rPr>
              <a:t>i </a:t>
            </a:r>
            <a:r>
              <a:rPr lang="nb-NO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cs typeface="Times New Roman" pitchFamily="18" charset="0"/>
              </a:rPr>
              <a:t>tjenesten/produktet</a:t>
            </a:r>
          </a:p>
          <a:p>
            <a:pPr marL="457200" indent="-457200">
              <a:buFontTx/>
              <a:buChar char="-"/>
            </a:pPr>
            <a:endParaRPr lang="nb-NO" dirty="0">
              <a:solidFill>
                <a:schemeClr val="tx1">
                  <a:lumMod val="65000"/>
                  <a:lumOff val="35000"/>
                </a:schemeClr>
              </a:solidFill>
              <a:latin typeface="Berlin Sans FB" panose="020E0602020502020306" pitchFamily="34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nb-NO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cs typeface="Times New Roman" pitchFamily="18" charset="0"/>
              </a:rPr>
              <a:t>Service 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cs typeface="Times New Roman" pitchFamily="18" charset="0"/>
              </a:rPr>
              <a:t>i møte </a:t>
            </a:r>
            <a:endParaRPr lang="nb-NO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Berlin Sans FB" panose="020E0602020502020306" pitchFamily="34" charset="0"/>
              <a:cs typeface="Times New Roman" pitchFamily="18" charset="0"/>
            </a:endParaRPr>
          </a:p>
          <a:p>
            <a:pPr marL="361950"/>
            <a:r>
              <a:rPr lang="nb-N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cs typeface="Times New Roman" pitchFamily="18" charset="0"/>
              </a:rPr>
              <a:t>(Sannhetens øyeblikk)</a:t>
            </a:r>
            <a:endParaRPr lang="nb-NO" sz="2400" dirty="0">
              <a:solidFill>
                <a:schemeClr val="tx1">
                  <a:lumMod val="65000"/>
                  <a:lumOff val="35000"/>
                </a:schemeClr>
              </a:solidFill>
              <a:latin typeface="Berlin Sans FB" panose="020E0602020502020306" pitchFamily="34" charset="0"/>
              <a:cs typeface="Times New Roman" pitchFamily="18" charset="0"/>
            </a:endParaRPr>
          </a:p>
          <a:p>
            <a:pPr marL="361950"/>
            <a:endParaRPr lang="nb-NO" dirty="0">
              <a:solidFill>
                <a:schemeClr val="tx1">
                  <a:lumMod val="65000"/>
                  <a:lumOff val="35000"/>
                </a:schemeClr>
              </a:solidFill>
              <a:latin typeface="Berlin Sans FB" panose="020E0602020502020306" pitchFamily="34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nb-NO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cs typeface="Times New Roman" pitchFamily="18" charset="0"/>
              </a:rPr>
              <a:t>Systemet 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cs typeface="Times New Roman" pitchFamily="18" charset="0"/>
              </a:rPr>
              <a:t>for </a:t>
            </a:r>
            <a:r>
              <a:rPr lang="nb-NO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cs typeface="Times New Roman" pitchFamily="18" charset="0"/>
              </a:rPr>
              <a:t>tjenesteutførelsen/rutiner</a:t>
            </a:r>
            <a:br>
              <a:rPr lang="nb-NO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cs typeface="Times New Roman" pitchFamily="18" charset="0"/>
              </a:rPr>
            </a:br>
            <a:r>
              <a:rPr lang="nb-NO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cs typeface="Times New Roman" pitchFamily="18" charset="0"/>
              </a:rPr>
              <a:t>/effektivitet</a:t>
            </a:r>
          </a:p>
          <a:p>
            <a:pPr marL="457200" indent="-457200">
              <a:buFontTx/>
              <a:buChar char="-"/>
            </a:pPr>
            <a:endParaRPr lang="nb-NO" dirty="0">
              <a:latin typeface="Berlin Sans FB" panose="020E0602020502020306" pitchFamily="34" charset="0"/>
              <a:cs typeface="Times New Roman" pitchFamily="18" charset="0"/>
            </a:endParaRPr>
          </a:p>
          <a:p>
            <a:pPr>
              <a:tabLst>
                <a:tab pos="676275" algn="l"/>
              </a:tabLst>
            </a:pP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cs typeface="Times New Roman" pitchFamily="18" charset="0"/>
              </a:rPr>
              <a:t>Er det noe konkret vi bør arbeide med i forhold til det vi nå har snakket om</a:t>
            </a:r>
            <a:r>
              <a:rPr lang="nb-NO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  <a:cs typeface="Times New Roman" pitchFamily="18" charset="0"/>
              </a:rPr>
              <a:t>?</a:t>
            </a:r>
            <a:endParaRPr lang="nb-NO" sz="3200" dirty="0">
              <a:solidFill>
                <a:schemeClr val="tx1">
                  <a:lumMod val="65000"/>
                  <a:lumOff val="35000"/>
                </a:schemeClr>
              </a:solidFill>
              <a:latin typeface="Berlin Sans FB" panose="020E0602020502020306" pitchFamily="34" charset="0"/>
              <a:cs typeface="Times New Roman" pitchFamily="18" charset="0"/>
            </a:endParaRPr>
          </a:p>
        </p:txBody>
      </p:sp>
      <p:sp>
        <p:nvSpPr>
          <p:cNvPr id="17" name="Avrundet rektangel 16"/>
          <p:cNvSpPr/>
          <p:nvPr/>
        </p:nvSpPr>
        <p:spPr>
          <a:xfrm>
            <a:off x="0" y="0"/>
            <a:ext cx="1143000" cy="1143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9" name="Avrundet rektangel 18"/>
          <p:cNvSpPr/>
          <p:nvPr/>
        </p:nvSpPr>
        <p:spPr>
          <a:xfrm>
            <a:off x="0" y="1143000"/>
            <a:ext cx="1143000" cy="1143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20" name="Bilde 19" descr="Steinkirke-B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4438"/>
            <a:ext cx="1214438" cy="100012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1" name="Avrundet rektangel 20"/>
          <p:cNvSpPr/>
          <p:nvPr/>
        </p:nvSpPr>
        <p:spPr>
          <a:xfrm>
            <a:off x="0" y="2286000"/>
            <a:ext cx="1143000" cy="1143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22" name="Bilde 21" descr="Steinkirke-B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57438"/>
            <a:ext cx="1214438" cy="100012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3" name="Avrundet rektangel 22"/>
          <p:cNvSpPr/>
          <p:nvPr/>
        </p:nvSpPr>
        <p:spPr>
          <a:xfrm>
            <a:off x="0" y="3429000"/>
            <a:ext cx="1143000" cy="1143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24" name="Bilde 23" descr="Steinkirke-B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0438"/>
            <a:ext cx="1214438" cy="100012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5" name="Avrundet rektangel 24"/>
          <p:cNvSpPr/>
          <p:nvPr/>
        </p:nvSpPr>
        <p:spPr>
          <a:xfrm>
            <a:off x="0" y="4572000"/>
            <a:ext cx="1143000" cy="1143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26" name="Bilde 25" descr="Steinkirke-B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43438"/>
            <a:ext cx="1214438" cy="100012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7" name="Avrundet rektangel 26"/>
          <p:cNvSpPr/>
          <p:nvPr/>
        </p:nvSpPr>
        <p:spPr>
          <a:xfrm>
            <a:off x="0" y="5715000"/>
            <a:ext cx="1143000" cy="1143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28" name="Bilde 27" descr="Steinkirke-B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86438"/>
            <a:ext cx="1214438" cy="100012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9" name="Plassholder for lysbildenummer 22"/>
          <p:cNvSpPr>
            <a:spLocks noGrp="1"/>
          </p:cNvSpPr>
          <p:nvPr>
            <p:ph type="sldNum" sz="quarter" idx="12"/>
          </p:nvPr>
        </p:nvSpPr>
        <p:spPr>
          <a:xfrm>
            <a:off x="8639175" y="6515100"/>
            <a:ext cx="463550" cy="273050"/>
          </a:xfrm>
        </p:spPr>
        <p:txBody>
          <a:bodyPr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EFC66DA9-881F-4631-9934-AE0923A810EC}" type="slidenum">
              <a:rPr lang="nb-NO" b="1" smtClean="0">
                <a:solidFill>
                  <a:schemeClr val="accent6">
                    <a:lumMod val="75000"/>
                  </a:schemeClr>
                </a:solidFill>
              </a:rPr>
              <a:pPr>
                <a:defRPr/>
              </a:pPr>
              <a:t>7</a:t>
            </a:fld>
            <a:endParaRPr lang="nb-N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Plassholder for bunntekst 1"/>
          <p:cNvSpPr txBox="1">
            <a:spLocks/>
          </p:cNvSpPr>
          <p:nvPr/>
        </p:nvSpPr>
        <p:spPr>
          <a:xfrm>
            <a:off x="1185863" y="6453336"/>
            <a:ext cx="7958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b-NO" smtClean="0">
                <a:solidFill>
                  <a:srgbClr val="00B0F0"/>
                </a:solidFill>
                <a:latin typeface="Berlin Sans FB" panose="020E0602020502020306" pitchFamily="34" charset="0"/>
              </a:rPr>
              <a:t>Stabsutvikling - Nidaros</a:t>
            </a:r>
            <a:endParaRPr lang="nb-NO" dirty="0">
              <a:solidFill>
                <a:srgbClr val="00B0F0"/>
              </a:solidFill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S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tøp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6723</TotalTime>
  <Words>301</Words>
  <Application>Microsoft Office PowerPoint</Application>
  <PresentationFormat>Skjermfremvisning (4:3)</PresentationFormat>
  <Paragraphs>85</Paragraphs>
  <Slides>8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Berlin Sans FB</vt:lpstr>
      <vt:lpstr>Berlin Sans FB Demi</vt:lpstr>
      <vt:lpstr>Calibri</vt:lpstr>
      <vt:lpstr>Times New Roman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hilde</dc:creator>
  <cp:lastModifiedBy>Hilde Kristin Klungrehaug</cp:lastModifiedBy>
  <cp:revision>664</cp:revision>
  <dcterms:created xsi:type="dcterms:W3CDTF">2008-05-30T11:32:58Z</dcterms:created>
  <dcterms:modified xsi:type="dcterms:W3CDTF">2014-01-27T12:01:15Z</dcterms:modified>
</cp:coreProperties>
</file>