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1" r:id="rId2"/>
    <p:sldId id="272" r:id="rId3"/>
    <p:sldId id="281" r:id="rId4"/>
    <p:sldId id="286" r:id="rId5"/>
    <p:sldId id="291" r:id="rId6"/>
    <p:sldId id="287" r:id="rId7"/>
    <p:sldId id="288" r:id="rId8"/>
    <p:sldId id="289" r:id="rId9"/>
    <p:sldId id="290" r:id="rId10"/>
    <p:sldId id="293" r:id="rId11"/>
    <p:sldId id="256" r:id="rId12"/>
    <p:sldId id="257" r:id="rId13"/>
    <p:sldId id="258" r:id="rId14"/>
    <p:sldId id="259" r:id="rId15"/>
    <p:sldId id="292" r:id="rId16"/>
    <p:sldId id="260" r:id="rId17"/>
    <p:sldId id="282" r:id="rId18"/>
    <p:sldId id="277" r:id="rId19"/>
    <p:sldId id="261" r:id="rId20"/>
    <p:sldId id="294" r:id="rId21"/>
    <p:sldId id="262" r:id="rId22"/>
    <p:sldId id="295" r:id="rId23"/>
    <p:sldId id="263" r:id="rId24"/>
    <p:sldId id="296" r:id="rId25"/>
    <p:sldId id="264" r:id="rId26"/>
    <p:sldId id="297" r:id="rId27"/>
    <p:sldId id="283" r:id="rId28"/>
    <p:sldId id="273" r:id="rId29"/>
    <p:sldId id="276" r:id="rId30"/>
    <p:sldId id="274" r:id="rId31"/>
    <p:sldId id="275" r:id="rId32"/>
    <p:sldId id="265" r:id="rId33"/>
    <p:sldId id="298" r:id="rId34"/>
    <p:sldId id="279" r:id="rId35"/>
    <p:sldId id="280" r:id="rId36"/>
    <p:sldId id="285" r:id="rId37"/>
    <p:sldId id="278" r:id="rId38"/>
    <p:sldId id="268" r:id="rId39"/>
    <p:sldId id="300" r:id="rId40"/>
    <p:sldId id="299" r:id="rId41"/>
    <p:sldId id="266" r:id="rId42"/>
    <p:sldId id="301"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1" d="100"/>
          <a:sy n="91" d="100"/>
        </p:scale>
        <p:origin x="5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b-NO" smtClean="0"/>
              <a:t>Klikk for å redigere tittelstil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e med bildeteks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446C117F-5CCF-4837-BE5F-2B92066CAFAF}" type="datetimeFigureOut">
              <a:rPr lang="en-US" dirty="0"/>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b-NO" smtClean="0"/>
              <a:t>Klikk for å redigere tittelstil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84EB90BD-B6CE-46B7-997F-7313B992CCDC}" type="datetimeFigureOut">
              <a:rPr lang="en-US" dirty="0"/>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b-NO" smtClean="0"/>
              <a:t>Klikk for å redigere tittelstil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CDB9D11F-B188-461D-B23F-39381795C052}" type="datetimeFigureOut">
              <a:rPr lang="en-US" dirty="0"/>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b-NO" smtClean="0"/>
              <a:t>Klikk for å redigere tittelstil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52E6D8D9-55A2-4063-B0F3-121F44549695}" type="datetimeFigureOut">
              <a:rPr lang="en-US" dirty="0"/>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b-NO" smtClean="0"/>
              <a:t>Klikk for å redigere tittelstil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3" name="Date Placeholder 2"/>
          <p:cNvSpPr>
            <a:spLocks noGrp="1"/>
          </p:cNvSpPr>
          <p:nvPr>
            <p:ph type="dt" sz="half" idx="10"/>
          </p:nvPr>
        </p:nvSpPr>
        <p:spPr/>
        <p:txBody>
          <a:bodyPr/>
          <a:lstStyle/>
          <a:p>
            <a:fld id="{D4B24536-994D-4021-A283-9F449C0DB509}" type="datetimeFigureOut">
              <a:rPr lang="en-US" dirty="0"/>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for bild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b-NO" smtClean="0"/>
              <a:t>Klikk for å redigere tittelstil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3" name="Date Placeholder 2"/>
          <p:cNvSpPr>
            <a:spLocks noGrp="1"/>
          </p:cNvSpPr>
          <p:nvPr>
            <p:ph type="dt" sz="half" idx="10"/>
          </p:nvPr>
        </p:nvSpPr>
        <p:spPr/>
        <p:txBody>
          <a:bodyPr/>
          <a:lstStyle/>
          <a:p>
            <a:fld id="{3CBBBB78-C96F-47B7-AB17-D852CA960AC9}" type="datetimeFigureOut">
              <a:rPr lang="en-US" dirty="0"/>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10/31/2016</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b-NO" smtClean="0"/>
              <a:t>Klikk for å redigere tittelstil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30578ACC-22D6-47C1-A373-4FD133E34F3C}" type="datetimeFigureOut">
              <a:rPr lang="en-US" dirty="0"/>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680322" y="3030008"/>
            <a:ext cx="4698355" cy="2906179"/>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5594123" y="3030008"/>
            <a:ext cx="4700059" cy="2906179"/>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10/31/2016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10/31/2016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b-NO" smtClean="0"/>
              <a:t>Klikk for å redigere tittelstil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E331444B-B92B-4E27-8C94-BB93EAF5CB18}" type="datetimeFigureOut">
              <a:rPr lang="en-US" dirty="0"/>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363EFA5E-FA76-400D-B3DC-F0BA90E6D107}" type="datetimeFigureOut">
              <a:rPr lang="en-US" dirty="0"/>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10/31/2016</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FRELSEN</a:t>
            </a:r>
            <a:endParaRPr lang="nb-NO" dirty="0"/>
          </a:p>
        </p:txBody>
      </p:sp>
      <p:sp>
        <p:nvSpPr>
          <p:cNvPr id="3" name="Undertittel 2"/>
          <p:cNvSpPr>
            <a:spLocks noGrp="1"/>
          </p:cNvSpPr>
          <p:nvPr>
            <p:ph type="subTitle" idx="1"/>
          </p:nvPr>
        </p:nvSpPr>
        <p:spPr/>
        <p:txBody>
          <a:bodyPr/>
          <a:lstStyle/>
          <a:p>
            <a:r>
              <a:rPr lang="nb-NO" dirty="0" smtClean="0"/>
              <a:t>Nidaros Bispedømme – Reformasjonsåret 2017</a:t>
            </a:r>
          </a:p>
        </p:txBody>
      </p:sp>
    </p:spTree>
    <p:extLst>
      <p:ext uri="{BB962C8B-B14F-4D97-AF65-F5344CB8AC3E}">
        <p14:creationId xmlns:p14="http://schemas.microsoft.com/office/powerpoint/2010/main" val="311173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PAUSE – eller spørsmål til oppklaring</a:t>
            </a:r>
            <a:endParaRPr lang="nb-NO" dirty="0"/>
          </a:p>
        </p:txBody>
      </p:sp>
      <p:sp>
        <p:nvSpPr>
          <p:cNvPr id="3" name="Plassholder for tekst 2"/>
          <p:cNvSpPr>
            <a:spLocks noGrp="1"/>
          </p:cNvSpPr>
          <p:nvPr>
            <p:ph type="body" idx="1"/>
          </p:nvPr>
        </p:nvSpPr>
        <p:spPr/>
        <p:txBody>
          <a:bodyPr/>
          <a:lstStyle/>
          <a:p>
            <a:r>
              <a:rPr lang="nb-NO" dirty="0" smtClean="0"/>
              <a:t>Etter pausen: Hva er egentlig frelse?</a:t>
            </a:r>
            <a:endParaRPr lang="nb-NO" dirty="0"/>
          </a:p>
        </p:txBody>
      </p:sp>
    </p:spTree>
    <p:extLst>
      <p:ext uri="{BB962C8B-B14F-4D97-AF65-F5344CB8AC3E}">
        <p14:creationId xmlns:p14="http://schemas.microsoft.com/office/powerpoint/2010/main" val="3906034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Hva er egentlig frelse?</a:t>
            </a:r>
            <a:endParaRPr lang="nb-NO" dirty="0"/>
          </a:p>
        </p:txBody>
      </p:sp>
      <p:sp>
        <p:nvSpPr>
          <p:cNvPr id="3" name="Undertittel 2"/>
          <p:cNvSpPr>
            <a:spLocks noGrp="1"/>
          </p:cNvSpPr>
          <p:nvPr>
            <p:ph type="subTitle" idx="1"/>
          </p:nvPr>
        </p:nvSpPr>
        <p:spPr/>
        <p:txBody>
          <a:bodyPr/>
          <a:lstStyle/>
          <a:p>
            <a:endParaRPr lang="nb-NO" dirty="0"/>
          </a:p>
        </p:txBody>
      </p:sp>
    </p:spTree>
    <p:extLst>
      <p:ext uri="{BB962C8B-B14F-4D97-AF65-F5344CB8AC3E}">
        <p14:creationId xmlns:p14="http://schemas.microsoft.com/office/powerpoint/2010/main" val="3126264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Tre spørsmål til «frelse»</a:t>
            </a:r>
            <a:endParaRPr lang="nb-NO" dirty="0"/>
          </a:p>
        </p:txBody>
      </p:sp>
      <p:sp>
        <p:nvSpPr>
          <p:cNvPr id="3" name="Plassholder for innhold 2"/>
          <p:cNvSpPr>
            <a:spLocks noGrp="1"/>
          </p:cNvSpPr>
          <p:nvPr>
            <p:ph idx="1"/>
          </p:nvPr>
        </p:nvSpPr>
        <p:spPr/>
        <p:txBody>
          <a:bodyPr/>
          <a:lstStyle/>
          <a:p>
            <a:pPr marL="0" indent="0">
              <a:buNone/>
            </a:pPr>
            <a:r>
              <a:rPr lang="nb-NO" b="1" dirty="0" smtClean="0"/>
              <a:t>Hva skal vi frelses FRA?</a:t>
            </a:r>
          </a:p>
          <a:p>
            <a:pPr marL="0" indent="0">
              <a:buNone/>
            </a:pPr>
            <a:r>
              <a:rPr lang="nb-NO" b="1" dirty="0" smtClean="0"/>
              <a:t>Hva skal vi frelses TIL?</a:t>
            </a:r>
          </a:p>
          <a:p>
            <a:pPr marL="0" indent="0">
              <a:buNone/>
            </a:pPr>
            <a:r>
              <a:rPr lang="nb-NO" b="1" dirty="0" smtClean="0"/>
              <a:t>Hvordan/på hvilket grunnlag skjer frelsen?</a:t>
            </a:r>
            <a:endParaRPr lang="nb-NO" dirty="0"/>
          </a:p>
          <a:p>
            <a:pPr marL="0" indent="0">
              <a:buNone/>
            </a:pPr>
            <a:endParaRPr lang="nb-NO" dirty="0"/>
          </a:p>
          <a:p>
            <a:pPr marL="0" indent="0">
              <a:buNone/>
            </a:pPr>
            <a:r>
              <a:rPr lang="nb-NO" dirty="0"/>
              <a:t> </a:t>
            </a:r>
          </a:p>
          <a:p>
            <a:pPr marL="0" indent="0">
              <a:buNone/>
            </a:pPr>
            <a:r>
              <a:rPr lang="nb-NO" dirty="0"/>
              <a:t>Tips: Spørsmålene kan stilles til alle </a:t>
            </a:r>
            <a:r>
              <a:rPr lang="nb-NO" dirty="0" smtClean="0"/>
              <a:t>religioner, livssyn, filosofier </a:t>
            </a:r>
            <a:r>
              <a:rPr lang="nb-NO" dirty="0"/>
              <a:t>og </a:t>
            </a:r>
            <a:r>
              <a:rPr lang="nb-NO" b="1" dirty="0" smtClean="0"/>
              <a:t>ideologier</a:t>
            </a:r>
            <a:r>
              <a:rPr lang="nb-NO" dirty="0"/>
              <a:t> </a:t>
            </a:r>
            <a:r>
              <a:rPr lang="nb-NO" dirty="0" smtClean="0"/>
              <a:t>– </a:t>
            </a:r>
            <a:r>
              <a:rPr lang="nb-NO" dirty="0"/>
              <a:t>også </a:t>
            </a:r>
            <a:r>
              <a:rPr lang="nb-NO" dirty="0" smtClean="0"/>
              <a:t>politiske, som f.eks. sosialdemokratiet, kommunismen og liberalismen</a:t>
            </a:r>
            <a:endParaRPr lang="nb-NO" dirty="0"/>
          </a:p>
        </p:txBody>
      </p:sp>
    </p:spTree>
    <p:extLst>
      <p:ext uri="{BB962C8B-B14F-4D97-AF65-F5344CB8AC3E}">
        <p14:creationId xmlns:p14="http://schemas.microsoft.com/office/powerpoint/2010/main" val="2194797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skal vi frelses FRA?</a:t>
            </a:r>
            <a:endParaRPr lang="nb-NO" dirty="0"/>
          </a:p>
        </p:txBody>
      </p:sp>
      <p:sp>
        <p:nvSpPr>
          <p:cNvPr id="3" name="Plassholder for innhold 2"/>
          <p:cNvSpPr>
            <a:spLocks noGrp="1"/>
          </p:cNvSpPr>
          <p:nvPr>
            <p:ph idx="1"/>
          </p:nvPr>
        </p:nvSpPr>
        <p:spPr/>
        <p:txBody>
          <a:bodyPr>
            <a:normAutofit lnSpcReduction="10000"/>
          </a:bodyPr>
          <a:lstStyle/>
          <a:p>
            <a:pPr marL="0" lvl="0" indent="0">
              <a:buNone/>
            </a:pPr>
            <a:r>
              <a:rPr lang="nb-NO" dirty="0" smtClean="0"/>
              <a:t>ULIKE MULIGHETER:</a:t>
            </a:r>
          </a:p>
          <a:p>
            <a:pPr lvl="0"/>
            <a:r>
              <a:rPr lang="nb-NO" dirty="0" smtClean="0"/>
              <a:t>Synd </a:t>
            </a:r>
            <a:r>
              <a:rPr lang="nb-NO" dirty="0"/>
              <a:t>og skyld</a:t>
            </a:r>
          </a:p>
          <a:p>
            <a:pPr lvl="0"/>
            <a:r>
              <a:rPr lang="nb-NO" dirty="0"/>
              <a:t>Død og alt som bryter ned</a:t>
            </a:r>
          </a:p>
          <a:p>
            <a:pPr lvl="0"/>
            <a:r>
              <a:rPr lang="nb-NO" dirty="0"/>
              <a:t>Satan og alle onde makter</a:t>
            </a:r>
          </a:p>
          <a:p>
            <a:pPr lvl="0"/>
            <a:r>
              <a:rPr lang="nb-NO" dirty="0"/>
              <a:t>Politisk undertrykkelse</a:t>
            </a:r>
          </a:p>
          <a:p>
            <a:pPr lvl="0"/>
            <a:r>
              <a:rPr lang="nb-NO" dirty="0"/>
              <a:t>Sykdom og dårlig helse</a:t>
            </a:r>
          </a:p>
          <a:p>
            <a:pPr lvl="0"/>
            <a:r>
              <a:rPr lang="nb-NO" dirty="0"/>
              <a:t>Fattigdom og dårlige sosiale kår</a:t>
            </a:r>
          </a:p>
          <a:p>
            <a:pPr lvl="0"/>
            <a:r>
              <a:rPr lang="nb-NO" dirty="0"/>
              <a:t>Uvitenhet</a:t>
            </a:r>
          </a:p>
          <a:p>
            <a:endParaRPr lang="nb-NO" dirty="0"/>
          </a:p>
        </p:txBody>
      </p:sp>
    </p:spTree>
    <p:extLst>
      <p:ext uri="{BB962C8B-B14F-4D97-AF65-F5344CB8AC3E}">
        <p14:creationId xmlns:p14="http://schemas.microsoft.com/office/powerpoint/2010/main" val="1325807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skal vi frelses TIL?</a:t>
            </a:r>
            <a:endParaRPr lang="nb-NO" dirty="0"/>
          </a:p>
        </p:txBody>
      </p:sp>
      <p:sp>
        <p:nvSpPr>
          <p:cNvPr id="3" name="Plassholder for innhold 2"/>
          <p:cNvSpPr>
            <a:spLocks noGrp="1"/>
          </p:cNvSpPr>
          <p:nvPr>
            <p:ph idx="1"/>
          </p:nvPr>
        </p:nvSpPr>
        <p:spPr/>
        <p:txBody>
          <a:bodyPr>
            <a:normAutofit lnSpcReduction="10000"/>
          </a:bodyPr>
          <a:lstStyle/>
          <a:p>
            <a:pPr lvl="0"/>
            <a:r>
              <a:rPr lang="nb-NO" dirty="0" smtClean="0"/>
              <a:t>Det klasseløse samfunn (kommunisme)</a:t>
            </a:r>
          </a:p>
          <a:p>
            <a:pPr lvl="0"/>
            <a:r>
              <a:rPr lang="nb-NO" dirty="0" smtClean="0"/>
              <a:t>Det gode liv her og nå (human-etikk og «liberal» kristendom)</a:t>
            </a:r>
          </a:p>
          <a:p>
            <a:pPr lvl="0"/>
            <a:r>
              <a:rPr lang="nb-NO" dirty="0" smtClean="0"/>
              <a:t>Det evige </a:t>
            </a:r>
            <a:r>
              <a:rPr lang="nb-NO" dirty="0"/>
              <a:t>liv i </a:t>
            </a:r>
            <a:r>
              <a:rPr lang="nb-NO" dirty="0" smtClean="0"/>
              <a:t>himmelen («tradisjonell» kristendom, islam og jødedom)</a:t>
            </a:r>
          </a:p>
          <a:p>
            <a:pPr lvl="0"/>
            <a:r>
              <a:rPr lang="nb-NO" dirty="0" smtClean="0"/>
              <a:t>Like muligheter for alle, uansett bakgrunn (sosial-demokratiet)</a:t>
            </a:r>
            <a:endParaRPr lang="nb-NO" dirty="0"/>
          </a:p>
          <a:p>
            <a:pPr lvl="0"/>
            <a:r>
              <a:rPr lang="nb-NO" dirty="0" smtClean="0"/>
              <a:t>Et evig – og godt – </a:t>
            </a:r>
            <a:r>
              <a:rPr lang="nb-NO" dirty="0"/>
              <a:t>liv på </a:t>
            </a:r>
            <a:r>
              <a:rPr lang="nb-NO" dirty="0" smtClean="0"/>
              <a:t>jorden (kristendom) </a:t>
            </a:r>
            <a:endParaRPr lang="nb-NO" dirty="0"/>
          </a:p>
          <a:p>
            <a:pPr lvl="0"/>
            <a:r>
              <a:rPr lang="nb-NO" dirty="0" smtClean="0"/>
              <a:t>Rettferdighet, frihet fra undertrykkelse – her og nå (politisk kristendom)</a:t>
            </a:r>
            <a:endParaRPr lang="nb-NO" dirty="0"/>
          </a:p>
          <a:p>
            <a:pPr lvl="0"/>
            <a:r>
              <a:rPr lang="nb-NO" dirty="0" err="1" smtClean="0"/>
              <a:t>Fullommen</a:t>
            </a:r>
            <a:r>
              <a:rPr lang="nb-NO" dirty="0" smtClean="0"/>
              <a:t> frihet for den enkelte (liberalisme)</a:t>
            </a:r>
            <a:endParaRPr lang="nb-NO" dirty="0"/>
          </a:p>
          <a:p>
            <a:endParaRPr lang="nb-NO" dirty="0"/>
          </a:p>
        </p:txBody>
      </p:sp>
    </p:spTree>
    <p:extLst>
      <p:ext uri="{BB962C8B-B14F-4D97-AF65-F5344CB8AC3E}">
        <p14:creationId xmlns:p14="http://schemas.microsoft.com/office/powerpoint/2010/main" val="3602235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Hvordan kan frelsen skje? – del I</a:t>
            </a:r>
            <a:endParaRPr lang="nb-NO" dirty="0"/>
          </a:p>
        </p:txBody>
      </p:sp>
      <p:sp>
        <p:nvSpPr>
          <p:cNvPr id="3" name="Plassholder for innhold 2"/>
          <p:cNvSpPr>
            <a:spLocks noGrp="1"/>
          </p:cNvSpPr>
          <p:nvPr>
            <p:ph idx="1"/>
          </p:nvPr>
        </p:nvSpPr>
        <p:spPr/>
        <p:txBody>
          <a:bodyPr/>
          <a:lstStyle/>
          <a:p>
            <a:r>
              <a:rPr lang="nb-NO" dirty="0" smtClean="0"/>
              <a:t>Væpnet revolusjon (kommunisme)</a:t>
            </a:r>
          </a:p>
          <a:p>
            <a:r>
              <a:rPr lang="nb-NO" dirty="0" smtClean="0"/>
              <a:t>Stadig sekularisering – «sekulariseringstesen» – humanetikken</a:t>
            </a:r>
          </a:p>
          <a:p>
            <a:r>
              <a:rPr lang="nb-NO" dirty="0" smtClean="0"/>
              <a:t>Fredelig revolusjon/valg – sosialisme/sosialdemokrati</a:t>
            </a:r>
          </a:p>
          <a:p>
            <a:r>
              <a:rPr lang="nb-NO" dirty="0" smtClean="0"/>
              <a:t>Ved den allmektige Guds makt og velde – islam, jødedom</a:t>
            </a:r>
          </a:p>
          <a:p>
            <a:r>
              <a:rPr lang="nb-NO" dirty="0" smtClean="0"/>
              <a:t>Når Messias /Mahdi kommer – jødedom, </a:t>
            </a:r>
            <a:r>
              <a:rPr lang="nb-NO" dirty="0" err="1" smtClean="0"/>
              <a:t>shia</a:t>
            </a:r>
            <a:r>
              <a:rPr lang="nb-NO" dirty="0" smtClean="0"/>
              <a:t>-islam</a:t>
            </a:r>
          </a:p>
          <a:p>
            <a:r>
              <a:rPr lang="nb-NO" dirty="0" smtClean="0"/>
              <a:t>Når egoismen som positiv samfunnskraft slår gjennom – kapitalismen/liberalismen</a:t>
            </a:r>
          </a:p>
          <a:p>
            <a:r>
              <a:rPr lang="nb-NO" dirty="0" smtClean="0"/>
              <a:t>Ved indre opplysning – østlig religion, New Age</a:t>
            </a:r>
            <a:endParaRPr lang="nb-NO" dirty="0"/>
          </a:p>
        </p:txBody>
      </p:sp>
    </p:spTree>
    <p:extLst>
      <p:ext uri="{BB962C8B-B14F-4D97-AF65-F5344CB8AC3E}">
        <p14:creationId xmlns:p14="http://schemas.microsoft.com/office/powerpoint/2010/main" val="2520160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Hvordan kan frelsen skje? – del II</a:t>
            </a:r>
            <a:endParaRPr lang="nb-NO" dirty="0"/>
          </a:p>
        </p:txBody>
      </p:sp>
      <p:sp>
        <p:nvSpPr>
          <p:cNvPr id="3" name="Plassholder for innhold 2"/>
          <p:cNvSpPr>
            <a:spLocks noGrp="1"/>
          </p:cNvSpPr>
          <p:nvPr>
            <p:ph idx="1"/>
          </p:nvPr>
        </p:nvSpPr>
        <p:spPr/>
        <p:txBody>
          <a:bodyPr/>
          <a:lstStyle/>
          <a:p>
            <a:pPr marL="0" indent="0">
              <a:buNone/>
            </a:pPr>
            <a:r>
              <a:rPr lang="nb-NO" sz="4000" b="1" dirty="0"/>
              <a:t>I kristendommen: Noe med </a:t>
            </a:r>
            <a:r>
              <a:rPr lang="nb-NO" sz="4000" b="1" dirty="0" smtClean="0"/>
              <a:t>Jesus!</a:t>
            </a:r>
            <a:endParaRPr lang="nb-NO" sz="4000" dirty="0"/>
          </a:p>
          <a:p>
            <a:pPr lvl="0"/>
            <a:r>
              <a:rPr lang="nb-NO" dirty="0" smtClean="0"/>
              <a:t>Jesus </a:t>
            </a:r>
            <a:r>
              <a:rPr lang="nb-NO" dirty="0"/>
              <a:t>sonet vår synd på korset</a:t>
            </a:r>
          </a:p>
          <a:p>
            <a:pPr lvl="0"/>
            <a:r>
              <a:rPr lang="nb-NO" dirty="0" smtClean="0"/>
              <a:t>Jesus </a:t>
            </a:r>
            <a:r>
              <a:rPr lang="nb-NO" dirty="0"/>
              <a:t>brøt dødens og dødskreftenes makt i oppstandelsen</a:t>
            </a:r>
          </a:p>
          <a:p>
            <a:pPr lvl="0"/>
            <a:r>
              <a:rPr lang="nb-NO" dirty="0" smtClean="0"/>
              <a:t>Jesus </a:t>
            </a:r>
            <a:r>
              <a:rPr lang="nb-NO" dirty="0"/>
              <a:t>fortalte hvordan vi skal leve etisk riktig</a:t>
            </a:r>
          </a:p>
          <a:p>
            <a:pPr lvl="0"/>
            <a:r>
              <a:rPr lang="nb-NO" dirty="0" smtClean="0"/>
              <a:t>Jesus </a:t>
            </a:r>
            <a:r>
              <a:rPr lang="nb-NO" dirty="0"/>
              <a:t>fortalte hvordan vi skal leve politisk riktig</a:t>
            </a:r>
          </a:p>
          <a:p>
            <a:pPr lvl="0"/>
            <a:r>
              <a:rPr lang="nb-NO" dirty="0" smtClean="0"/>
              <a:t>Jesus </a:t>
            </a:r>
            <a:r>
              <a:rPr lang="nb-NO" dirty="0"/>
              <a:t>var et forbilde i sin omgang med andre mennesker</a:t>
            </a:r>
          </a:p>
          <a:p>
            <a:pPr lvl="0"/>
            <a:r>
              <a:rPr lang="nb-NO" dirty="0" smtClean="0"/>
              <a:t>Jesus </a:t>
            </a:r>
            <a:r>
              <a:rPr lang="nb-NO" dirty="0"/>
              <a:t>er en spirituell inspirasjonskilde</a:t>
            </a:r>
          </a:p>
          <a:p>
            <a:endParaRPr lang="nb-NO" dirty="0"/>
          </a:p>
        </p:txBody>
      </p:sp>
    </p:spTree>
    <p:extLst>
      <p:ext uri="{BB962C8B-B14F-4D97-AF65-F5344CB8AC3E}">
        <p14:creationId xmlns:p14="http://schemas.microsoft.com/office/powerpoint/2010/main" val="3601455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ALLSANG</a:t>
            </a:r>
            <a:endParaRPr lang="nb-NO" dirty="0"/>
          </a:p>
        </p:txBody>
      </p:sp>
      <p:sp>
        <p:nvSpPr>
          <p:cNvPr id="3" name="Plassholder for innhold 2"/>
          <p:cNvSpPr>
            <a:spLocks noGrp="1"/>
          </p:cNvSpPr>
          <p:nvPr>
            <p:ph idx="1"/>
          </p:nvPr>
        </p:nvSpPr>
        <p:spPr/>
        <p:txBody>
          <a:bodyPr/>
          <a:lstStyle/>
          <a:p>
            <a:pPr marL="0" indent="0">
              <a:buNone/>
            </a:pPr>
            <a:r>
              <a:rPr lang="nb-NO" dirty="0" smtClean="0"/>
              <a:t>359 Jeg har en venn som har gitt sitt liv</a:t>
            </a:r>
            <a:endParaRPr lang="nb-NO" dirty="0"/>
          </a:p>
        </p:txBody>
      </p:sp>
    </p:spTree>
    <p:extLst>
      <p:ext uri="{BB962C8B-B14F-4D97-AF65-F5344CB8AC3E}">
        <p14:creationId xmlns:p14="http://schemas.microsoft.com/office/powerpoint/2010/main" val="1441665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PAUSE</a:t>
            </a:r>
            <a:endParaRPr lang="nb-NO" dirty="0"/>
          </a:p>
        </p:txBody>
      </p:sp>
      <p:sp>
        <p:nvSpPr>
          <p:cNvPr id="3" name="Undertittel 2"/>
          <p:cNvSpPr>
            <a:spLocks noGrp="1"/>
          </p:cNvSpPr>
          <p:nvPr>
            <p:ph type="subTitle" idx="1"/>
          </p:nvPr>
        </p:nvSpPr>
        <p:spPr/>
        <p:txBody>
          <a:bodyPr/>
          <a:lstStyle/>
          <a:p>
            <a:r>
              <a:rPr lang="nb-NO" dirty="0" smtClean="0"/>
              <a:t>Etter pausen: Forelesning; hvilken frelse behøver vi egentlig?</a:t>
            </a:r>
            <a:endParaRPr lang="nb-NO" dirty="0"/>
          </a:p>
        </p:txBody>
      </p:sp>
    </p:spTree>
    <p:extLst>
      <p:ext uri="{BB962C8B-B14F-4D97-AF65-F5344CB8AC3E}">
        <p14:creationId xmlns:p14="http://schemas.microsoft.com/office/powerpoint/2010/main" val="1250632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 – Objektiv forsoningslære – del I</a:t>
            </a:r>
            <a:endParaRPr lang="nb-NO" dirty="0"/>
          </a:p>
        </p:txBody>
      </p:sp>
      <p:sp>
        <p:nvSpPr>
          <p:cNvPr id="3" name="Plassholder for innhold 2"/>
          <p:cNvSpPr>
            <a:spLocks noGrp="1"/>
          </p:cNvSpPr>
          <p:nvPr>
            <p:ph idx="1"/>
          </p:nvPr>
        </p:nvSpPr>
        <p:spPr/>
        <p:txBody>
          <a:bodyPr>
            <a:normAutofit/>
          </a:bodyPr>
          <a:lstStyle/>
          <a:p>
            <a:pPr lvl="0"/>
            <a:r>
              <a:rPr lang="nb-NO" dirty="0" smtClean="0"/>
              <a:t>Formulert av Anselm </a:t>
            </a:r>
            <a:r>
              <a:rPr lang="nb-NO" dirty="0"/>
              <a:t>av Canterbury, 1000-tallet</a:t>
            </a:r>
          </a:p>
          <a:p>
            <a:pPr lvl="0"/>
            <a:r>
              <a:rPr lang="nb-NO" dirty="0" smtClean="0"/>
              <a:t>Kjerne-uttrykk: «</a:t>
            </a:r>
            <a:r>
              <a:rPr lang="nb-NO" dirty="0" err="1" smtClean="0"/>
              <a:t>aut</a:t>
            </a:r>
            <a:r>
              <a:rPr lang="nb-NO" dirty="0" smtClean="0"/>
              <a:t> </a:t>
            </a:r>
            <a:r>
              <a:rPr lang="nb-NO" dirty="0" err="1"/>
              <a:t>satisfactio</a:t>
            </a:r>
            <a:r>
              <a:rPr lang="nb-NO" dirty="0"/>
              <a:t> </a:t>
            </a:r>
            <a:r>
              <a:rPr lang="nb-NO" dirty="0" err="1"/>
              <a:t>aut</a:t>
            </a:r>
            <a:r>
              <a:rPr lang="nb-NO" dirty="0"/>
              <a:t> </a:t>
            </a:r>
            <a:r>
              <a:rPr lang="nb-NO" dirty="0" err="1" smtClean="0"/>
              <a:t>poena</a:t>
            </a:r>
            <a:r>
              <a:rPr lang="nb-NO" dirty="0" smtClean="0"/>
              <a:t>» </a:t>
            </a:r>
            <a:r>
              <a:rPr lang="nb-NO" dirty="0"/>
              <a:t>– enten soning eller </a:t>
            </a:r>
            <a:r>
              <a:rPr lang="nb-NO" dirty="0" smtClean="0"/>
              <a:t>straff (ikke rom for tilgivelse)</a:t>
            </a:r>
            <a:endParaRPr lang="nb-NO" dirty="0"/>
          </a:p>
          <a:p>
            <a:pPr lvl="0"/>
            <a:r>
              <a:rPr lang="nb-NO" dirty="0" smtClean="0"/>
              <a:t>Anselm tenker «forensisk» – det betyr at han tenker som i en rettssal. Dette kommer fra gammel romersk tenkning</a:t>
            </a:r>
            <a:endParaRPr lang="nb-NO" dirty="0"/>
          </a:p>
          <a:p>
            <a:pPr lvl="0"/>
            <a:r>
              <a:rPr lang="nb-NO" dirty="0" smtClean="0"/>
              <a:t>Grunnleggende: Synden krenker Gud, derfor må Gud </a:t>
            </a:r>
            <a:r>
              <a:rPr lang="nb-NO" dirty="0"/>
              <a:t>forsones</a:t>
            </a:r>
          </a:p>
          <a:p>
            <a:pPr lvl="0"/>
            <a:r>
              <a:rPr lang="nb-NO" dirty="0"/>
              <a:t>Mennesket </a:t>
            </a:r>
            <a:r>
              <a:rPr lang="nb-NO" dirty="0" smtClean="0"/>
              <a:t>er synderen som må forsone Gud, mennesket </a:t>
            </a:r>
            <a:r>
              <a:rPr lang="nb-NO" dirty="0"/>
              <a:t>har pådratt seg </a:t>
            </a:r>
            <a:r>
              <a:rPr lang="nb-NO" dirty="0" smtClean="0"/>
              <a:t>uopprettelig skyld gjennom sin synd</a:t>
            </a:r>
            <a:endParaRPr lang="nb-NO" dirty="0"/>
          </a:p>
          <a:p>
            <a:endParaRPr lang="nb-NO" dirty="0"/>
          </a:p>
        </p:txBody>
      </p:sp>
    </p:spTree>
    <p:extLst>
      <p:ext uri="{BB962C8B-B14F-4D97-AF65-F5344CB8AC3E}">
        <p14:creationId xmlns:p14="http://schemas.microsoft.com/office/powerpoint/2010/main" val="647054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Innhold</a:t>
            </a:r>
            <a:endParaRPr lang="nb-NO" dirty="0"/>
          </a:p>
        </p:txBody>
      </p:sp>
      <p:sp>
        <p:nvSpPr>
          <p:cNvPr id="3" name="Plassholder for innhold 2"/>
          <p:cNvSpPr>
            <a:spLocks noGrp="1"/>
          </p:cNvSpPr>
          <p:nvPr>
            <p:ph idx="1"/>
          </p:nvPr>
        </p:nvSpPr>
        <p:spPr/>
        <p:txBody>
          <a:bodyPr>
            <a:normAutofit lnSpcReduction="10000"/>
          </a:bodyPr>
          <a:lstStyle/>
          <a:p>
            <a:pPr marL="0" indent="0">
              <a:buNone/>
            </a:pPr>
            <a:r>
              <a:rPr lang="nb-NO" dirty="0" smtClean="0"/>
              <a:t>«Frelse er gratis!»</a:t>
            </a:r>
          </a:p>
          <a:p>
            <a:pPr marL="0" indent="0">
              <a:buNone/>
            </a:pPr>
            <a:r>
              <a:rPr lang="nb-NO" dirty="0" smtClean="0"/>
              <a:t>«Hva slags frelse kan vi få?»</a:t>
            </a:r>
            <a:endParaRPr lang="nb-NO" dirty="0"/>
          </a:p>
          <a:p>
            <a:pPr marL="0" indent="0">
              <a:buNone/>
            </a:pPr>
            <a:r>
              <a:rPr lang="nb-NO" dirty="0" smtClean="0"/>
              <a:t>«</a:t>
            </a:r>
            <a:r>
              <a:rPr lang="nb-NO" dirty="0"/>
              <a:t>Hvilken frelse behøver vi egentlig</a:t>
            </a:r>
            <a:r>
              <a:rPr lang="nb-NO" dirty="0" smtClean="0"/>
              <a:t>?»</a:t>
            </a:r>
          </a:p>
          <a:p>
            <a:pPr marL="0" indent="0">
              <a:buNone/>
            </a:pPr>
            <a:endParaRPr lang="nb-NO" dirty="0"/>
          </a:p>
          <a:p>
            <a:pPr marL="0" indent="0">
              <a:buNone/>
            </a:pPr>
            <a:r>
              <a:rPr lang="nb-NO" dirty="0" smtClean="0"/>
              <a:t>Gruppearbeid I - Ulike frelsesforståelser</a:t>
            </a:r>
            <a:endParaRPr lang="nb-NO" dirty="0"/>
          </a:p>
          <a:p>
            <a:pPr marL="0" indent="0">
              <a:buNone/>
            </a:pPr>
            <a:r>
              <a:rPr lang="nb-NO" dirty="0" smtClean="0"/>
              <a:t>Gruppearbeid II – Ulike gruppers behov, hvordan møte dem?</a:t>
            </a:r>
          </a:p>
          <a:p>
            <a:pPr marL="0" indent="0">
              <a:buNone/>
            </a:pPr>
            <a:endParaRPr lang="nb-NO" dirty="0"/>
          </a:p>
          <a:p>
            <a:pPr marL="0" indent="0">
              <a:buNone/>
            </a:pPr>
            <a:r>
              <a:rPr lang="nb-NO" dirty="0" smtClean="0"/>
              <a:t>Salmeforslag kommer underveis…</a:t>
            </a:r>
          </a:p>
          <a:p>
            <a:pPr marL="0" indent="0">
              <a:buNone/>
            </a:pPr>
            <a:endParaRPr lang="nb-NO" dirty="0" smtClean="0"/>
          </a:p>
          <a:p>
            <a:pPr marL="0" indent="0">
              <a:buNone/>
            </a:pPr>
            <a:endParaRPr lang="nb-NO" dirty="0" smtClean="0"/>
          </a:p>
          <a:p>
            <a:endParaRPr lang="nb-NO" dirty="0"/>
          </a:p>
        </p:txBody>
      </p:sp>
    </p:spTree>
    <p:extLst>
      <p:ext uri="{BB962C8B-B14F-4D97-AF65-F5344CB8AC3E}">
        <p14:creationId xmlns:p14="http://schemas.microsoft.com/office/powerpoint/2010/main" val="48119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Objektiv forsoningslære – del II</a:t>
            </a:r>
            <a:endParaRPr lang="nb-NO" dirty="0"/>
          </a:p>
        </p:txBody>
      </p:sp>
      <p:sp>
        <p:nvSpPr>
          <p:cNvPr id="3" name="Plassholder for innhold 2"/>
          <p:cNvSpPr>
            <a:spLocks noGrp="1"/>
          </p:cNvSpPr>
          <p:nvPr>
            <p:ph idx="1"/>
          </p:nvPr>
        </p:nvSpPr>
        <p:spPr/>
        <p:txBody>
          <a:bodyPr>
            <a:normAutofit/>
          </a:bodyPr>
          <a:lstStyle/>
          <a:p>
            <a:pPr lvl="0"/>
            <a:r>
              <a:rPr lang="nb-NO" dirty="0"/>
              <a:t>Mennesket kan </a:t>
            </a:r>
            <a:r>
              <a:rPr lang="nb-NO" dirty="0" smtClean="0"/>
              <a:t>imidlertid ikke forsone Gud, fordi </a:t>
            </a:r>
            <a:r>
              <a:rPr lang="nb-NO" dirty="0"/>
              <a:t>det er syndig</a:t>
            </a:r>
          </a:p>
          <a:p>
            <a:pPr lvl="0"/>
            <a:r>
              <a:rPr lang="nb-NO" dirty="0"/>
              <a:t>altså må Gud bli menneske i Kristus, </a:t>
            </a:r>
            <a:r>
              <a:rPr lang="nb-NO" dirty="0" smtClean="0"/>
              <a:t> Kristus er menneske og uten synd og skyld</a:t>
            </a:r>
            <a:endParaRPr lang="nb-NO" dirty="0"/>
          </a:p>
          <a:p>
            <a:pPr lvl="0"/>
            <a:r>
              <a:rPr lang="nb-NO" dirty="0"/>
              <a:t>Kristus </a:t>
            </a:r>
            <a:r>
              <a:rPr lang="nb-NO" dirty="0" smtClean="0"/>
              <a:t>forsoner Gud – på vegne av alle mennesker</a:t>
            </a:r>
            <a:endParaRPr lang="nb-NO" dirty="0"/>
          </a:p>
          <a:p>
            <a:pPr lvl="0"/>
            <a:r>
              <a:rPr lang="nb-NO" dirty="0" smtClean="0"/>
              <a:t>«Kristus </a:t>
            </a:r>
            <a:r>
              <a:rPr lang="nb-NO" dirty="0"/>
              <a:t>død for våre </a:t>
            </a:r>
            <a:r>
              <a:rPr lang="nb-NO" dirty="0" smtClean="0"/>
              <a:t>synder!»</a:t>
            </a:r>
            <a:endParaRPr lang="nb-NO" dirty="0"/>
          </a:p>
          <a:p>
            <a:pPr lvl="0"/>
            <a:r>
              <a:rPr lang="nb-NO" dirty="0" smtClean="0"/>
              <a:t>Objektiv forsoningslære vektlegger Jesu lidelse og død på korset – bryr seg ikke særlig mye om Jesu oppstandelse</a:t>
            </a:r>
            <a:endParaRPr lang="nb-NO" dirty="0"/>
          </a:p>
          <a:p>
            <a:pPr lvl="0"/>
            <a:r>
              <a:rPr lang="nb-NO" dirty="0" smtClean="0"/>
              <a:t>Kjennetegnende for såkalt «konservativ» </a:t>
            </a:r>
            <a:r>
              <a:rPr lang="nb-NO" dirty="0"/>
              <a:t>teologi</a:t>
            </a:r>
          </a:p>
          <a:p>
            <a:endParaRPr lang="nb-NO" dirty="0"/>
          </a:p>
        </p:txBody>
      </p:sp>
    </p:spTree>
    <p:extLst>
      <p:ext uri="{BB962C8B-B14F-4D97-AF65-F5344CB8AC3E}">
        <p14:creationId xmlns:p14="http://schemas.microsoft.com/office/powerpoint/2010/main" val="2449941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II – Subjektiv forsoningslære – del I</a:t>
            </a:r>
            <a:endParaRPr lang="nb-NO" dirty="0"/>
          </a:p>
        </p:txBody>
      </p:sp>
      <p:sp>
        <p:nvSpPr>
          <p:cNvPr id="3" name="Plassholder for innhold 2"/>
          <p:cNvSpPr>
            <a:spLocks noGrp="1"/>
          </p:cNvSpPr>
          <p:nvPr>
            <p:ph idx="1"/>
          </p:nvPr>
        </p:nvSpPr>
        <p:spPr/>
        <p:txBody>
          <a:bodyPr>
            <a:normAutofit/>
          </a:bodyPr>
          <a:lstStyle/>
          <a:p>
            <a:pPr lvl="0"/>
            <a:r>
              <a:rPr lang="nb-NO" dirty="0"/>
              <a:t>Pierre </a:t>
            </a:r>
            <a:r>
              <a:rPr lang="nb-NO" dirty="0" err="1"/>
              <a:t>Abelard</a:t>
            </a:r>
            <a:r>
              <a:rPr lang="nb-NO" dirty="0"/>
              <a:t>, 1100-tallet</a:t>
            </a:r>
          </a:p>
          <a:p>
            <a:pPr lvl="0"/>
            <a:r>
              <a:rPr lang="nb-NO" dirty="0"/>
              <a:t>Guds kjærlighet er utgangspunktet</a:t>
            </a:r>
          </a:p>
          <a:p>
            <a:pPr lvl="0"/>
            <a:r>
              <a:rPr lang="nb-NO" dirty="0"/>
              <a:t>Jesus dør for å vise Guds kjærlighet</a:t>
            </a:r>
          </a:p>
          <a:p>
            <a:pPr lvl="0"/>
            <a:r>
              <a:rPr lang="nb-NO" dirty="0"/>
              <a:t>Mennesket er svakt, ikke syndig</a:t>
            </a:r>
          </a:p>
          <a:p>
            <a:pPr lvl="0"/>
            <a:r>
              <a:rPr lang="nb-NO" dirty="0"/>
              <a:t>I Jesu død oppdager mennesket Guds kjærlighet</a:t>
            </a:r>
          </a:p>
          <a:p>
            <a:pPr lvl="0"/>
            <a:r>
              <a:rPr lang="nb-NO" dirty="0"/>
              <a:t>Korset er en slags pedagogikk</a:t>
            </a:r>
          </a:p>
          <a:p>
            <a:endParaRPr lang="nb-NO" dirty="0"/>
          </a:p>
        </p:txBody>
      </p:sp>
    </p:spTree>
    <p:extLst>
      <p:ext uri="{BB962C8B-B14F-4D97-AF65-F5344CB8AC3E}">
        <p14:creationId xmlns:p14="http://schemas.microsoft.com/office/powerpoint/2010/main" val="2577924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II – Subjektiv forsoningslære – del II</a:t>
            </a:r>
            <a:endParaRPr lang="nb-NO" dirty="0"/>
          </a:p>
        </p:txBody>
      </p:sp>
      <p:sp>
        <p:nvSpPr>
          <p:cNvPr id="3" name="Plassholder for innhold 2"/>
          <p:cNvSpPr>
            <a:spLocks noGrp="1"/>
          </p:cNvSpPr>
          <p:nvPr>
            <p:ph idx="1"/>
          </p:nvPr>
        </p:nvSpPr>
        <p:spPr/>
        <p:txBody>
          <a:bodyPr/>
          <a:lstStyle/>
          <a:p>
            <a:pPr lvl="0"/>
            <a:r>
              <a:rPr lang="nb-NO" dirty="0" smtClean="0"/>
              <a:t>Godt bilde for å forstå: Klasserom!</a:t>
            </a:r>
          </a:p>
          <a:p>
            <a:pPr lvl="0"/>
            <a:r>
              <a:rPr lang="nb-NO" dirty="0" smtClean="0"/>
              <a:t>Gud er læreren – menneskene er elevene. På pensum står «Guds kjærlighet», som elevene skal lære seg. Men de er for dumme, forstår det ikke, gidder ikke. Da lar Gud sin egen sønn, Jesus, gå i døden for menneskene. Da forstår menneskene endelig hvor høyt Gud elsker verden.</a:t>
            </a:r>
          </a:p>
          <a:p>
            <a:pPr lvl="0"/>
            <a:r>
              <a:rPr lang="nb-NO" dirty="0" smtClean="0"/>
              <a:t>Også denne læren legger vekt på Jesu lidelse og død på korset – og ikke så mye på </a:t>
            </a:r>
            <a:r>
              <a:rPr lang="nb-NO" dirty="0"/>
              <a:t>oppstandelsen</a:t>
            </a:r>
          </a:p>
          <a:p>
            <a:pPr lvl="0"/>
            <a:r>
              <a:rPr lang="nb-NO" dirty="0" smtClean="0"/>
              <a:t>Kjennetegner såkalt «liberal» teologi – og deler av vekkelsene</a:t>
            </a:r>
            <a:endParaRPr lang="nb-NO" dirty="0"/>
          </a:p>
          <a:p>
            <a:endParaRPr lang="nb-NO" dirty="0"/>
          </a:p>
        </p:txBody>
      </p:sp>
    </p:spTree>
    <p:extLst>
      <p:ext uri="{BB962C8B-B14F-4D97-AF65-F5344CB8AC3E}">
        <p14:creationId xmlns:p14="http://schemas.microsoft.com/office/powerpoint/2010/main" val="3105135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III – Klassisk forløsningslære – del I</a:t>
            </a:r>
            <a:endParaRPr lang="nb-NO" dirty="0"/>
          </a:p>
        </p:txBody>
      </p:sp>
      <p:sp>
        <p:nvSpPr>
          <p:cNvPr id="3" name="Plassholder for innhold 2"/>
          <p:cNvSpPr>
            <a:spLocks noGrp="1"/>
          </p:cNvSpPr>
          <p:nvPr>
            <p:ph idx="1"/>
          </p:nvPr>
        </p:nvSpPr>
        <p:spPr/>
        <p:txBody>
          <a:bodyPr>
            <a:normAutofit/>
          </a:bodyPr>
          <a:lstStyle/>
          <a:p>
            <a:pPr lvl="0"/>
            <a:r>
              <a:rPr lang="nb-NO" dirty="0" smtClean="0"/>
              <a:t>Svenske Gustav </a:t>
            </a:r>
            <a:r>
              <a:rPr lang="nb-NO" dirty="0" err="1" smtClean="0"/>
              <a:t>Aulén</a:t>
            </a:r>
            <a:r>
              <a:rPr lang="nb-NO" dirty="0" smtClean="0"/>
              <a:t> mente den klassiske forløsningslæren var eldst – ofte koblet til Tertullian på 100-tallet</a:t>
            </a:r>
          </a:p>
          <a:p>
            <a:pPr lvl="0"/>
            <a:r>
              <a:rPr lang="nb-NO" dirty="0" smtClean="0"/>
              <a:t>Poenget er at verden og hele tilværelsen er en kamp </a:t>
            </a:r>
            <a:r>
              <a:rPr lang="nb-NO" dirty="0"/>
              <a:t>mellom ondt og godt</a:t>
            </a:r>
          </a:p>
          <a:p>
            <a:pPr lvl="0"/>
            <a:r>
              <a:rPr lang="nb-NO" dirty="0" smtClean="0"/>
              <a:t>Mennesket er bundet/fengslet </a:t>
            </a:r>
            <a:r>
              <a:rPr lang="nb-NO" dirty="0"/>
              <a:t>av </a:t>
            </a:r>
            <a:r>
              <a:rPr lang="nb-NO" dirty="0" smtClean="0"/>
              <a:t>«dødskreftene»</a:t>
            </a:r>
          </a:p>
          <a:p>
            <a:pPr lvl="0"/>
            <a:r>
              <a:rPr lang="nb-NO" dirty="0" smtClean="0"/>
              <a:t>Dødskreftene kan være Satan og hele hans hær, </a:t>
            </a:r>
            <a:r>
              <a:rPr lang="nb-NO" dirty="0"/>
              <a:t>synd, ondskap, død, sykdom og lidelse</a:t>
            </a:r>
            <a:r>
              <a:rPr lang="nb-NO" dirty="0" smtClean="0"/>
              <a:t>, onde og urettferdige </a:t>
            </a:r>
            <a:r>
              <a:rPr lang="nb-NO" dirty="0"/>
              <a:t>makter etc</a:t>
            </a:r>
            <a:r>
              <a:rPr lang="nb-NO" dirty="0" smtClean="0"/>
              <a:t>.</a:t>
            </a:r>
          </a:p>
          <a:p>
            <a:pPr lvl="0"/>
            <a:r>
              <a:rPr lang="nb-NO" dirty="0" smtClean="0"/>
              <a:t>Godt bilde: Krig mellom godt og ondt, mennesket blir kriget om, og er selv passiv</a:t>
            </a:r>
            <a:endParaRPr lang="nb-NO" dirty="0"/>
          </a:p>
          <a:p>
            <a:endParaRPr lang="nb-NO" dirty="0"/>
          </a:p>
        </p:txBody>
      </p:sp>
    </p:spTree>
    <p:extLst>
      <p:ext uri="{BB962C8B-B14F-4D97-AF65-F5344CB8AC3E}">
        <p14:creationId xmlns:p14="http://schemas.microsoft.com/office/powerpoint/2010/main" val="1245710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III – Klassisk forløsningslære – del II</a:t>
            </a:r>
            <a:endParaRPr lang="nb-NO" dirty="0"/>
          </a:p>
        </p:txBody>
      </p:sp>
      <p:sp>
        <p:nvSpPr>
          <p:cNvPr id="3" name="Plassholder for innhold 2"/>
          <p:cNvSpPr>
            <a:spLocks noGrp="1"/>
          </p:cNvSpPr>
          <p:nvPr>
            <p:ph idx="1"/>
          </p:nvPr>
        </p:nvSpPr>
        <p:spPr/>
        <p:txBody>
          <a:bodyPr>
            <a:normAutofit/>
          </a:bodyPr>
          <a:lstStyle/>
          <a:p>
            <a:pPr lvl="0"/>
            <a:r>
              <a:rPr lang="nb-NO" dirty="0" smtClean="0"/>
              <a:t>Hovedtanken: Gud </a:t>
            </a:r>
            <a:r>
              <a:rPr lang="nb-NO" dirty="0"/>
              <a:t>brøt ondskapens </a:t>
            </a:r>
            <a:r>
              <a:rPr lang="nb-NO" dirty="0" smtClean="0"/>
              <a:t>makt da Han reiste Kristus opp fra de døde</a:t>
            </a:r>
          </a:p>
          <a:p>
            <a:pPr lvl="0"/>
            <a:r>
              <a:rPr lang="nb-NO" dirty="0" smtClean="0"/>
              <a:t>Gud bryter ondskapens makt over oss og i våre liv – slik Han reiste Kristus opp fra de døde</a:t>
            </a:r>
          </a:p>
          <a:p>
            <a:pPr lvl="0"/>
            <a:r>
              <a:rPr lang="nb-NO" dirty="0" smtClean="0"/>
              <a:t>Å leve som kristen er å leve i kampen mellom Gud og dødskreftene</a:t>
            </a:r>
          </a:p>
          <a:p>
            <a:pPr lvl="0"/>
            <a:r>
              <a:rPr lang="nb-NO" dirty="0" smtClean="0"/>
              <a:t>Å leve som kristen er å leve i frigjøring </a:t>
            </a:r>
            <a:r>
              <a:rPr lang="nb-NO" dirty="0"/>
              <a:t>fra død og </a:t>
            </a:r>
            <a:r>
              <a:rPr lang="nb-NO" dirty="0" smtClean="0"/>
              <a:t>ondskap – og en gang skal Gud seire for godt og «døden skal ikke være mer, heller ikke sorg eller skrik eller smerte.» (</a:t>
            </a:r>
            <a:r>
              <a:rPr lang="nb-NO" dirty="0" err="1" smtClean="0"/>
              <a:t>Åp</a:t>
            </a:r>
            <a:r>
              <a:rPr lang="nb-NO" dirty="0" smtClean="0"/>
              <a:t> 21)</a:t>
            </a:r>
            <a:endParaRPr lang="nb-NO" dirty="0"/>
          </a:p>
          <a:p>
            <a:pPr lvl="0"/>
            <a:r>
              <a:rPr lang="nb-NO" dirty="0"/>
              <a:t>L</a:t>
            </a:r>
            <a:r>
              <a:rPr lang="nb-NO" dirty="0" smtClean="0"/>
              <a:t>egger vekt på oppstandelsen – ikke så mye kors og lidelse</a:t>
            </a:r>
            <a:endParaRPr lang="nb-NO" dirty="0"/>
          </a:p>
          <a:p>
            <a:endParaRPr lang="nb-NO" dirty="0"/>
          </a:p>
        </p:txBody>
      </p:sp>
    </p:spTree>
    <p:extLst>
      <p:ext uri="{BB962C8B-B14F-4D97-AF65-F5344CB8AC3E}">
        <p14:creationId xmlns:p14="http://schemas.microsoft.com/office/powerpoint/2010/main" val="3702446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IV – Frigjøringsteologi – del I</a:t>
            </a:r>
            <a:endParaRPr lang="nb-NO" dirty="0"/>
          </a:p>
        </p:txBody>
      </p:sp>
      <p:sp>
        <p:nvSpPr>
          <p:cNvPr id="3" name="Plassholder for innhold 2"/>
          <p:cNvSpPr>
            <a:spLocks noGrp="1"/>
          </p:cNvSpPr>
          <p:nvPr>
            <p:ph idx="1"/>
          </p:nvPr>
        </p:nvSpPr>
        <p:spPr/>
        <p:txBody>
          <a:bodyPr>
            <a:normAutofit/>
          </a:bodyPr>
          <a:lstStyle/>
          <a:p>
            <a:r>
              <a:rPr lang="nb-NO" dirty="0" smtClean="0"/>
              <a:t>En ny (200 år gammel) </a:t>
            </a:r>
            <a:r>
              <a:rPr lang="nb-NO" dirty="0"/>
              <a:t>og politisk variant av den klassiske </a:t>
            </a:r>
            <a:r>
              <a:rPr lang="nb-NO" dirty="0" smtClean="0"/>
              <a:t>forsoningslæren</a:t>
            </a:r>
            <a:endParaRPr lang="nb-NO" dirty="0"/>
          </a:p>
          <a:p>
            <a:pPr lvl="0"/>
            <a:r>
              <a:rPr lang="nb-NO" dirty="0"/>
              <a:t>kamp mellom ondt og godt, politisk forstått</a:t>
            </a:r>
          </a:p>
          <a:p>
            <a:pPr lvl="0"/>
            <a:r>
              <a:rPr lang="nb-NO" dirty="0"/>
              <a:t>mennesket bundet av politisk undertrykkelse, fattigdom, samfunnets strukturer</a:t>
            </a:r>
          </a:p>
          <a:p>
            <a:pPr lvl="0"/>
            <a:r>
              <a:rPr lang="nb-NO" dirty="0"/>
              <a:t>Gud brøt ondskapens makt da han reiste Jesus opp fra de døde</a:t>
            </a:r>
          </a:p>
          <a:p>
            <a:endParaRPr lang="nb-NO" dirty="0"/>
          </a:p>
        </p:txBody>
      </p:sp>
    </p:spTree>
    <p:extLst>
      <p:ext uri="{BB962C8B-B14F-4D97-AF65-F5344CB8AC3E}">
        <p14:creationId xmlns:p14="http://schemas.microsoft.com/office/powerpoint/2010/main" val="768032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IV – Frigjøringsteologi – del II</a:t>
            </a:r>
            <a:endParaRPr lang="nb-NO" dirty="0"/>
          </a:p>
        </p:txBody>
      </p:sp>
      <p:sp>
        <p:nvSpPr>
          <p:cNvPr id="3" name="Plassholder for innhold 2"/>
          <p:cNvSpPr>
            <a:spLocks noGrp="1"/>
          </p:cNvSpPr>
          <p:nvPr>
            <p:ph idx="1"/>
          </p:nvPr>
        </p:nvSpPr>
        <p:spPr/>
        <p:txBody>
          <a:bodyPr/>
          <a:lstStyle/>
          <a:p>
            <a:pPr lvl="0"/>
            <a:r>
              <a:rPr lang="nb-NO" dirty="0" smtClean="0"/>
              <a:t>Slik Gud brøt dødens og ondskapens makt i de bibelske fortellingene, bryter Gud ondskapens </a:t>
            </a:r>
            <a:r>
              <a:rPr lang="nb-NO" dirty="0"/>
              <a:t>makt også i vår tid</a:t>
            </a:r>
          </a:p>
          <a:p>
            <a:pPr lvl="0"/>
            <a:r>
              <a:rPr lang="nb-NO" dirty="0"/>
              <a:t>Vektlegging av </a:t>
            </a:r>
            <a:r>
              <a:rPr lang="nb-NO" dirty="0" err="1"/>
              <a:t>Exodus</a:t>
            </a:r>
            <a:r>
              <a:rPr lang="nb-NO" dirty="0"/>
              <a:t> og oppstandelsen</a:t>
            </a:r>
          </a:p>
          <a:p>
            <a:pPr lvl="0"/>
            <a:r>
              <a:rPr lang="nb-NO" dirty="0" smtClean="0"/>
              <a:t>Godt bilde: «</a:t>
            </a:r>
            <a:r>
              <a:rPr lang="nb-NO" dirty="0" err="1" smtClean="0"/>
              <a:t>When</a:t>
            </a:r>
            <a:r>
              <a:rPr lang="nb-NO" dirty="0" smtClean="0"/>
              <a:t> </a:t>
            </a:r>
            <a:r>
              <a:rPr lang="nb-NO" dirty="0"/>
              <a:t>Israel </a:t>
            </a:r>
            <a:r>
              <a:rPr lang="nb-NO" dirty="0" err="1"/>
              <a:t>was</a:t>
            </a:r>
            <a:r>
              <a:rPr lang="nb-NO" dirty="0"/>
              <a:t> in </a:t>
            </a:r>
            <a:r>
              <a:rPr lang="nb-NO" dirty="0" err="1"/>
              <a:t>Egypt’s</a:t>
            </a:r>
            <a:r>
              <a:rPr lang="nb-NO" dirty="0"/>
              <a:t> </a:t>
            </a:r>
            <a:r>
              <a:rPr lang="nb-NO" dirty="0" smtClean="0"/>
              <a:t>land </a:t>
            </a:r>
            <a:r>
              <a:rPr lang="nb-NO" dirty="0"/>
              <a:t>– Let my People </a:t>
            </a:r>
            <a:r>
              <a:rPr lang="nb-NO" dirty="0" err="1"/>
              <a:t>go</a:t>
            </a:r>
            <a:r>
              <a:rPr lang="nb-NO" dirty="0" smtClean="0"/>
              <a:t>»</a:t>
            </a:r>
          </a:p>
          <a:p>
            <a:pPr lvl="0"/>
            <a:r>
              <a:rPr lang="nb-NO" dirty="0" smtClean="0"/>
              <a:t>Vektlegging av politikk og samfunnsforhold</a:t>
            </a:r>
          </a:p>
          <a:p>
            <a:pPr lvl="0"/>
            <a:r>
              <a:rPr lang="nb-NO" dirty="0" smtClean="0"/>
              <a:t>Stort – og godt – spørsmål: Hvem behøver (politisk) frigjøring i dag? Mulige svar: Det ufødte livet, verdens fattige, homofile, krigsofrene i Syria, kvinner, mennesker med Downs syndrom etc. </a:t>
            </a:r>
            <a:endParaRPr lang="nb-NO" dirty="0"/>
          </a:p>
          <a:p>
            <a:endParaRPr lang="nb-NO" dirty="0"/>
          </a:p>
        </p:txBody>
      </p:sp>
    </p:spTree>
    <p:extLst>
      <p:ext uri="{BB962C8B-B14F-4D97-AF65-F5344CB8AC3E}">
        <p14:creationId xmlns:p14="http://schemas.microsoft.com/office/powerpoint/2010/main" val="1548028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ALLSANG – kanskje tid for mat!</a:t>
            </a:r>
            <a:endParaRPr lang="nb-NO" dirty="0"/>
          </a:p>
        </p:txBody>
      </p:sp>
      <p:sp>
        <p:nvSpPr>
          <p:cNvPr id="3" name="Plassholder for innhold 2"/>
          <p:cNvSpPr>
            <a:spLocks noGrp="1"/>
          </p:cNvSpPr>
          <p:nvPr>
            <p:ph idx="1"/>
          </p:nvPr>
        </p:nvSpPr>
        <p:spPr/>
        <p:txBody>
          <a:bodyPr/>
          <a:lstStyle/>
          <a:p>
            <a:r>
              <a:rPr lang="nb-NO" dirty="0" err="1" smtClean="0"/>
              <a:t>Bordvers</a:t>
            </a:r>
            <a:endParaRPr lang="nb-NO" dirty="0" smtClean="0"/>
          </a:p>
          <a:p>
            <a:r>
              <a:rPr lang="nb-NO" dirty="0" smtClean="0"/>
              <a:t>761 Alle vender </a:t>
            </a:r>
            <a:r>
              <a:rPr lang="nb-NO" dirty="0" err="1" smtClean="0"/>
              <a:t>augo</a:t>
            </a:r>
            <a:r>
              <a:rPr lang="nb-NO" dirty="0" smtClean="0"/>
              <a:t> sine til deg</a:t>
            </a:r>
            <a:endParaRPr lang="nb-NO" dirty="0"/>
          </a:p>
        </p:txBody>
      </p:sp>
    </p:spTree>
    <p:extLst>
      <p:ext uri="{BB962C8B-B14F-4D97-AF65-F5344CB8AC3E}">
        <p14:creationId xmlns:p14="http://schemas.microsoft.com/office/powerpoint/2010/main" val="21372108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GRUPPEARBEID 1</a:t>
            </a:r>
            <a:endParaRPr lang="nb-NO" dirty="0"/>
          </a:p>
        </p:txBody>
      </p:sp>
      <p:sp>
        <p:nvSpPr>
          <p:cNvPr id="3" name="Undertittel 2"/>
          <p:cNvSpPr>
            <a:spLocks noGrp="1"/>
          </p:cNvSpPr>
          <p:nvPr>
            <p:ph type="subTitle" idx="1"/>
          </p:nvPr>
        </p:nvSpPr>
        <p:spPr/>
        <p:txBody>
          <a:bodyPr/>
          <a:lstStyle/>
          <a:p>
            <a:endParaRPr lang="nb-NO"/>
          </a:p>
        </p:txBody>
      </p:sp>
    </p:spTree>
    <p:extLst>
      <p:ext uri="{BB962C8B-B14F-4D97-AF65-F5344CB8AC3E}">
        <p14:creationId xmlns:p14="http://schemas.microsoft.com/office/powerpoint/2010/main" val="24165448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Hvilke typer forsoningslære i disse salmene?</a:t>
            </a:r>
            <a:endParaRPr lang="nb-NO" dirty="0"/>
          </a:p>
        </p:txBody>
      </p:sp>
      <p:sp>
        <p:nvSpPr>
          <p:cNvPr id="3" name="Plassholder for innhold 2"/>
          <p:cNvSpPr>
            <a:spLocks noGrp="1"/>
          </p:cNvSpPr>
          <p:nvPr>
            <p:ph idx="1"/>
          </p:nvPr>
        </p:nvSpPr>
        <p:spPr/>
        <p:txBody>
          <a:bodyPr>
            <a:normAutofit fontScale="62500" lnSpcReduction="20000"/>
          </a:bodyPr>
          <a:lstStyle/>
          <a:p>
            <a:r>
              <a:rPr lang="nb-NO" dirty="0" smtClean="0"/>
              <a:t>731 </a:t>
            </a:r>
            <a:r>
              <a:rPr lang="nb-NO" dirty="0"/>
              <a:t>Jeg folder mine hender små</a:t>
            </a:r>
          </a:p>
          <a:p>
            <a:r>
              <a:rPr lang="nb-NO" dirty="0"/>
              <a:t>651 Kjærlighet fra Gud</a:t>
            </a:r>
          </a:p>
          <a:p>
            <a:r>
              <a:rPr lang="nb-NO" dirty="0"/>
              <a:t>359 Jeg har en venn som har gitt sitt liv</a:t>
            </a:r>
          </a:p>
          <a:p>
            <a:r>
              <a:rPr lang="nb-NO" dirty="0"/>
              <a:t>431 La oss vandre i lyset</a:t>
            </a:r>
          </a:p>
          <a:p>
            <a:r>
              <a:rPr lang="nb-NO" dirty="0"/>
              <a:t>205 Kornet har sin </a:t>
            </a:r>
            <a:r>
              <a:rPr lang="nb-NO" dirty="0" err="1"/>
              <a:t>vila</a:t>
            </a:r>
            <a:endParaRPr lang="nb-NO" dirty="0"/>
          </a:p>
          <a:p>
            <a:r>
              <a:rPr lang="nb-NO" dirty="0"/>
              <a:t>744 The </a:t>
            </a:r>
            <a:r>
              <a:rPr lang="nb-NO" dirty="0" err="1"/>
              <a:t>kingdom</a:t>
            </a:r>
            <a:r>
              <a:rPr lang="nb-NO" dirty="0"/>
              <a:t> </a:t>
            </a:r>
            <a:r>
              <a:rPr lang="nb-NO" dirty="0" err="1"/>
              <a:t>of</a:t>
            </a:r>
            <a:r>
              <a:rPr lang="nb-NO" dirty="0"/>
              <a:t> God</a:t>
            </a:r>
          </a:p>
          <a:p>
            <a:r>
              <a:rPr lang="nb-NO" dirty="0"/>
              <a:t>602 Lat kvar jordisk skapning teia</a:t>
            </a:r>
          </a:p>
          <a:p>
            <a:r>
              <a:rPr lang="nb-NO" dirty="0"/>
              <a:t>342 </a:t>
            </a:r>
            <a:r>
              <a:rPr lang="nb-NO" dirty="0" err="1"/>
              <a:t>Amazing</a:t>
            </a:r>
            <a:r>
              <a:rPr lang="nb-NO" dirty="0"/>
              <a:t> </a:t>
            </a:r>
            <a:r>
              <a:rPr lang="nb-NO" dirty="0" err="1"/>
              <a:t>grace</a:t>
            </a:r>
            <a:endParaRPr lang="nb-NO" dirty="0"/>
          </a:p>
          <a:p>
            <a:r>
              <a:rPr lang="nb-NO" dirty="0"/>
              <a:t>171 Naglet til et kors på jorden</a:t>
            </a:r>
          </a:p>
          <a:p>
            <a:r>
              <a:rPr lang="nb-NO" dirty="0"/>
              <a:t>739 Nå øyner vi lyset av dagen</a:t>
            </a:r>
          </a:p>
          <a:p>
            <a:r>
              <a:rPr lang="nb-NO" dirty="0"/>
              <a:t>197 Deg være ære</a:t>
            </a:r>
          </a:p>
          <a:p>
            <a:r>
              <a:rPr lang="nb-NO" dirty="0"/>
              <a:t>209 Døden må vike for Gudsrikets krefter</a:t>
            </a:r>
          </a:p>
          <a:p>
            <a:pPr marL="0" indent="0">
              <a:buNone/>
            </a:pPr>
            <a:endParaRPr lang="nb-NO" dirty="0"/>
          </a:p>
        </p:txBody>
      </p:sp>
    </p:spTree>
    <p:extLst>
      <p:ext uri="{BB962C8B-B14F-4D97-AF65-F5344CB8AC3E}">
        <p14:creationId xmlns:p14="http://schemas.microsoft.com/office/powerpoint/2010/main" val="1252148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ALLSANG</a:t>
            </a:r>
            <a:endParaRPr lang="nb-NO" dirty="0"/>
          </a:p>
        </p:txBody>
      </p:sp>
      <p:sp>
        <p:nvSpPr>
          <p:cNvPr id="3" name="Plassholder for innhold 2"/>
          <p:cNvSpPr>
            <a:spLocks noGrp="1"/>
          </p:cNvSpPr>
          <p:nvPr>
            <p:ph idx="1"/>
          </p:nvPr>
        </p:nvSpPr>
        <p:spPr/>
        <p:txBody>
          <a:bodyPr/>
          <a:lstStyle/>
          <a:p>
            <a:r>
              <a:rPr lang="nb-NO" dirty="0" smtClean="0"/>
              <a:t>209 Døden må vike for Gudsrikets krefter</a:t>
            </a:r>
            <a:endParaRPr lang="nb-NO" dirty="0"/>
          </a:p>
        </p:txBody>
      </p:sp>
    </p:spTree>
    <p:extLst>
      <p:ext uri="{BB962C8B-B14F-4D97-AF65-F5344CB8AC3E}">
        <p14:creationId xmlns:p14="http://schemas.microsoft.com/office/powerpoint/2010/main" val="7053540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Lynkjapp repetisjon:</a:t>
            </a:r>
            <a:endParaRPr lang="nb-NO" dirty="0"/>
          </a:p>
        </p:txBody>
      </p:sp>
      <p:sp>
        <p:nvSpPr>
          <p:cNvPr id="3" name="Plassholder for innhold 2"/>
          <p:cNvSpPr>
            <a:spLocks noGrp="1"/>
          </p:cNvSpPr>
          <p:nvPr>
            <p:ph idx="1"/>
          </p:nvPr>
        </p:nvSpPr>
        <p:spPr/>
        <p:txBody>
          <a:bodyPr>
            <a:normAutofit lnSpcReduction="10000"/>
          </a:bodyPr>
          <a:lstStyle/>
          <a:p>
            <a:r>
              <a:rPr lang="nb-NO" dirty="0" smtClean="0"/>
              <a:t>Objektiv forsoningslære</a:t>
            </a:r>
          </a:p>
          <a:p>
            <a:pPr marL="0" indent="0">
              <a:buNone/>
            </a:pPr>
            <a:r>
              <a:rPr lang="nb-NO" dirty="0"/>
              <a:t>	</a:t>
            </a:r>
            <a:r>
              <a:rPr lang="nb-NO" dirty="0" smtClean="0"/>
              <a:t>(frelsen er objektiv, den skjer </a:t>
            </a:r>
            <a:r>
              <a:rPr lang="nb-NO" u="sng" dirty="0" smtClean="0"/>
              <a:t>utenfor</a:t>
            </a:r>
            <a:r>
              <a:rPr lang="nb-NO" dirty="0" smtClean="0"/>
              <a:t> oss)</a:t>
            </a:r>
          </a:p>
          <a:p>
            <a:r>
              <a:rPr lang="nb-NO" dirty="0" smtClean="0"/>
              <a:t>Subjektiv forsoningslære</a:t>
            </a:r>
          </a:p>
          <a:p>
            <a:pPr marL="0" indent="0">
              <a:buNone/>
            </a:pPr>
            <a:r>
              <a:rPr lang="nb-NO" dirty="0"/>
              <a:t>	</a:t>
            </a:r>
            <a:r>
              <a:rPr lang="nb-NO" dirty="0" smtClean="0"/>
              <a:t>(frelsen er subjektiv, skjer </a:t>
            </a:r>
            <a:r>
              <a:rPr lang="nb-NO" u="sng" dirty="0" smtClean="0"/>
              <a:t>inni</a:t>
            </a:r>
            <a:r>
              <a:rPr lang="nb-NO" dirty="0" smtClean="0"/>
              <a:t> oss, «i hjertet»)</a:t>
            </a:r>
          </a:p>
          <a:p>
            <a:r>
              <a:rPr lang="nb-NO" dirty="0" smtClean="0"/>
              <a:t>Klassisk forløsningslære</a:t>
            </a:r>
          </a:p>
          <a:p>
            <a:pPr marL="0" indent="0">
              <a:buNone/>
            </a:pPr>
            <a:r>
              <a:rPr lang="nb-NO" dirty="0" smtClean="0"/>
              <a:t>	(den eldste læren, kamp mellom godt og ondt)</a:t>
            </a:r>
            <a:endParaRPr lang="nb-NO" dirty="0"/>
          </a:p>
          <a:p>
            <a:r>
              <a:rPr lang="nb-NO" dirty="0" smtClean="0"/>
              <a:t>Frigjøringsteologien</a:t>
            </a:r>
          </a:p>
          <a:p>
            <a:pPr marL="0" indent="0">
              <a:buNone/>
            </a:pPr>
            <a:r>
              <a:rPr lang="nb-NO" dirty="0"/>
              <a:t>	</a:t>
            </a:r>
            <a:r>
              <a:rPr lang="nb-NO" dirty="0" smtClean="0"/>
              <a:t>(moderne og politisk utgave av den klassiske)</a:t>
            </a:r>
          </a:p>
          <a:p>
            <a:endParaRPr lang="nb-NO" dirty="0"/>
          </a:p>
        </p:txBody>
      </p:sp>
    </p:spTree>
    <p:extLst>
      <p:ext uri="{BB962C8B-B14F-4D97-AF65-F5344CB8AC3E}">
        <p14:creationId xmlns:p14="http://schemas.microsoft.com/office/powerpoint/2010/main" val="12642507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Prostiets/menighetens konklusjon</a:t>
            </a:r>
            <a:endParaRPr lang="nb-NO" dirty="0"/>
          </a:p>
        </p:txBody>
      </p:sp>
      <p:sp>
        <p:nvSpPr>
          <p:cNvPr id="3" name="Plassholder for innhold 2"/>
          <p:cNvSpPr>
            <a:spLocks noGrp="1"/>
          </p:cNvSpPr>
          <p:nvPr>
            <p:ph idx="1"/>
          </p:nvPr>
        </p:nvSpPr>
        <p:spPr/>
        <p:txBody>
          <a:bodyPr/>
          <a:lstStyle/>
          <a:p>
            <a:pPr marL="0" indent="0">
              <a:buNone/>
            </a:pPr>
            <a:r>
              <a:rPr lang="nb-NO" dirty="0" smtClean="0"/>
              <a:t>Skriv svar fra gruppene inn i lysbildet:</a:t>
            </a:r>
          </a:p>
          <a:p>
            <a:pPr marL="0" indent="0">
              <a:buNone/>
            </a:pPr>
            <a:r>
              <a:rPr lang="nb-NO" dirty="0" smtClean="0"/>
              <a:t>- </a:t>
            </a:r>
          </a:p>
          <a:p>
            <a:pPr marL="0" indent="0">
              <a:buNone/>
            </a:pPr>
            <a:endParaRPr lang="nb-NO" dirty="0"/>
          </a:p>
        </p:txBody>
      </p:sp>
    </p:spTree>
    <p:extLst>
      <p:ext uri="{BB962C8B-B14F-4D97-AF65-F5344CB8AC3E}">
        <p14:creationId xmlns:p14="http://schemas.microsoft.com/office/powerpoint/2010/main" val="14222636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Forfatterens konklusjon – del I</a:t>
            </a:r>
            <a:br>
              <a:rPr lang="nb-NO" dirty="0" smtClean="0"/>
            </a:br>
            <a:r>
              <a:rPr lang="nb-NO" sz="2400" dirty="0" smtClean="0"/>
              <a:t>- og dette er </a:t>
            </a:r>
            <a:r>
              <a:rPr lang="nb-NO" sz="2400" u="sng" dirty="0" smtClean="0"/>
              <a:t>ikke</a:t>
            </a:r>
            <a:r>
              <a:rPr lang="nb-NO" sz="2400" dirty="0" smtClean="0"/>
              <a:t> en fasit </a:t>
            </a:r>
            <a:r>
              <a:rPr lang="nb-NO" sz="2400" dirty="0" smtClean="0">
                <a:sym typeface="Wingdings" panose="05000000000000000000" pitchFamily="2" charset="2"/>
              </a:rPr>
              <a:t></a:t>
            </a:r>
            <a:endParaRPr lang="nb-NO" sz="2400" dirty="0"/>
          </a:p>
        </p:txBody>
      </p:sp>
      <p:sp>
        <p:nvSpPr>
          <p:cNvPr id="3" name="Plassholder for innhold 2"/>
          <p:cNvSpPr>
            <a:spLocks noGrp="1"/>
          </p:cNvSpPr>
          <p:nvPr>
            <p:ph idx="1"/>
          </p:nvPr>
        </p:nvSpPr>
        <p:spPr/>
        <p:txBody>
          <a:bodyPr>
            <a:normAutofit/>
          </a:bodyPr>
          <a:lstStyle/>
          <a:p>
            <a:r>
              <a:rPr lang="nb-NO" dirty="0"/>
              <a:t>Alle fire </a:t>
            </a:r>
            <a:r>
              <a:rPr lang="nb-NO" dirty="0" smtClean="0"/>
              <a:t>er </a:t>
            </a:r>
            <a:r>
              <a:rPr lang="nb-NO" dirty="0"/>
              <a:t>bibelsk </a:t>
            </a:r>
            <a:r>
              <a:rPr lang="nb-NO" dirty="0" smtClean="0"/>
              <a:t>begrunnet</a:t>
            </a:r>
          </a:p>
          <a:p>
            <a:r>
              <a:rPr lang="nb-NO" dirty="0" smtClean="0"/>
              <a:t>Alle fire er begrunnet i bekjennelse og tradisjon</a:t>
            </a:r>
          </a:p>
          <a:p>
            <a:r>
              <a:rPr lang="nb-NO" dirty="0" smtClean="0"/>
              <a:t>Alle fire er lutherske, men nr. 1 og nr. 4 kan stå i fare for å bli selv-rettferdige</a:t>
            </a:r>
          </a:p>
          <a:p>
            <a:r>
              <a:rPr lang="nb-NO" dirty="0" smtClean="0"/>
              <a:t>Alle fire utfyller hverandre og kan/bør brukes både hver for seg og sammen</a:t>
            </a:r>
          </a:p>
        </p:txBody>
      </p:sp>
    </p:spTree>
    <p:extLst>
      <p:ext uri="{BB962C8B-B14F-4D97-AF65-F5344CB8AC3E}">
        <p14:creationId xmlns:p14="http://schemas.microsoft.com/office/powerpoint/2010/main" val="40521032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Forfatterens konklusjon – del II</a:t>
            </a:r>
            <a:endParaRPr lang="nb-NO" dirty="0"/>
          </a:p>
        </p:txBody>
      </p:sp>
      <p:sp>
        <p:nvSpPr>
          <p:cNvPr id="3" name="Plassholder for innhold 2"/>
          <p:cNvSpPr>
            <a:spLocks noGrp="1"/>
          </p:cNvSpPr>
          <p:nvPr>
            <p:ph idx="1"/>
          </p:nvPr>
        </p:nvSpPr>
        <p:spPr/>
        <p:txBody>
          <a:bodyPr/>
          <a:lstStyle/>
          <a:p>
            <a:r>
              <a:rPr lang="nb-NO" dirty="0"/>
              <a:t>Den objektive (1) og den klassiske (3) er best begrunnet i bibel og </a:t>
            </a:r>
            <a:r>
              <a:rPr lang="nb-NO" dirty="0" smtClean="0"/>
              <a:t>tradisjon, fordi;</a:t>
            </a:r>
          </a:p>
          <a:p>
            <a:r>
              <a:rPr lang="nb-NO" dirty="0"/>
              <a:t>d</a:t>
            </a:r>
            <a:r>
              <a:rPr lang="nb-NO" dirty="0" smtClean="0"/>
              <a:t>en objektive (1) </a:t>
            </a:r>
            <a:r>
              <a:rPr lang="nb-NO" dirty="0"/>
              <a:t>best uttrykker Jesu lidelse og døds betydning «for oss» </a:t>
            </a:r>
            <a:r>
              <a:rPr lang="nb-NO" dirty="0" smtClean="0"/>
              <a:t>mens</a:t>
            </a:r>
          </a:p>
          <a:p>
            <a:r>
              <a:rPr lang="nb-NO" dirty="0" smtClean="0"/>
              <a:t>Den klassiske (3) best </a:t>
            </a:r>
            <a:r>
              <a:rPr lang="nb-NO" dirty="0"/>
              <a:t>uttrykker Jesu oppstandelses </a:t>
            </a:r>
            <a:r>
              <a:rPr lang="nb-NO" dirty="0" smtClean="0"/>
              <a:t>betydning</a:t>
            </a:r>
          </a:p>
          <a:p>
            <a:r>
              <a:rPr lang="nb-NO" dirty="0" smtClean="0"/>
              <a:t>Den subjektive (2) og klassiske (3) er kanskje «mest luthersk», fordi frelsen utvetydig er en gave fra Gud (objekt-genitiv)</a:t>
            </a:r>
          </a:p>
          <a:p>
            <a:r>
              <a:rPr lang="nb-NO" dirty="0" smtClean="0"/>
              <a:t>Den frigjøringsteologiske (4) er kanskje mest aktuell i dag</a:t>
            </a:r>
            <a:endParaRPr lang="nb-NO" dirty="0"/>
          </a:p>
          <a:p>
            <a:endParaRPr lang="nb-NO" dirty="0"/>
          </a:p>
        </p:txBody>
      </p:sp>
    </p:spTree>
    <p:extLst>
      <p:ext uri="{BB962C8B-B14F-4D97-AF65-F5344CB8AC3E}">
        <p14:creationId xmlns:p14="http://schemas.microsoft.com/office/powerpoint/2010/main" val="26843725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GRUPPEARBEID II</a:t>
            </a:r>
            <a:endParaRPr lang="nb-NO" dirty="0"/>
          </a:p>
        </p:txBody>
      </p:sp>
      <p:sp>
        <p:nvSpPr>
          <p:cNvPr id="3" name="Undertittel 2"/>
          <p:cNvSpPr>
            <a:spLocks noGrp="1"/>
          </p:cNvSpPr>
          <p:nvPr>
            <p:ph type="subTitle" idx="1"/>
          </p:nvPr>
        </p:nvSpPr>
        <p:spPr/>
        <p:txBody>
          <a:bodyPr/>
          <a:lstStyle/>
          <a:p>
            <a:endParaRPr lang="nb-NO"/>
          </a:p>
        </p:txBody>
      </p:sp>
    </p:spTree>
    <p:extLst>
      <p:ext uri="{BB962C8B-B14F-4D97-AF65-F5344CB8AC3E}">
        <p14:creationId xmlns:p14="http://schemas.microsoft.com/office/powerpoint/2010/main" val="31079013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Ulike gruppers behov, hvordan møte dem?</a:t>
            </a:r>
            <a:br>
              <a:rPr lang="nb-NO" dirty="0"/>
            </a:br>
            <a:endParaRPr lang="nb-NO" dirty="0"/>
          </a:p>
        </p:txBody>
      </p:sp>
      <p:sp>
        <p:nvSpPr>
          <p:cNvPr id="3" name="Plassholder for innhold 2"/>
          <p:cNvSpPr>
            <a:spLocks noGrp="1"/>
          </p:cNvSpPr>
          <p:nvPr>
            <p:ph idx="1"/>
          </p:nvPr>
        </p:nvSpPr>
        <p:spPr/>
        <p:txBody>
          <a:bodyPr/>
          <a:lstStyle/>
          <a:p>
            <a:r>
              <a:rPr lang="nb-NO" dirty="0" smtClean="0"/>
              <a:t>Hvilken frelse behøver de eldste?</a:t>
            </a:r>
          </a:p>
          <a:p>
            <a:r>
              <a:rPr lang="nb-NO" dirty="0" smtClean="0"/>
              <a:t>Hvilken frelse behøver vi?</a:t>
            </a:r>
          </a:p>
          <a:p>
            <a:r>
              <a:rPr lang="nb-NO" dirty="0" smtClean="0"/>
              <a:t>Hvilken frelse behøver de yngre – og de yngste?</a:t>
            </a:r>
          </a:p>
          <a:p>
            <a:r>
              <a:rPr lang="nb-NO" dirty="0"/>
              <a:t>Hvordan skaper vi en opplevelse av å være frelst, for eksempel i </a:t>
            </a:r>
            <a:r>
              <a:rPr lang="nb-NO" dirty="0" smtClean="0"/>
              <a:t>gudstjenesten?</a:t>
            </a:r>
            <a:endParaRPr lang="nb-NO" dirty="0"/>
          </a:p>
          <a:p>
            <a:r>
              <a:rPr lang="nb-NO" dirty="0" smtClean="0"/>
              <a:t>Hva </a:t>
            </a:r>
            <a:r>
              <a:rPr lang="nb-NO" dirty="0"/>
              <a:t>med trosopplæringen når barn ikke er </a:t>
            </a:r>
            <a:r>
              <a:rPr lang="nb-NO" dirty="0" smtClean="0"/>
              <a:t>døpt?</a:t>
            </a:r>
          </a:p>
          <a:p>
            <a:r>
              <a:rPr lang="nb-NO" dirty="0" smtClean="0"/>
              <a:t>Erfaringer fra vår egen praksis</a:t>
            </a:r>
            <a:endParaRPr lang="nb-NO" dirty="0"/>
          </a:p>
          <a:p>
            <a:endParaRPr lang="nb-NO" dirty="0"/>
          </a:p>
        </p:txBody>
      </p:sp>
    </p:spTree>
    <p:extLst>
      <p:ext uri="{BB962C8B-B14F-4D97-AF65-F5344CB8AC3E}">
        <p14:creationId xmlns:p14="http://schemas.microsoft.com/office/powerpoint/2010/main" val="1936141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ALLSANG</a:t>
            </a:r>
            <a:endParaRPr lang="nb-NO" dirty="0"/>
          </a:p>
        </p:txBody>
      </p:sp>
      <p:sp>
        <p:nvSpPr>
          <p:cNvPr id="3" name="Plassholder for innhold 2"/>
          <p:cNvSpPr>
            <a:spLocks noGrp="1"/>
          </p:cNvSpPr>
          <p:nvPr>
            <p:ph idx="1"/>
          </p:nvPr>
        </p:nvSpPr>
        <p:spPr/>
        <p:txBody>
          <a:bodyPr/>
          <a:lstStyle/>
          <a:p>
            <a:r>
              <a:rPr lang="nb-NO" dirty="0" smtClean="0"/>
              <a:t>731 Jeg folder mine hender små</a:t>
            </a:r>
            <a:endParaRPr lang="nb-NO" dirty="0"/>
          </a:p>
        </p:txBody>
      </p:sp>
    </p:spTree>
    <p:extLst>
      <p:ext uri="{BB962C8B-B14F-4D97-AF65-F5344CB8AC3E}">
        <p14:creationId xmlns:p14="http://schemas.microsoft.com/office/powerpoint/2010/main" val="34170047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OPPSUMMERING</a:t>
            </a:r>
            <a:endParaRPr lang="nb-NO" dirty="0"/>
          </a:p>
        </p:txBody>
      </p:sp>
      <p:sp>
        <p:nvSpPr>
          <p:cNvPr id="3" name="Undertittel 2"/>
          <p:cNvSpPr>
            <a:spLocks noGrp="1"/>
          </p:cNvSpPr>
          <p:nvPr>
            <p:ph type="subTitle" idx="1"/>
          </p:nvPr>
        </p:nvSpPr>
        <p:spPr/>
        <p:txBody>
          <a:bodyPr/>
          <a:lstStyle/>
          <a:p>
            <a:endParaRPr lang="nb-NO"/>
          </a:p>
        </p:txBody>
      </p:sp>
    </p:spTree>
    <p:extLst>
      <p:ext uri="{BB962C8B-B14F-4D97-AF65-F5344CB8AC3E}">
        <p14:creationId xmlns:p14="http://schemas.microsoft.com/office/powerpoint/2010/main" val="20611500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Videre spørsmål: Hvor er frelsen?</a:t>
            </a:r>
            <a:endParaRPr lang="nb-NO" dirty="0"/>
          </a:p>
        </p:txBody>
      </p:sp>
      <p:sp>
        <p:nvSpPr>
          <p:cNvPr id="3" name="Plassholder for innhold 2"/>
          <p:cNvSpPr>
            <a:spLocks noGrp="1"/>
          </p:cNvSpPr>
          <p:nvPr>
            <p:ph idx="1"/>
          </p:nvPr>
        </p:nvSpPr>
        <p:spPr/>
        <p:txBody>
          <a:bodyPr>
            <a:normAutofit/>
          </a:bodyPr>
          <a:lstStyle/>
          <a:p>
            <a:r>
              <a:rPr lang="nb-NO" dirty="0" smtClean="0"/>
              <a:t>I Kirken?</a:t>
            </a:r>
          </a:p>
          <a:p>
            <a:r>
              <a:rPr lang="nb-NO" dirty="0" smtClean="0"/>
              <a:t>I Bibelen?</a:t>
            </a:r>
          </a:p>
          <a:p>
            <a:r>
              <a:rPr lang="nb-NO" dirty="0" smtClean="0"/>
              <a:t>I «forsamlingen av de troende»?</a:t>
            </a:r>
          </a:p>
          <a:p>
            <a:r>
              <a:rPr lang="nb-NO" dirty="0" smtClean="0"/>
              <a:t>I sakramentene?</a:t>
            </a:r>
          </a:p>
          <a:p>
            <a:r>
              <a:rPr lang="nb-NO" dirty="0" smtClean="0"/>
              <a:t>I omvendelsen?</a:t>
            </a:r>
          </a:p>
          <a:p>
            <a:r>
              <a:rPr lang="nb-NO" dirty="0" smtClean="0"/>
              <a:t>I bekjennelsen?</a:t>
            </a:r>
          </a:p>
          <a:p>
            <a:endParaRPr lang="nb-NO" dirty="0"/>
          </a:p>
        </p:txBody>
      </p:sp>
    </p:spTree>
    <p:extLst>
      <p:ext uri="{BB962C8B-B14F-4D97-AF65-F5344CB8AC3E}">
        <p14:creationId xmlns:p14="http://schemas.microsoft.com/office/powerpoint/2010/main" val="19490021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Hvor er frelsen – del II</a:t>
            </a:r>
            <a:endParaRPr lang="nb-NO" dirty="0"/>
          </a:p>
        </p:txBody>
      </p:sp>
      <p:sp>
        <p:nvSpPr>
          <p:cNvPr id="3" name="Plassholder for innhold 2"/>
          <p:cNvSpPr>
            <a:spLocks noGrp="1"/>
          </p:cNvSpPr>
          <p:nvPr>
            <p:ph idx="1"/>
          </p:nvPr>
        </p:nvSpPr>
        <p:spPr/>
        <p:txBody>
          <a:bodyPr/>
          <a:lstStyle/>
          <a:p>
            <a:r>
              <a:rPr lang="nb-NO" dirty="0" smtClean="0"/>
              <a:t>Spørsmålet om hvor frelsen er å finne, henger </a:t>
            </a:r>
            <a:r>
              <a:rPr lang="nb-NO" dirty="0"/>
              <a:t>sammen med «hvordan» man blir frelst</a:t>
            </a:r>
          </a:p>
          <a:p>
            <a:r>
              <a:rPr lang="nb-NO" dirty="0" smtClean="0"/>
              <a:t>I kristen sammenheng MÅ det </a:t>
            </a:r>
            <a:r>
              <a:rPr lang="nb-NO" dirty="0"/>
              <a:t>knyttes til Jesus Kristus</a:t>
            </a:r>
          </a:p>
          <a:p>
            <a:r>
              <a:rPr lang="nb-NO" dirty="0" smtClean="0"/>
              <a:t>Derfor blir spørsmålet om hvor frelsen er avhengig av et annet spørsmål, nemlig:</a:t>
            </a:r>
          </a:p>
          <a:p>
            <a:r>
              <a:rPr lang="nb-NO" dirty="0" smtClean="0"/>
              <a:t>Hvor ER Jesus </a:t>
            </a:r>
            <a:r>
              <a:rPr lang="nb-NO" dirty="0"/>
              <a:t>Kristus</a:t>
            </a:r>
            <a:r>
              <a:rPr lang="nb-NO" dirty="0" smtClean="0"/>
              <a:t>?</a:t>
            </a:r>
          </a:p>
          <a:p>
            <a:r>
              <a:rPr lang="nb-NO" dirty="0" err="1" smtClean="0"/>
              <a:t>Dét</a:t>
            </a:r>
            <a:r>
              <a:rPr lang="nb-NO" dirty="0" smtClean="0"/>
              <a:t> kan vi snakke om, dersom vi har tid!</a:t>
            </a:r>
            <a:endParaRPr lang="nb-NO" dirty="0"/>
          </a:p>
          <a:p>
            <a:endParaRPr lang="nb-NO" dirty="0"/>
          </a:p>
        </p:txBody>
      </p:sp>
    </p:spTree>
    <p:extLst>
      <p:ext uri="{BB962C8B-B14F-4D97-AF65-F5344CB8AC3E}">
        <p14:creationId xmlns:p14="http://schemas.microsoft.com/office/powerpoint/2010/main" val="3007835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Reformasjonens oppdagelse: Frelse er gratis!</a:t>
            </a:r>
            <a:endParaRPr lang="nb-NO" dirty="0"/>
          </a:p>
        </p:txBody>
      </p:sp>
      <p:sp>
        <p:nvSpPr>
          <p:cNvPr id="3" name="Plassholder for tekst 2"/>
          <p:cNvSpPr>
            <a:spLocks noGrp="1"/>
          </p:cNvSpPr>
          <p:nvPr>
            <p:ph type="body" idx="1"/>
          </p:nvPr>
        </p:nvSpPr>
        <p:spPr/>
        <p:txBody>
          <a:bodyPr/>
          <a:lstStyle/>
          <a:p>
            <a:endParaRPr lang="nb-NO"/>
          </a:p>
        </p:txBody>
      </p:sp>
    </p:spTree>
    <p:extLst>
      <p:ext uri="{BB962C8B-B14F-4D97-AF65-F5344CB8AC3E}">
        <p14:creationId xmlns:p14="http://schemas.microsoft.com/office/powerpoint/2010/main" val="23007507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Siste spørsmål: Hvordan skjer frelsen?</a:t>
            </a:r>
            <a:endParaRPr lang="nb-NO" dirty="0"/>
          </a:p>
        </p:txBody>
      </p:sp>
      <p:sp>
        <p:nvSpPr>
          <p:cNvPr id="3" name="Plassholder for innhold 2"/>
          <p:cNvSpPr>
            <a:spLocks noGrp="1"/>
          </p:cNvSpPr>
          <p:nvPr>
            <p:ph idx="1"/>
          </p:nvPr>
        </p:nvSpPr>
        <p:spPr/>
        <p:txBody>
          <a:bodyPr>
            <a:normAutofit fontScale="62500" lnSpcReduction="20000"/>
          </a:bodyPr>
          <a:lstStyle/>
          <a:p>
            <a:pPr lvl="0"/>
            <a:r>
              <a:rPr lang="nb-NO" dirty="0"/>
              <a:t>dåp – i den treenige Guds navn</a:t>
            </a:r>
          </a:p>
          <a:p>
            <a:pPr lvl="0"/>
            <a:r>
              <a:rPr lang="nb-NO" dirty="0"/>
              <a:t>tro – i tråd med de </a:t>
            </a:r>
            <a:r>
              <a:rPr lang="nb-NO" dirty="0" err="1"/>
              <a:t>oldkirkelige</a:t>
            </a:r>
            <a:r>
              <a:rPr lang="nb-NO" dirty="0"/>
              <a:t> trosbekjennelsene</a:t>
            </a:r>
          </a:p>
          <a:p>
            <a:pPr lvl="0"/>
            <a:r>
              <a:rPr lang="nb-NO" dirty="0"/>
              <a:t>syndstilgivelse – i en eller annen form. Skriftemål i katolsk skriftestol, omvende seg i vekkelsesmøte eller bønn til Gud</a:t>
            </a:r>
          </a:p>
          <a:p>
            <a:pPr lvl="0"/>
            <a:r>
              <a:rPr lang="nb-NO" dirty="0"/>
              <a:t>omvendelse – offentlig bekjennelse</a:t>
            </a:r>
          </a:p>
          <a:p>
            <a:pPr lvl="0"/>
            <a:r>
              <a:rPr lang="nb-NO" dirty="0"/>
              <a:t>tilhøre Kirken</a:t>
            </a:r>
          </a:p>
          <a:p>
            <a:pPr lvl="0"/>
            <a:r>
              <a:rPr lang="nb-NO" dirty="0"/>
              <a:t>gå regelmessig til gudstjeneste</a:t>
            </a:r>
          </a:p>
          <a:p>
            <a:pPr lvl="0"/>
            <a:r>
              <a:rPr lang="nb-NO" dirty="0"/>
              <a:t>bruke sakramentene</a:t>
            </a:r>
          </a:p>
          <a:p>
            <a:pPr lvl="0"/>
            <a:r>
              <a:rPr lang="nb-NO" dirty="0"/>
              <a:t>god moral</a:t>
            </a:r>
          </a:p>
          <a:p>
            <a:pPr lvl="0"/>
            <a:r>
              <a:rPr lang="nb-NO" dirty="0"/>
              <a:t>korrekt etisk tenkning</a:t>
            </a:r>
          </a:p>
          <a:p>
            <a:pPr lvl="0"/>
            <a:r>
              <a:rPr lang="nb-NO" dirty="0"/>
              <a:t>korrekt filosofisk/teologisk tenkning</a:t>
            </a:r>
          </a:p>
          <a:p>
            <a:pPr lvl="0"/>
            <a:r>
              <a:rPr lang="nb-NO" dirty="0"/>
              <a:t>tilhøre en kristen kultur</a:t>
            </a:r>
          </a:p>
          <a:p>
            <a:pPr lvl="0"/>
            <a:r>
              <a:rPr lang="nb-NO" dirty="0"/>
              <a:t>være ”snill og grei”, gjøre så godt man kan</a:t>
            </a:r>
          </a:p>
          <a:p>
            <a:endParaRPr lang="nb-NO" dirty="0"/>
          </a:p>
        </p:txBody>
      </p:sp>
    </p:spTree>
    <p:extLst>
      <p:ext uri="{BB962C8B-B14F-4D97-AF65-F5344CB8AC3E}">
        <p14:creationId xmlns:p14="http://schemas.microsoft.com/office/powerpoint/2010/main" val="42457839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Hvordan skjer frelsen? – del II</a:t>
            </a:r>
            <a:endParaRPr lang="nb-NO" dirty="0"/>
          </a:p>
        </p:txBody>
      </p:sp>
      <p:sp>
        <p:nvSpPr>
          <p:cNvPr id="3" name="Plassholder for innhold 2"/>
          <p:cNvSpPr>
            <a:spLocks noGrp="1"/>
          </p:cNvSpPr>
          <p:nvPr>
            <p:ph idx="1"/>
          </p:nvPr>
        </p:nvSpPr>
        <p:spPr/>
        <p:txBody>
          <a:bodyPr>
            <a:normAutofit/>
          </a:bodyPr>
          <a:lstStyle/>
          <a:p>
            <a:r>
              <a:rPr lang="nb-NO" dirty="0" smtClean="0"/>
              <a:t>Det kristne kriteriet: MÅ være gjennom Jesus Kristus</a:t>
            </a:r>
          </a:p>
          <a:p>
            <a:r>
              <a:rPr lang="nb-NO" dirty="0" smtClean="0"/>
              <a:t>Det lutherske kriteriet: MÅ være gratis</a:t>
            </a:r>
          </a:p>
          <a:p>
            <a:endParaRPr lang="nb-NO" dirty="0"/>
          </a:p>
          <a:p>
            <a:r>
              <a:rPr lang="nb-NO" dirty="0" smtClean="0"/>
              <a:t>Svar: Frelsen skjer gjennom den kristne dåp – i Faderens og Sønnens og Den Hellige Ånds navn – til Jesu Kristi død og oppstandelse.</a:t>
            </a:r>
          </a:p>
          <a:p>
            <a:r>
              <a:rPr lang="nb-NO" dirty="0" smtClean="0"/>
              <a:t>Frelsen har betydning for den døptes liv og død, leves ut i etterfølgelse og oppfylles ved den døptes død og oppstandelse</a:t>
            </a:r>
            <a:endParaRPr lang="nb-NO" dirty="0"/>
          </a:p>
        </p:txBody>
      </p:sp>
    </p:spTree>
    <p:extLst>
      <p:ext uri="{BB962C8B-B14F-4D97-AF65-F5344CB8AC3E}">
        <p14:creationId xmlns:p14="http://schemas.microsoft.com/office/powerpoint/2010/main" val="8791868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AVSLUTNING – VELSIGNELSE</a:t>
            </a:r>
            <a:endParaRPr lang="nb-NO" dirty="0"/>
          </a:p>
        </p:txBody>
      </p:sp>
      <p:sp>
        <p:nvSpPr>
          <p:cNvPr id="3" name="Plassholder for innhold 2"/>
          <p:cNvSpPr>
            <a:spLocks noGrp="1"/>
          </p:cNvSpPr>
          <p:nvPr>
            <p:ph idx="1"/>
          </p:nvPr>
        </p:nvSpPr>
        <p:spPr/>
        <p:txBody>
          <a:bodyPr/>
          <a:lstStyle/>
          <a:p>
            <a:endParaRPr lang="nb-NO"/>
          </a:p>
        </p:txBody>
      </p:sp>
    </p:spTree>
    <p:extLst>
      <p:ext uri="{BB962C8B-B14F-4D97-AF65-F5344CB8AC3E}">
        <p14:creationId xmlns:p14="http://schemas.microsoft.com/office/powerpoint/2010/main" val="1203817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Middelalderen – mellom Augustin og Luther</a:t>
            </a:r>
            <a:endParaRPr lang="nb-NO" dirty="0"/>
          </a:p>
        </p:txBody>
      </p:sp>
      <p:sp>
        <p:nvSpPr>
          <p:cNvPr id="3" name="Plassholder for innhold 2"/>
          <p:cNvSpPr>
            <a:spLocks noGrp="1"/>
          </p:cNvSpPr>
          <p:nvPr>
            <p:ph idx="1"/>
          </p:nvPr>
        </p:nvSpPr>
        <p:spPr/>
        <p:txBody>
          <a:bodyPr>
            <a:normAutofit/>
          </a:bodyPr>
          <a:lstStyle/>
          <a:p>
            <a:r>
              <a:rPr lang="nb-NO" dirty="0"/>
              <a:t>At «frelse er gratis», forstod ingen i middelalderen</a:t>
            </a:r>
          </a:p>
          <a:p>
            <a:r>
              <a:rPr lang="nb-NO" dirty="0"/>
              <a:t>At frelse krever en motytelse fra mennesket, var </a:t>
            </a:r>
            <a:r>
              <a:rPr lang="nb-NO" dirty="0" smtClean="0"/>
              <a:t>selvsagt for alle Ingen stilte spørsmål ved det</a:t>
            </a:r>
            <a:endParaRPr lang="nb-NO" dirty="0"/>
          </a:p>
          <a:p>
            <a:r>
              <a:rPr lang="nb-NO" dirty="0" smtClean="0"/>
              <a:t>Menneskets </a:t>
            </a:r>
            <a:r>
              <a:rPr lang="nb-NO" dirty="0"/>
              <a:t>selv-rettferdighet var forutsetning for </a:t>
            </a:r>
            <a:r>
              <a:rPr lang="nb-NO" dirty="0" smtClean="0"/>
              <a:t>frelse</a:t>
            </a:r>
          </a:p>
          <a:p>
            <a:r>
              <a:rPr lang="nb-NO" dirty="0" smtClean="0"/>
              <a:t>Avlats-handel var noe helt naturlig, man kunne betale penger dersom ens egen selv-rettferdighet ikke strakk til</a:t>
            </a:r>
          </a:p>
          <a:p>
            <a:r>
              <a:rPr lang="nb-NO" dirty="0" smtClean="0"/>
              <a:t>Også den unge Martin </a:t>
            </a:r>
            <a:r>
              <a:rPr lang="nb-NO" dirty="0"/>
              <a:t>Luther forsto kravet om «Guds rettferdighet» som noe </a:t>
            </a:r>
            <a:r>
              <a:rPr lang="nb-NO" dirty="0" smtClean="0"/>
              <a:t>han selv </a:t>
            </a:r>
            <a:r>
              <a:rPr lang="nb-NO" dirty="0"/>
              <a:t>måtte </a:t>
            </a:r>
            <a:r>
              <a:rPr lang="nb-NO" dirty="0" smtClean="0"/>
              <a:t>prestere for å bli frelst</a:t>
            </a:r>
            <a:endParaRPr lang="nb-NO" dirty="0"/>
          </a:p>
          <a:p>
            <a:endParaRPr lang="nb-NO" dirty="0"/>
          </a:p>
        </p:txBody>
      </p:sp>
    </p:spTree>
    <p:extLst>
      <p:ext uri="{BB962C8B-B14F-4D97-AF65-F5344CB8AC3E}">
        <p14:creationId xmlns:p14="http://schemas.microsoft.com/office/powerpoint/2010/main" val="2286212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Reformasjonen unnfanges – ca. 1514/15</a:t>
            </a:r>
            <a:endParaRPr lang="nb-NO" dirty="0"/>
          </a:p>
        </p:txBody>
      </p:sp>
      <p:sp>
        <p:nvSpPr>
          <p:cNvPr id="3" name="Plassholder for innhold 2"/>
          <p:cNvSpPr>
            <a:spLocks noGrp="1"/>
          </p:cNvSpPr>
          <p:nvPr>
            <p:ph idx="1"/>
          </p:nvPr>
        </p:nvSpPr>
        <p:spPr/>
        <p:txBody>
          <a:bodyPr>
            <a:normAutofit/>
          </a:bodyPr>
          <a:lstStyle/>
          <a:p>
            <a:r>
              <a:rPr lang="nb-NO" dirty="0" smtClean="0"/>
              <a:t>Reformasjonen «unnfanges» når Luther forstår at «frelsen er gratis»</a:t>
            </a:r>
          </a:p>
          <a:p>
            <a:r>
              <a:rPr lang="nb-NO" dirty="0" smtClean="0"/>
              <a:t>Luther studerer Romerne 1 og forstår til slutt at «Guds rettferdighet» er noe mennesket får gratis</a:t>
            </a:r>
          </a:p>
          <a:p>
            <a:r>
              <a:rPr lang="nb-NO" dirty="0" smtClean="0"/>
              <a:t>Dette var en helt ny tanke ingen i Middelalderen hadde hatt (i alle fall ikke sagt høyt til andre)</a:t>
            </a:r>
          </a:p>
          <a:p>
            <a:r>
              <a:rPr lang="nb-NO" dirty="0" smtClean="0"/>
              <a:t>Hele reformasjonen kan forstås ut fra dette </a:t>
            </a:r>
            <a:r>
              <a:rPr lang="nb-NO" dirty="0" err="1" smtClean="0"/>
              <a:t>éne</a:t>
            </a:r>
            <a:r>
              <a:rPr lang="nb-NO" dirty="0" smtClean="0"/>
              <a:t> punktet; at «frelsen er gratis»</a:t>
            </a:r>
          </a:p>
          <a:p>
            <a:r>
              <a:rPr lang="nb-NO" dirty="0" smtClean="0"/>
              <a:t>Nå er avlats-handel ikke lenger greit – tvert om!</a:t>
            </a:r>
            <a:endParaRPr lang="nb-NO" dirty="0"/>
          </a:p>
        </p:txBody>
      </p:sp>
    </p:spTree>
    <p:extLst>
      <p:ext uri="{BB962C8B-B14F-4D97-AF65-F5344CB8AC3E}">
        <p14:creationId xmlns:p14="http://schemas.microsoft.com/office/powerpoint/2010/main" val="3226489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Reformasjonens grammatikk – en genitiv</a:t>
            </a:r>
            <a:endParaRPr lang="nb-NO" dirty="0"/>
          </a:p>
        </p:txBody>
      </p:sp>
      <p:sp>
        <p:nvSpPr>
          <p:cNvPr id="3" name="Plassholder for innhold 2"/>
          <p:cNvSpPr>
            <a:spLocks noGrp="1"/>
          </p:cNvSpPr>
          <p:nvPr>
            <p:ph idx="1"/>
          </p:nvPr>
        </p:nvSpPr>
        <p:spPr/>
        <p:txBody>
          <a:bodyPr/>
          <a:lstStyle/>
          <a:p>
            <a:r>
              <a:rPr lang="nb-NO" dirty="0" smtClean="0"/>
              <a:t>Genitiv finnes som subjekt-genitiv og objekt-genitiv</a:t>
            </a:r>
          </a:p>
          <a:p>
            <a:endParaRPr lang="nb-NO" dirty="0" smtClean="0"/>
          </a:p>
          <a:p>
            <a:r>
              <a:rPr lang="nb-NO" dirty="0" smtClean="0"/>
              <a:t>Eksempel: «Biskopens ordinasjon», er det da biskopen selv ble ordinert til biskop?</a:t>
            </a:r>
          </a:p>
          <a:p>
            <a:pPr marL="0" indent="0">
              <a:buNone/>
            </a:pPr>
            <a:r>
              <a:rPr lang="nb-NO" dirty="0" smtClean="0"/>
              <a:t>	eller</a:t>
            </a:r>
          </a:p>
          <a:p>
            <a:r>
              <a:rPr lang="nb-NO" dirty="0" smtClean="0"/>
              <a:t>er «biskopens ordinasjon» den ordinasjonen som presten får av biskopen når hun blir ordinert til prest?</a:t>
            </a:r>
            <a:endParaRPr lang="nb-NO" dirty="0"/>
          </a:p>
        </p:txBody>
      </p:sp>
    </p:spTree>
    <p:extLst>
      <p:ext uri="{BB962C8B-B14F-4D97-AF65-F5344CB8AC3E}">
        <p14:creationId xmlns:p14="http://schemas.microsoft.com/office/powerpoint/2010/main" val="190111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Reformasjonen modnes</a:t>
            </a:r>
            <a:endParaRPr lang="nb-NO" dirty="0"/>
          </a:p>
        </p:txBody>
      </p:sp>
      <p:sp>
        <p:nvSpPr>
          <p:cNvPr id="3" name="Plassholder for innhold 2"/>
          <p:cNvSpPr>
            <a:spLocks noGrp="1"/>
          </p:cNvSpPr>
          <p:nvPr>
            <p:ph idx="1"/>
          </p:nvPr>
        </p:nvSpPr>
        <p:spPr/>
        <p:txBody>
          <a:bodyPr>
            <a:normAutofit/>
          </a:bodyPr>
          <a:lstStyle/>
          <a:p>
            <a:r>
              <a:rPr lang="nb-NO" dirty="0" smtClean="0"/>
              <a:t>«Guds rettferdighet» ble i middelalderen forstått som noe Gud selv har [og som han krever at også andre har]</a:t>
            </a:r>
          </a:p>
          <a:p>
            <a:pPr marL="0" indent="0">
              <a:buNone/>
            </a:pPr>
            <a:r>
              <a:rPr lang="nb-NO" dirty="0"/>
              <a:t>	</a:t>
            </a:r>
            <a:r>
              <a:rPr lang="nb-NO" dirty="0" smtClean="0"/>
              <a:t>(subjekt-genitiv)</a:t>
            </a:r>
          </a:p>
          <a:p>
            <a:pPr marL="0" indent="0">
              <a:buNone/>
            </a:pPr>
            <a:endParaRPr lang="nb-NO" dirty="0"/>
          </a:p>
          <a:p>
            <a:pPr marL="0" indent="0">
              <a:buNone/>
            </a:pPr>
            <a:r>
              <a:rPr lang="nb-NO" dirty="0"/>
              <a:t>	</a:t>
            </a:r>
            <a:r>
              <a:rPr lang="nb-NO" dirty="0" smtClean="0"/>
              <a:t>men - reformasjonen kommer når Luther forstår at </a:t>
            </a:r>
            <a:endParaRPr lang="nb-NO" dirty="0"/>
          </a:p>
          <a:p>
            <a:endParaRPr lang="nb-NO" dirty="0"/>
          </a:p>
          <a:p>
            <a:r>
              <a:rPr lang="nb-NO" dirty="0" smtClean="0"/>
              <a:t>«Guds rettferdighet» er noe som Gud gir til mennesket, helt gratis</a:t>
            </a:r>
          </a:p>
          <a:p>
            <a:pPr marL="0" indent="0">
              <a:buNone/>
            </a:pPr>
            <a:r>
              <a:rPr lang="nb-NO" dirty="0" smtClean="0"/>
              <a:t>	(objekt-genitiv)</a:t>
            </a:r>
          </a:p>
          <a:p>
            <a:pPr marL="0" indent="0">
              <a:buNone/>
            </a:pPr>
            <a:endParaRPr lang="nb-NO" dirty="0"/>
          </a:p>
          <a:p>
            <a:pPr marL="0" indent="0">
              <a:buNone/>
            </a:pPr>
            <a:endParaRPr lang="nb-NO" dirty="0"/>
          </a:p>
        </p:txBody>
      </p:sp>
    </p:spTree>
    <p:extLst>
      <p:ext uri="{BB962C8B-B14F-4D97-AF65-F5344CB8AC3E}">
        <p14:creationId xmlns:p14="http://schemas.microsoft.com/office/powerpoint/2010/main" val="2428666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Reformasjonens fødsel - 1517</a:t>
            </a:r>
            <a:endParaRPr lang="nb-NO" dirty="0"/>
          </a:p>
        </p:txBody>
      </p:sp>
      <p:sp>
        <p:nvSpPr>
          <p:cNvPr id="3" name="Plassholder for innhold 2"/>
          <p:cNvSpPr>
            <a:spLocks noGrp="1"/>
          </p:cNvSpPr>
          <p:nvPr>
            <p:ph idx="1"/>
          </p:nvPr>
        </p:nvSpPr>
        <p:spPr/>
        <p:txBody>
          <a:bodyPr>
            <a:normAutofit lnSpcReduction="10000"/>
          </a:bodyPr>
          <a:lstStyle/>
          <a:p>
            <a:r>
              <a:rPr lang="nb-NO" dirty="0" smtClean="0"/>
              <a:t>Guds frelse og Guds rettferdighet er det samme</a:t>
            </a:r>
          </a:p>
          <a:p>
            <a:r>
              <a:rPr lang="nb-NO" dirty="0" smtClean="0"/>
              <a:t>Guds frelse er noe Gud gir – og mennesket får, gratis             (objekt-genitiv)</a:t>
            </a:r>
          </a:p>
          <a:p>
            <a:endParaRPr lang="nb-NO" dirty="0" smtClean="0"/>
          </a:p>
          <a:p>
            <a:r>
              <a:rPr lang="nb-NO" dirty="0" smtClean="0"/>
              <a:t>Reformasjonen «unnfanges» når Luther forstår dette,</a:t>
            </a:r>
          </a:p>
          <a:p>
            <a:r>
              <a:rPr lang="nb-NO" dirty="0" smtClean="0"/>
              <a:t>han «går svanger» med den nye tanken om gratis frelse i et par år, mens tankene modnes frem til aktiv handling</a:t>
            </a:r>
          </a:p>
          <a:p>
            <a:r>
              <a:rPr lang="nb-NO" dirty="0" smtClean="0"/>
              <a:t>og reformasjonen «fødes» når konsekvensen av gratis frelse forkynnes i 95 teser på kirkedøren i Wittenberg 31. oktober 1517</a:t>
            </a:r>
            <a:endParaRPr lang="nb-NO" dirty="0"/>
          </a:p>
        </p:txBody>
      </p:sp>
    </p:spTree>
    <p:extLst>
      <p:ext uri="{BB962C8B-B14F-4D97-AF65-F5344CB8AC3E}">
        <p14:creationId xmlns:p14="http://schemas.microsoft.com/office/powerpoint/2010/main" val="425535005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272</TotalTime>
  <Words>1864</Words>
  <Application>Microsoft Office PowerPoint</Application>
  <PresentationFormat>Widescreen</PresentationFormat>
  <Paragraphs>227</Paragraphs>
  <Slides>42</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42</vt:i4>
      </vt:variant>
    </vt:vector>
  </HeadingPairs>
  <TitlesOfParts>
    <vt:vector size="46" baseType="lpstr">
      <vt:lpstr>Arial</vt:lpstr>
      <vt:lpstr>Trebuchet MS</vt:lpstr>
      <vt:lpstr>Wingdings</vt:lpstr>
      <vt:lpstr>Berlin</vt:lpstr>
      <vt:lpstr>FRELSEN</vt:lpstr>
      <vt:lpstr>Innhold</vt:lpstr>
      <vt:lpstr>ALLSANG</vt:lpstr>
      <vt:lpstr>Reformasjonens oppdagelse: Frelse er gratis!</vt:lpstr>
      <vt:lpstr>Middelalderen – mellom Augustin og Luther</vt:lpstr>
      <vt:lpstr>Reformasjonen unnfanges – ca. 1514/15</vt:lpstr>
      <vt:lpstr>Reformasjonens grammatikk – en genitiv</vt:lpstr>
      <vt:lpstr>Reformasjonen modnes</vt:lpstr>
      <vt:lpstr>Reformasjonens fødsel - 1517</vt:lpstr>
      <vt:lpstr>PAUSE – eller spørsmål til oppklaring</vt:lpstr>
      <vt:lpstr>Hva er egentlig frelse?</vt:lpstr>
      <vt:lpstr>Tre spørsmål til «frelse»</vt:lpstr>
      <vt:lpstr>Hva skal vi frelses FRA?</vt:lpstr>
      <vt:lpstr>Hva skal vi frelses TIL?</vt:lpstr>
      <vt:lpstr>Hvordan kan frelsen skje? – del I</vt:lpstr>
      <vt:lpstr>Hvordan kan frelsen skje? – del II</vt:lpstr>
      <vt:lpstr>ALLSANG</vt:lpstr>
      <vt:lpstr>PAUSE</vt:lpstr>
      <vt:lpstr>I – Objektiv forsoningslære – del I</vt:lpstr>
      <vt:lpstr>Objektiv forsoningslære – del II</vt:lpstr>
      <vt:lpstr>II – Subjektiv forsoningslære – del I</vt:lpstr>
      <vt:lpstr>II – Subjektiv forsoningslære – del II</vt:lpstr>
      <vt:lpstr>III – Klassisk forløsningslære – del I</vt:lpstr>
      <vt:lpstr>III – Klassisk forløsningslære – del II</vt:lpstr>
      <vt:lpstr>IV – Frigjøringsteologi – del I</vt:lpstr>
      <vt:lpstr>IV – Frigjøringsteologi – del II</vt:lpstr>
      <vt:lpstr>ALLSANG – kanskje tid for mat!</vt:lpstr>
      <vt:lpstr>GRUPPEARBEID 1</vt:lpstr>
      <vt:lpstr>Hvilke typer forsoningslære i disse salmene?</vt:lpstr>
      <vt:lpstr>Lynkjapp repetisjon:</vt:lpstr>
      <vt:lpstr>Prostiets/menighetens konklusjon</vt:lpstr>
      <vt:lpstr>Forfatterens konklusjon – del I - og dette er ikke en fasit </vt:lpstr>
      <vt:lpstr>Forfatterens konklusjon – del II</vt:lpstr>
      <vt:lpstr>GRUPPEARBEID II</vt:lpstr>
      <vt:lpstr>Ulike gruppers behov, hvordan møte dem? </vt:lpstr>
      <vt:lpstr>ALLSANG</vt:lpstr>
      <vt:lpstr>OPPSUMMERING</vt:lpstr>
      <vt:lpstr>Videre spørsmål: Hvor er frelsen?</vt:lpstr>
      <vt:lpstr>Hvor er frelsen – del II</vt:lpstr>
      <vt:lpstr>Siste spørsmål: Hvordan skjer frelsen?</vt:lpstr>
      <vt:lpstr>Hvordan skjer frelsen? – del II</vt:lpstr>
      <vt:lpstr>AVSLUTNING – VELSIGNELSE</vt:lpstr>
    </vt:vector>
  </TitlesOfParts>
  <Company>Høgskolen i Nord-Trøndelag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Hva er frelse?</dc:title>
  <dc:creator>Kjølsvik Idar</dc:creator>
  <cp:lastModifiedBy>Sabine Kjølsvik</cp:lastModifiedBy>
  <cp:revision>29</cp:revision>
  <dcterms:created xsi:type="dcterms:W3CDTF">2015-11-03T17:58:05Z</dcterms:created>
  <dcterms:modified xsi:type="dcterms:W3CDTF">2016-10-31T15:03:54Z</dcterms:modified>
</cp:coreProperties>
</file>