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98" r:id="rId4"/>
    <p:sldId id="292" r:id="rId5"/>
    <p:sldId id="293" r:id="rId6"/>
    <p:sldId id="276" r:id="rId7"/>
    <p:sldId id="290" r:id="rId8"/>
    <p:sldId id="277" r:id="rId9"/>
    <p:sldId id="257" r:id="rId10"/>
    <p:sldId id="272" r:id="rId11"/>
    <p:sldId id="273" r:id="rId12"/>
    <p:sldId id="259" r:id="rId13"/>
    <p:sldId id="294" r:id="rId14"/>
    <p:sldId id="260" r:id="rId15"/>
    <p:sldId id="295" r:id="rId16"/>
    <p:sldId id="296" r:id="rId17"/>
    <p:sldId id="263" r:id="rId18"/>
    <p:sldId id="299" r:id="rId19"/>
    <p:sldId id="297" r:id="rId20"/>
    <p:sldId id="287" r:id="rId21"/>
    <p:sldId id="288" r:id="rId22"/>
    <p:sldId id="302" r:id="rId23"/>
    <p:sldId id="283" r:id="rId24"/>
    <p:sldId id="284" r:id="rId25"/>
    <p:sldId id="278" r:id="rId26"/>
    <p:sldId id="282" r:id="rId27"/>
    <p:sldId id="261" r:id="rId28"/>
    <p:sldId id="264" r:id="rId29"/>
    <p:sldId id="300" r:id="rId30"/>
    <p:sldId id="270" r:id="rId31"/>
    <p:sldId id="291" r:id="rId32"/>
    <p:sldId id="265" r:id="rId33"/>
    <p:sldId id="266" r:id="rId34"/>
    <p:sldId id="267" r:id="rId35"/>
    <p:sldId id="268" r:id="rId36"/>
    <p:sldId id="269" r:id="rId37"/>
    <p:sldId id="285" r:id="rId38"/>
    <p:sldId id="286" r:id="rId39"/>
    <p:sldId id="279" r:id="rId40"/>
    <p:sldId id="280" r:id="rId41"/>
    <p:sldId id="301"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91" d="100"/>
          <a:sy n="91" d="100"/>
        </p:scale>
        <p:origin x="3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nb-NO" smtClean="0"/>
              <a:t>Klikk for å redigere tittelstil</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smtClean="0"/>
              <a:t>Klikk for å redigere undertittelstil i malen</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nb-NO" smtClean="0"/>
              <a:t>Klikk for å redigere tittelstil</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nb-NO" smtClean="0"/>
              <a:t>Klikk for å redigere tittelstil</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smtClean="0"/>
              <a:t>Klikk for å redigere tekststiler i malen</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nb-NO" smtClean="0"/>
              <a:t>Klikk for å redigere tittelstil</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nb-NO" smtClean="0"/>
              <a:t>Klikk for å redigere tittelstil</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nb-NO" smtClean="0"/>
              <a:t>Klikk for å redigere tekststiler i malen</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nb-NO" smtClean="0"/>
              <a:t>Klikk for å redigere tittelstil</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nb-NO" smtClean="0"/>
              <a:t>Klikk for å redigere tekststiler i malen</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nb-NO" smtClean="0"/>
              <a:t>Klikk for å redigere tittelstil</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nb-NO" smtClean="0"/>
              <a:t>Klikk for å redigere tittelstil</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idx="1"/>
          </p:nvPr>
        </p:nvSpPr>
        <p:spPr/>
        <p:txBody>
          <a:bodyPr anchor="ct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nb-NO" smtClean="0"/>
              <a:t>Klikk for å redigere tittelstil</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smtClean="0"/>
              <a:t>Klikk for å redigere tekststiler i malen</a:t>
            </a:r>
          </a:p>
        </p:txBody>
      </p:sp>
      <p:sp>
        <p:nvSpPr>
          <p:cNvPr id="4" name="Date Placeholder 3"/>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nb-NO" smtClean="0"/>
              <a:t>Klikk for å redigere tittelstil</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smtClean="0"/>
              <a:t>Klikk for å redigere tittelstil</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nb-NO" smtClean="0"/>
              <a:t>Klikk for å redigere tittelstil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nb-NO" smtClean="0"/>
              <a:t>Klikk for å redigere tittelstil</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nb-NO" smtClean="0"/>
              <a:t>Klikk for å redigere tittelstil</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smtClean="0"/>
              <a:t>Klikk ikonet for å legge til et bilde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Date Placeholder 4"/>
          <p:cNvSpPr>
            <a:spLocks noGrp="1"/>
          </p:cNvSpPr>
          <p:nvPr>
            <p:ph type="dt" sz="half" idx="10"/>
          </p:nvPr>
        </p:nvSpPr>
        <p:spPr/>
        <p:txBody>
          <a:bodyPr/>
          <a:lstStyle/>
          <a:p>
            <a:fld id="{B61BEF0D-F0BB-DE4B-95CE-6DB70DBA9567}" type="datetimeFigureOut">
              <a:rPr lang="en-US" dirty="0"/>
              <a:pPr/>
              <a:t>10/31/2016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nb-NO" smtClean="0"/>
              <a:t>Klikk for å redigere tittelstil</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10/31/2016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p:txBody>
          <a:bodyPr/>
          <a:lstStyle/>
          <a:p>
            <a:r>
              <a:rPr lang="nb-NO" dirty="0" smtClean="0"/>
              <a:t>Dåpen</a:t>
            </a:r>
            <a:endParaRPr lang="nb-NO" dirty="0"/>
          </a:p>
        </p:txBody>
      </p:sp>
      <p:sp>
        <p:nvSpPr>
          <p:cNvPr id="3" name="Undertittel 2"/>
          <p:cNvSpPr>
            <a:spLocks noGrp="1"/>
          </p:cNvSpPr>
          <p:nvPr>
            <p:ph type="subTitle" idx="1"/>
          </p:nvPr>
        </p:nvSpPr>
        <p:spPr/>
        <p:txBody>
          <a:bodyPr/>
          <a:lstStyle/>
          <a:p>
            <a:r>
              <a:rPr lang="nb-NO" dirty="0" smtClean="0"/>
              <a:t>Nidaros bispedømme – reformasjonsåret 2017</a:t>
            </a:r>
            <a:endParaRPr lang="nb-NO" dirty="0"/>
          </a:p>
        </p:txBody>
      </p:sp>
    </p:spTree>
    <p:extLst>
      <p:ext uri="{BB962C8B-B14F-4D97-AF65-F5344CB8AC3E}">
        <p14:creationId xmlns:p14="http://schemas.microsoft.com/office/powerpoint/2010/main" val="2021183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Grunnleggende for reformasjonen</a:t>
            </a:r>
            <a:endParaRPr lang="nb-NO" dirty="0"/>
          </a:p>
        </p:txBody>
      </p:sp>
      <p:sp>
        <p:nvSpPr>
          <p:cNvPr id="3" name="Plassholder for innhold 2"/>
          <p:cNvSpPr>
            <a:spLocks noGrp="1"/>
          </p:cNvSpPr>
          <p:nvPr>
            <p:ph idx="1"/>
          </p:nvPr>
        </p:nvSpPr>
        <p:spPr/>
        <p:txBody>
          <a:bodyPr>
            <a:noAutofit/>
          </a:bodyPr>
          <a:lstStyle/>
          <a:p>
            <a:r>
              <a:rPr lang="nb-NO" sz="2000" dirty="0"/>
              <a:t>Middelalderen (500-1500) innebærer stadig sterkere vekt på pavemakten – også </a:t>
            </a:r>
            <a:r>
              <a:rPr lang="nb-NO" sz="2000" dirty="0" smtClean="0"/>
              <a:t>politisk. Var i starten «biskopen av Rom» – ble etter hvert Kristi Vikar på jord</a:t>
            </a:r>
          </a:p>
          <a:p>
            <a:r>
              <a:rPr lang="nb-NO" sz="2000" dirty="0" smtClean="0"/>
              <a:t>Enkeltmennesket </a:t>
            </a:r>
            <a:r>
              <a:rPr lang="nb-NO" sz="2000" dirty="0"/>
              <a:t>har ingenting å si</a:t>
            </a:r>
            <a:r>
              <a:rPr lang="nb-NO" sz="2000" dirty="0" smtClean="0"/>
              <a:t>. Hierarkiet betyr alt: Gud på toppen, med paven som sin representant. Han kroner og innsetter konger og keisere, og regjerer både åndelig og politisk.</a:t>
            </a:r>
          </a:p>
          <a:p>
            <a:r>
              <a:rPr lang="nb-NO" sz="2000" dirty="0" smtClean="0"/>
              <a:t>Kirken opplever indre </a:t>
            </a:r>
            <a:r>
              <a:rPr lang="nb-NO" sz="2000" dirty="0"/>
              <a:t>forfall fra ca. 1300, kirken blir korrupt. Religionen blir misbrukt til å samle inn penger, jf. bot, skjærsild og avlatshandel</a:t>
            </a:r>
            <a:r>
              <a:rPr lang="nb-NO" sz="2000" dirty="0" smtClean="0"/>
              <a:t>.</a:t>
            </a:r>
            <a:endParaRPr lang="nb-NO" sz="2000" dirty="0"/>
          </a:p>
          <a:p>
            <a:r>
              <a:rPr lang="nb-NO" sz="2000" dirty="0"/>
              <a:t>På 1400-tallet utvikler renessansen seg, med vekt på enkeltindivid og humanisme. Både reformasjonen og renessansen vil ta opp arven fra antikken – fra før pavekirken utvikler seg. Greske skrifter blir viktige, særlig NT og filosofene</a:t>
            </a:r>
            <a:r>
              <a:rPr lang="nb-NO" sz="2000" dirty="0" smtClean="0"/>
              <a:t>.</a:t>
            </a:r>
            <a:endParaRPr lang="nb-NO" sz="2000" dirty="0"/>
          </a:p>
          <a:p>
            <a:r>
              <a:rPr lang="nb-NO" sz="2000" dirty="0"/>
              <a:t>Viktige forutsetninger: Oppdagelsesreiser fører til nytt verdensbilde (jorden var rund, Roma var ikke sentrum), og boktrykkerkunsten (Gutenberg) gir radikalt </a:t>
            </a:r>
            <a:r>
              <a:rPr lang="nb-NO" sz="2000" dirty="0" smtClean="0"/>
              <a:t>mye mer informasjon</a:t>
            </a:r>
            <a:endParaRPr lang="nb-NO" sz="2000" dirty="0"/>
          </a:p>
        </p:txBody>
      </p:sp>
    </p:spTree>
    <p:extLst>
      <p:ext uri="{BB962C8B-B14F-4D97-AF65-F5344CB8AC3E}">
        <p14:creationId xmlns:p14="http://schemas.microsoft.com/office/powerpoint/2010/main" val="1986229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Martin </a:t>
            </a:r>
            <a:r>
              <a:rPr lang="nb-NO" dirty="0" err="1" smtClean="0"/>
              <a:t>luther</a:t>
            </a:r>
            <a:r>
              <a:rPr lang="nb-NO" dirty="0" smtClean="0"/>
              <a:t> – frelsen er gratis</a:t>
            </a:r>
            <a:endParaRPr lang="nb-NO" dirty="0"/>
          </a:p>
        </p:txBody>
      </p:sp>
      <p:sp>
        <p:nvSpPr>
          <p:cNvPr id="3" name="Plassholder for innhold 2"/>
          <p:cNvSpPr>
            <a:spLocks noGrp="1"/>
          </p:cNvSpPr>
          <p:nvPr>
            <p:ph idx="1"/>
          </p:nvPr>
        </p:nvSpPr>
        <p:spPr/>
        <p:txBody>
          <a:bodyPr>
            <a:normAutofit fontScale="77500" lnSpcReduction="20000"/>
          </a:bodyPr>
          <a:lstStyle/>
          <a:p>
            <a:r>
              <a:rPr lang="nb-NO" sz="2200" dirty="0"/>
              <a:t>-	Indre vendepunkt </a:t>
            </a:r>
            <a:r>
              <a:rPr lang="nb-NO" sz="2200" dirty="0" smtClean="0"/>
              <a:t>(1514/15): </a:t>
            </a:r>
            <a:r>
              <a:rPr lang="nb-NO" sz="2200" dirty="0"/>
              <a:t>Forståelsen av </a:t>
            </a:r>
            <a:r>
              <a:rPr lang="nb-NO" sz="2200" dirty="0" smtClean="0"/>
              <a:t>«Guds rettferdighet», </a:t>
            </a:r>
            <a:r>
              <a:rPr lang="nb-NO" sz="2200" dirty="0"/>
              <a:t>jf. Rom. 1,16f. Mennesket kan ikke gjøre seg fortjent til frelse, men får den gratis.</a:t>
            </a:r>
          </a:p>
          <a:p>
            <a:r>
              <a:rPr lang="nb-NO" sz="2200" dirty="0"/>
              <a:t>-	</a:t>
            </a:r>
            <a:r>
              <a:rPr lang="nb-NO" sz="2200" dirty="0" smtClean="0"/>
              <a:t>Modning: Presist sagt innebærer gratis frelse at «mennesket </a:t>
            </a:r>
            <a:r>
              <a:rPr lang="nb-NO" sz="2200" dirty="0"/>
              <a:t>blir av Gud erklært rettferdig (frelst), for Kristi skyld, ved </a:t>
            </a:r>
            <a:r>
              <a:rPr lang="nb-NO" sz="2200" dirty="0" smtClean="0"/>
              <a:t>tro og ikke </a:t>
            </a:r>
            <a:r>
              <a:rPr lang="nb-NO" sz="2200" dirty="0"/>
              <a:t>av egen </a:t>
            </a:r>
            <a:r>
              <a:rPr lang="nb-NO" sz="2200" dirty="0" smtClean="0"/>
              <a:t>kraft». Altså IKKE ved bot</a:t>
            </a:r>
            <a:r>
              <a:rPr lang="nb-NO" sz="2200" dirty="0"/>
              <a:t>, avlat</a:t>
            </a:r>
            <a:r>
              <a:rPr lang="nb-NO" sz="2200" dirty="0" smtClean="0"/>
              <a:t>, pengegaver, sterk tro, hellige handlinger, gode </a:t>
            </a:r>
            <a:r>
              <a:rPr lang="nb-NO" sz="2200" dirty="0"/>
              <a:t>gjerninger </a:t>
            </a:r>
            <a:r>
              <a:rPr lang="nb-NO" sz="2200" dirty="0" smtClean="0"/>
              <a:t>osv.</a:t>
            </a:r>
            <a:endParaRPr lang="nb-NO" sz="2200" dirty="0"/>
          </a:p>
          <a:p>
            <a:r>
              <a:rPr lang="nb-NO" sz="2200" dirty="0"/>
              <a:t>-	Ytre vendepunkt 31. oktober 1517: Luther henger opp plakat med 95 teser mot avlatshandelen på kirkedøren i Wittenberg.</a:t>
            </a:r>
          </a:p>
          <a:p>
            <a:r>
              <a:rPr lang="nb-NO" sz="2200" dirty="0"/>
              <a:t>-	Fører til diskusjon om pavens makt, fordi han bestemmer innholdet i kristen tro – og også hva Luther skal tro, mene og forelese.</a:t>
            </a:r>
          </a:p>
          <a:p>
            <a:r>
              <a:rPr lang="nb-NO" sz="2200" dirty="0"/>
              <a:t>-	</a:t>
            </a:r>
            <a:r>
              <a:rPr lang="nb-NO" sz="2200" dirty="0" smtClean="0"/>
              <a:t>At frelsen er gratis, fører til at hele teologien forandrer seg. Den ses utfra rettferdiggjørelsen, og ikke ut fra paveembetet og tradisjonen</a:t>
            </a:r>
          </a:p>
          <a:p>
            <a:r>
              <a:rPr lang="nb-NO" sz="2200" dirty="0" smtClean="0"/>
              <a:t>At frelsen er gratis, fører til at hele kirken forandrer seg. Den re-former-es og paven mister sin makt.</a:t>
            </a:r>
            <a:endParaRPr lang="nb-NO" sz="2200" dirty="0"/>
          </a:p>
          <a:p>
            <a:endParaRPr lang="nb-NO" dirty="0"/>
          </a:p>
        </p:txBody>
      </p:sp>
    </p:spTree>
    <p:extLst>
      <p:ext uri="{BB962C8B-B14F-4D97-AF65-F5344CB8AC3E}">
        <p14:creationId xmlns:p14="http://schemas.microsoft.com/office/powerpoint/2010/main" val="181861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Luthersk reformasjon</a:t>
            </a:r>
            <a:endParaRPr lang="nb-NO" dirty="0"/>
          </a:p>
        </p:txBody>
      </p:sp>
      <p:sp>
        <p:nvSpPr>
          <p:cNvPr id="3" name="Plassholder for innhold 2"/>
          <p:cNvSpPr>
            <a:spLocks noGrp="1"/>
          </p:cNvSpPr>
          <p:nvPr>
            <p:ph idx="1"/>
          </p:nvPr>
        </p:nvSpPr>
        <p:spPr/>
        <p:txBody>
          <a:bodyPr>
            <a:normAutofit fontScale="92500" lnSpcReduction="10000"/>
          </a:bodyPr>
          <a:lstStyle/>
          <a:p>
            <a:r>
              <a:rPr lang="nb-NO" sz="2000" dirty="0" smtClean="0"/>
              <a:t>Luthersk kirke og teologi tenker rettferdiggjørelse og gratis frelse helt «to </a:t>
            </a:r>
            <a:r>
              <a:rPr lang="nb-NO" sz="2000" dirty="0" err="1" smtClean="0"/>
              <a:t>the</a:t>
            </a:r>
            <a:r>
              <a:rPr lang="nb-NO" sz="2000" dirty="0" smtClean="0"/>
              <a:t> bitter end»</a:t>
            </a:r>
          </a:p>
          <a:p>
            <a:r>
              <a:rPr lang="nb-NO" sz="2000" dirty="0" smtClean="0"/>
              <a:t>Frelsen er gratis, vi kan ikke selv bidra til vår frelse, alt er gitt oss av Gud – i Jesus Kristus</a:t>
            </a:r>
          </a:p>
          <a:p>
            <a:r>
              <a:rPr lang="nb-NO" sz="2000" dirty="0" smtClean="0"/>
              <a:t>Et luthersk problem er hele veien forståelsen av «gode gjerninger». Dette er fortsatt vanskelig. En karikert fortelling er «Historien om den </a:t>
            </a:r>
            <a:r>
              <a:rPr lang="nb-NO" sz="2000" dirty="0" err="1" smtClean="0"/>
              <a:t>Mecklenburgske</a:t>
            </a:r>
            <a:r>
              <a:rPr lang="nb-NO" sz="2000" dirty="0" smtClean="0"/>
              <a:t> Bonde». Bonden lå på dødsleiet, presten kommer, spør om han er redd for å komme til helvete? Nei, bonden er sikker på å komme til himmelen, for han har aldri i hele sitt liv gjort en eneste god gjerning!</a:t>
            </a:r>
          </a:p>
          <a:p>
            <a:r>
              <a:rPr lang="nb-NO" sz="2000" dirty="0" smtClean="0"/>
              <a:t>Viktig: Folkekirkelig reformasjon, HELE kirken re-former-es. Reformasjon er IKKE å bryte ut av kirken og «starte på nytt»</a:t>
            </a:r>
          </a:p>
          <a:p>
            <a:r>
              <a:rPr lang="nb-NO" sz="2000" dirty="0" smtClean="0"/>
              <a:t>Spesielt for luthersk reformasjon: </a:t>
            </a:r>
            <a:r>
              <a:rPr lang="nb-NO" sz="2000" dirty="0" err="1" smtClean="0"/>
              <a:t>Toregimentslæren</a:t>
            </a:r>
            <a:r>
              <a:rPr lang="nb-NO" sz="2000" dirty="0" smtClean="0"/>
              <a:t>: Så lenge staten er kristen, styrer Gud SAMTIDIG gjennom Lovens regime (Staten) og Åndens regime (Kirken). Den kristne er borger av begge, og skal være lydig mot begge.</a:t>
            </a:r>
          </a:p>
          <a:p>
            <a:endParaRPr lang="nb-NO" dirty="0"/>
          </a:p>
        </p:txBody>
      </p:sp>
    </p:spTree>
    <p:extLst>
      <p:ext uri="{BB962C8B-B14F-4D97-AF65-F5344CB8AC3E}">
        <p14:creationId xmlns:p14="http://schemas.microsoft.com/office/powerpoint/2010/main" val="3988289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Anglikansk reformasjon</a:t>
            </a:r>
            <a:endParaRPr lang="nb-NO" dirty="0"/>
          </a:p>
        </p:txBody>
      </p:sp>
      <p:sp>
        <p:nvSpPr>
          <p:cNvPr id="3" name="Plassholder for innhold 2"/>
          <p:cNvSpPr>
            <a:spLocks noGrp="1"/>
          </p:cNvSpPr>
          <p:nvPr>
            <p:ph idx="1"/>
          </p:nvPr>
        </p:nvSpPr>
        <p:spPr/>
        <p:txBody>
          <a:bodyPr>
            <a:normAutofit/>
          </a:bodyPr>
          <a:lstStyle/>
          <a:p>
            <a:r>
              <a:rPr lang="nb-NO" sz="2000" dirty="0" smtClean="0"/>
              <a:t>I vår tid er det ingen forskjeller av betydning mellom luthersk og anglikansk kristendom og tro</a:t>
            </a:r>
          </a:p>
          <a:p>
            <a:r>
              <a:rPr lang="nb-NO" sz="2000" dirty="0" smtClean="0"/>
              <a:t>Det har vært hevdet at anglikansk tro er litt mer «metodistisk» enn luthersk, altså en tendens til at barn døpes fordi de ER Guds barn, og IKKE fordi de skal BLI Guds barn</a:t>
            </a:r>
          </a:p>
          <a:p>
            <a:r>
              <a:rPr lang="nb-NO" sz="2000" dirty="0" smtClean="0"/>
              <a:t>Vanskelig å se noen forskjeller i dag, kanskje fordi også den lutherske dåpsforståelsen har gått litt i samme retning og blitt litt mer metodistisk</a:t>
            </a:r>
          </a:p>
          <a:p>
            <a:r>
              <a:rPr lang="nb-NO" sz="2000" dirty="0" smtClean="0"/>
              <a:t>I og med </a:t>
            </a:r>
            <a:r>
              <a:rPr lang="nb-NO" sz="2000" dirty="0" err="1" smtClean="0"/>
              <a:t>Porvoo</a:t>
            </a:r>
            <a:r>
              <a:rPr lang="nb-NO" sz="2000" dirty="0" smtClean="0"/>
              <a:t>-erklæringen (1996) er det ingen forskjeller som helst lenger</a:t>
            </a:r>
            <a:endParaRPr lang="nb-NO" sz="2000" dirty="0"/>
          </a:p>
        </p:txBody>
      </p:sp>
    </p:spTree>
    <p:extLst>
      <p:ext uri="{BB962C8B-B14F-4D97-AF65-F5344CB8AC3E}">
        <p14:creationId xmlns:p14="http://schemas.microsoft.com/office/powerpoint/2010/main" val="2651010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Reformert reformasjon</a:t>
            </a:r>
            <a:endParaRPr lang="nb-NO" dirty="0"/>
          </a:p>
        </p:txBody>
      </p:sp>
      <p:sp>
        <p:nvSpPr>
          <p:cNvPr id="3" name="Plassholder for innhold 2"/>
          <p:cNvSpPr>
            <a:spLocks noGrp="1"/>
          </p:cNvSpPr>
          <p:nvPr>
            <p:ph idx="1"/>
          </p:nvPr>
        </p:nvSpPr>
        <p:spPr/>
        <p:txBody>
          <a:bodyPr>
            <a:normAutofit/>
          </a:bodyPr>
          <a:lstStyle/>
          <a:p>
            <a:r>
              <a:rPr lang="nb-NO" sz="2000" dirty="0" smtClean="0"/>
              <a:t>Luther var ikke alene, de to viktigste av de andre reformatorene var Zwingli og Calvin. De førte til to litt ulike reformasjoner, som begge kalles «reformert»</a:t>
            </a:r>
          </a:p>
          <a:p>
            <a:r>
              <a:rPr lang="nb-NO" sz="2000" dirty="0" smtClean="0"/>
              <a:t>Også denne er en folkekirkelig reformasjon, slik den lutherske og anglikanske også var</a:t>
            </a:r>
          </a:p>
          <a:p>
            <a:r>
              <a:rPr lang="nb-NO" sz="2000" dirty="0" smtClean="0"/>
              <a:t>GTs Israel er forbilde, Gud inngår gjennom Kristus en ny PAKT med sitt nye folk (Kirken)</a:t>
            </a:r>
          </a:p>
          <a:p>
            <a:r>
              <a:rPr lang="nb-NO" sz="2000" dirty="0" smtClean="0"/>
              <a:t>Viktig rekkefølge: Paktinngåelse – utvelgelse – tilhørighet til Guds Folk – personlig tro (ikke motsatt)</a:t>
            </a:r>
          </a:p>
          <a:p>
            <a:r>
              <a:rPr lang="nb-NO" sz="2000" dirty="0" smtClean="0"/>
              <a:t>Hele Guds vilje/styring/regjering skjer gjennom Gud selv og Kirken – IKKE staten</a:t>
            </a:r>
          </a:p>
          <a:p>
            <a:r>
              <a:rPr lang="nb-NO" sz="2000" dirty="0" smtClean="0"/>
              <a:t>Skiller sterkt mellom Gud/himmelen/det åndelige og den synlige verden</a:t>
            </a:r>
          </a:p>
          <a:p>
            <a:r>
              <a:rPr lang="nb-NO" sz="2000" dirty="0" smtClean="0"/>
              <a:t>«</a:t>
            </a:r>
            <a:r>
              <a:rPr lang="nb-NO" sz="2000" dirty="0" err="1" smtClean="0"/>
              <a:t>Finitum</a:t>
            </a:r>
            <a:r>
              <a:rPr lang="nb-NO" sz="2000" dirty="0" smtClean="0"/>
              <a:t> non </a:t>
            </a:r>
            <a:r>
              <a:rPr lang="nb-NO" sz="2000" dirty="0" err="1" smtClean="0"/>
              <a:t>capax</a:t>
            </a:r>
            <a:r>
              <a:rPr lang="nb-NO" sz="2000" dirty="0" smtClean="0"/>
              <a:t> </a:t>
            </a:r>
            <a:r>
              <a:rPr lang="nb-NO" sz="2000" dirty="0" err="1" smtClean="0"/>
              <a:t>infinitum</a:t>
            </a:r>
            <a:r>
              <a:rPr lang="nb-NO" sz="2000" dirty="0" smtClean="0"/>
              <a:t>» – det endelige kan ikke inneholde det uendelige</a:t>
            </a:r>
            <a:endParaRPr lang="nb-NO" sz="2000" dirty="0"/>
          </a:p>
        </p:txBody>
      </p:sp>
    </p:spTree>
    <p:extLst>
      <p:ext uri="{BB962C8B-B14F-4D97-AF65-F5344CB8AC3E}">
        <p14:creationId xmlns:p14="http://schemas.microsoft.com/office/powerpoint/2010/main" val="8170669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Zwingli og </a:t>
            </a:r>
            <a:r>
              <a:rPr lang="nb-NO" dirty="0" err="1" smtClean="0"/>
              <a:t>calvin</a:t>
            </a:r>
            <a:endParaRPr lang="nb-NO" dirty="0"/>
          </a:p>
        </p:txBody>
      </p:sp>
      <p:sp>
        <p:nvSpPr>
          <p:cNvPr id="3" name="Plassholder for innhold 2"/>
          <p:cNvSpPr>
            <a:spLocks noGrp="1"/>
          </p:cNvSpPr>
          <p:nvPr>
            <p:ph idx="1"/>
          </p:nvPr>
        </p:nvSpPr>
        <p:spPr/>
        <p:txBody>
          <a:bodyPr>
            <a:normAutofit/>
          </a:bodyPr>
          <a:lstStyle/>
          <a:p>
            <a:r>
              <a:rPr lang="nb-NO" sz="2000" dirty="0" err="1" smtClean="0"/>
              <a:t>Tendensielt</a:t>
            </a:r>
            <a:r>
              <a:rPr lang="nb-NO" sz="2000" dirty="0" smtClean="0"/>
              <a:t> er Zwingli og hans reformasjon «sterkere» enn Calvin. Man kan også si at Zwingli «overdriver» reformasjonen mer enn Calvin gjør</a:t>
            </a:r>
          </a:p>
          <a:p>
            <a:r>
              <a:rPr lang="nb-NO" sz="2000" dirty="0" smtClean="0"/>
              <a:t>For begge to er dåpen – og nattverden – kun et «tegn», et «pakts-tegn» som viser på jorden hva som «egentlig» skjer i himmelen</a:t>
            </a:r>
            <a:endParaRPr lang="nb-NO" sz="2000" dirty="0"/>
          </a:p>
        </p:txBody>
      </p:sp>
    </p:spTree>
    <p:extLst>
      <p:ext uri="{BB962C8B-B14F-4D97-AF65-F5344CB8AC3E}">
        <p14:creationId xmlns:p14="http://schemas.microsoft.com/office/powerpoint/2010/main" val="3009685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(ANA-)Baptistisk reformasjon</a:t>
            </a:r>
            <a:endParaRPr lang="nb-NO" dirty="0"/>
          </a:p>
        </p:txBody>
      </p:sp>
      <p:sp>
        <p:nvSpPr>
          <p:cNvPr id="3" name="Plassholder for innhold 2"/>
          <p:cNvSpPr>
            <a:spLocks noGrp="1"/>
          </p:cNvSpPr>
          <p:nvPr>
            <p:ph idx="1"/>
          </p:nvPr>
        </p:nvSpPr>
        <p:spPr/>
        <p:txBody>
          <a:bodyPr>
            <a:normAutofit/>
          </a:bodyPr>
          <a:lstStyle/>
          <a:p>
            <a:r>
              <a:rPr lang="nb-NO" sz="2000" dirty="0" smtClean="0"/>
              <a:t>(Ana)baptistene tok et grunnleggende oppgjør med absolutt alt det bestående. De ville tilbake til urkirken, fullt og helt. De forlot ikke bare pavemakten og den gamle kirken, men de forlot hele samfunnet. De tok avstand fra absolutt alt.</a:t>
            </a:r>
          </a:p>
          <a:p>
            <a:r>
              <a:rPr lang="nb-NO" sz="2000" dirty="0" smtClean="0"/>
              <a:t>Derfor ble det vanskelig i det hele tatt å eksistere sammen med andre</a:t>
            </a:r>
          </a:p>
          <a:p>
            <a:r>
              <a:rPr lang="nb-NO" sz="2000" dirty="0" smtClean="0"/>
              <a:t>Noen steder førte dette til blodige oppgjør og kriger. (Ana)baptistene var i noen tilfeller voldelige, men i de aller fleste tilfeller var de pasifistiske.</a:t>
            </a:r>
          </a:p>
          <a:p>
            <a:r>
              <a:rPr lang="nb-NO" sz="2000" dirty="0" smtClean="0"/>
              <a:t>Ble tvunget til enten å gå tilbake – eller flykte. To store flyktningebølger, østover «bakom» den europeiske folkeskikken, eller vestover til den nye verden på den andre siden av havet</a:t>
            </a:r>
            <a:endParaRPr lang="nb-NO" sz="2000" dirty="0"/>
          </a:p>
        </p:txBody>
      </p:sp>
    </p:spTree>
    <p:extLst>
      <p:ext uri="{BB962C8B-B14F-4D97-AF65-F5344CB8AC3E}">
        <p14:creationId xmlns:p14="http://schemas.microsoft.com/office/powerpoint/2010/main" val="3849098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Katolsk reformasjon</a:t>
            </a:r>
            <a:endParaRPr lang="nb-NO" dirty="0"/>
          </a:p>
        </p:txBody>
      </p:sp>
      <p:sp>
        <p:nvSpPr>
          <p:cNvPr id="3" name="Plassholder for innhold 2"/>
          <p:cNvSpPr>
            <a:spLocks noGrp="1"/>
          </p:cNvSpPr>
          <p:nvPr>
            <p:ph idx="1"/>
          </p:nvPr>
        </p:nvSpPr>
        <p:spPr/>
        <p:txBody>
          <a:bodyPr>
            <a:normAutofit lnSpcReduction="10000"/>
          </a:bodyPr>
          <a:lstStyle/>
          <a:p>
            <a:r>
              <a:rPr lang="nb-NO" sz="2000" dirty="0" smtClean="0"/>
              <a:t>Konsilet i </a:t>
            </a:r>
            <a:r>
              <a:rPr lang="nb-NO" sz="2000" dirty="0" err="1" smtClean="0"/>
              <a:t>Trient</a:t>
            </a:r>
            <a:r>
              <a:rPr lang="nb-NO" sz="2000" dirty="0" smtClean="0"/>
              <a:t> «går gjennom» katolsk lære og organisering etter reformasjonen</a:t>
            </a:r>
          </a:p>
          <a:p>
            <a:r>
              <a:rPr lang="nb-NO" sz="2000" dirty="0" smtClean="0"/>
              <a:t>Avlatshandel avskaffes</a:t>
            </a:r>
          </a:p>
          <a:p>
            <a:r>
              <a:rPr lang="nb-NO" sz="2000" dirty="0" smtClean="0"/>
              <a:t>Biskopenes ansvar for orden i egne bispedømmer betones</a:t>
            </a:r>
          </a:p>
          <a:p>
            <a:r>
              <a:rPr lang="nb-NO" sz="2000" dirty="0" smtClean="0"/>
              <a:t>Ny struktur, blant annet skikkelige presteutdanninger i alle bispedømmer, prestene blir mye bedre skolert enn før</a:t>
            </a:r>
          </a:p>
          <a:p>
            <a:r>
              <a:rPr lang="nb-NO" sz="2000" dirty="0" smtClean="0"/>
              <a:t>Dette er en egen reformasjon, samtidig som de bedriver «motreformasjon» der det er mulig</a:t>
            </a:r>
          </a:p>
          <a:p>
            <a:r>
              <a:rPr lang="nb-NO" sz="2000" dirty="0" smtClean="0"/>
              <a:t>På mange måter «fullføres» den katolske reformasjonen 31. oktober 1999, når de undertegner «Joint </a:t>
            </a:r>
            <a:r>
              <a:rPr lang="nb-NO" sz="2000" dirty="0" err="1" smtClean="0"/>
              <a:t>Declaration</a:t>
            </a:r>
            <a:r>
              <a:rPr lang="nb-NO" sz="2000" dirty="0" smtClean="0"/>
              <a:t>» om rettferdiggjørelsen sammen med lutheranerne. Fra luthersk side, er det fra da av ikke noe vesentlig som forhindrer kirke-fellesskap med katolikkene (men de har fortsatt noen punkter å gå gjennom </a:t>
            </a:r>
            <a:r>
              <a:rPr lang="nb-NO" sz="2000" dirty="0" smtClean="0">
                <a:sym typeface="Wingdings" panose="05000000000000000000" pitchFamily="2" charset="2"/>
              </a:rPr>
              <a:t> )</a:t>
            </a:r>
            <a:endParaRPr lang="nb-NO" sz="2000" dirty="0" smtClean="0"/>
          </a:p>
          <a:p>
            <a:pPr marL="0" indent="0">
              <a:buNone/>
            </a:pPr>
            <a:endParaRPr lang="nb-NO" dirty="0" smtClean="0"/>
          </a:p>
        </p:txBody>
      </p:sp>
    </p:spTree>
    <p:extLst>
      <p:ext uri="{BB962C8B-B14F-4D97-AF65-F5344CB8AC3E}">
        <p14:creationId xmlns:p14="http://schemas.microsoft.com/office/powerpoint/2010/main" val="1742490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PAUSE OG ALLSANG</a:t>
            </a:r>
            <a:endParaRPr lang="nb-NO" dirty="0"/>
          </a:p>
        </p:txBody>
      </p:sp>
      <p:sp>
        <p:nvSpPr>
          <p:cNvPr id="3" name="Plassholder for innhold 2"/>
          <p:cNvSpPr>
            <a:spLocks noGrp="1"/>
          </p:cNvSpPr>
          <p:nvPr>
            <p:ph idx="1"/>
          </p:nvPr>
        </p:nvSpPr>
        <p:spPr/>
        <p:txBody>
          <a:bodyPr>
            <a:normAutofit/>
          </a:bodyPr>
          <a:lstStyle/>
          <a:p>
            <a:r>
              <a:rPr lang="nb-NO" sz="2000" dirty="0" smtClean="0"/>
              <a:t>579 Kristus kom med vann og blod</a:t>
            </a:r>
            <a:endParaRPr lang="nb-NO" sz="2000" dirty="0"/>
          </a:p>
        </p:txBody>
      </p:sp>
    </p:spTree>
    <p:extLst>
      <p:ext uri="{BB962C8B-B14F-4D97-AF65-F5344CB8AC3E}">
        <p14:creationId xmlns:p14="http://schemas.microsoft.com/office/powerpoint/2010/main" val="3303819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Umulig situasjon</a:t>
            </a:r>
            <a:endParaRPr lang="nb-NO" dirty="0"/>
          </a:p>
        </p:txBody>
      </p:sp>
      <p:sp>
        <p:nvSpPr>
          <p:cNvPr id="3" name="Plassholder for innhold 2"/>
          <p:cNvSpPr>
            <a:spLocks noGrp="1"/>
          </p:cNvSpPr>
          <p:nvPr>
            <p:ph idx="1"/>
          </p:nvPr>
        </p:nvSpPr>
        <p:spPr/>
        <p:txBody>
          <a:bodyPr>
            <a:normAutofit/>
          </a:bodyPr>
          <a:lstStyle/>
          <a:p>
            <a:r>
              <a:rPr lang="nb-NO" sz="2000" dirty="0" smtClean="0"/>
              <a:t>Reformasjonsårhundret skapte en umulig situasjon når det gjaldt dåpen</a:t>
            </a:r>
          </a:p>
          <a:p>
            <a:r>
              <a:rPr lang="nb-NO" sz="2000" dirty="0" smtClean="0"/>
              <a:t>Dåpen splittet de kristne</a:t>
            </a:r>
          </a:p>
          <a:p>
            <a:r>
              <a:rPr lang="nb-NO" sz="2000" dirty="0" smtClean="0"/>
              <a:t>Ingen finner felles svar</a:t>
            </a:r>
          </a:p>
          <a:p>
            <a:r>
              <a:rPr lang="nb-NO" sz="2000" dirty="0" smtClean="0"/>
              <a:t>Også i dag bør vi først finne ut av hva vi selv egentlig mener, når vi forstår det, kan vi på nytt vende oss mot kristne søsken i andre kirkesamfunn</a:t>
            </a:r>
          </a:p>
          <a:p>
            <a:r>
              <a:rPr lang="nb-NO" sz="2000" dirty="0" smtClean="0"/>
              <a:t>Så altså; hva er spesifikt luthersk når det gjelder dåp?</a:t>
            </a:r>
            <a:endParaRPr lang="nb-NO" sz="2000" dirty="0"/>
          </a:p>
        </p:txBody>
      </p:sp>
    </p:spTree>
    <p:extLst>
      <p:ext uri="{BB962C8B-B14F-4D97-AF65-F5344CB8AC3E}">
        <p14:creationId xmlns:p14="http://schemas.microsoft.com/office/powerpoint/2010/main" val="3009869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program</a:t>
            </a:r>
            <a:endParaRPr lang="nb-NO" dirty="0"/>
          </a:p>
        </p:txBody>
      </p:sp>
      <p:sp>
        <p:nvSpPr>
          <p:cNvPr id="3" name="Plassholder for innhold 2"/>
          <p:cNvSpPr>
            <a:spLocks noGrp="1"/>
          </p:cNvSpPr>
          <p:nvPr>
            <p:ph idx="1"/>
          </p:nvPr>
        </p:nvSpPr>
        <p:spPr/>
        <p:txBody>
          <a:bodyPr>
            <a:noAutofit/>
          </a:bodyPr>
          <a:lstStyle/>
          <a:p>
            <a:r>
              <a:rPr lang="nb-NO" sz="2000" dirty="0" smtClean="0"/>
              <a:t>Dåps-problemer i dag</a:t>
            </a:r>
          </a:p>
          <a:p>
            <a:r>
              <a:rPr lang="nb-NO" sz="2000" dirty="0" smtClean="0"/>
              <a:t>Historisk </a:t>
            </a:r>
            <a:r>
              <a:rPr lang="nb-NO" sz="2000" dirty="0" err="1" smtClean="0"/>
              <a:t>introdusjon</a:t>
            </a:r>
            <a:r>
              <a:rPr lang="nb-NO" sz="2000" dirty="0" smtClean="0"/>
              <a:t> – hvor skal vi begynne?</a:t>
            </a:r>
          </a:p>
          <a:p>
            <a:r>
              <a:rPr lang="nb-NO" sz="2000" dirty="0" smtClean="0"/>
              <a:t>Reformasjonen som dåpens «hovedproblem»</a:t>
            </a:r>
          </a:p>
          <a:p>
            <a:r>
              <a:rPr lang="nb-NO" sz="2000" dirty="0" smtClean="0"/>
              <a:t>Seks ulike </a:t>
            </a:r>
            <a:r>
              <a:rPr lang="nb-NO" sz="2000" dirty="0" err="1" smtClean="0"/>
              <a:t>reformasjonER</a:t>
            </a:r>
            <a:endParaRPr lang="nb-NO" sz="2000" dirty="0" smtClean="0"/>
          </a:p>
          <a:p>
            <a:r>
              <a:rPr lang="nb-NO" sz="2000" dirty="0" smtClean="0"/>
              <a:t>Frelsen er gratis…</a:t>
            </a:r>
          </a:p>
          <a:p>
            <a:r>
              <a:rPr lang="nb-NO" sz="2000" dirty="0" smtClean="0"/>
              <a:t>… da må også dåpen være gratis!</a:t>
            </a:r>
          </a:p>
          <a:p>
            <a:r>
              <a:rPr lang="nb-NO" sz="2000" dirty="0" smtClean="0"/>
              <a:t>Guds rettferdighet / frelse / dåp gis bort gratis fra Gud til mennesket (objekt-genitiv)</a:t>
            </a:r>
          </a:p>
          <a:p>
            <a:r>
              <a:rPr lang="nb-NO" sz="2000" dirty="0" smtClean="0"/>
              <a:t>Men dette er vanskelig – og fører til mange dåpslærer</a:t>
            </a:r>
          </a:p>
          <a:p>
            <a:r>
              <a:rPr lang="nb-NO" sz="2000" dirty="0" smtClean="0"/>
              <a:t>Kristen uenighet….</a:t>
            </a:r>
          </a:p>
          <a:p>
            <a:r>
              <a:rPr lang="nb-NO" sz="2000" dirty="0" smtClean="0"/>
              <a:t>… og enighet</a:t>
            </a:r>
          </a:p>
          <a:p>
            <a:r>
              <a:rPr lang="nb-NO" sz="2000" dirty="0" smtClean="0"/>
              <a:t>Veien videre</a:t>
            </a:r>
            <a:endParaRPr lang="nb-NO" sz="2000" dirty="0"/>
          </a:p>
        </p:txBody>
      </p:sp>
    </p:spTree>
    <p:extLst>
      <p:ext uri="{BB962C8B-B14F-4D97-AF65-F5344CB8AC3E}">
        <p14:creationId xmlns:p14="http://schemas.microsoft.com/office/powerpoint/2010/main" val="2494217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Luthersk </a:t>
            </a:r>
            <a:r>
              <a:rPr lang="nb-NO" dirty="0" err="1" smtClean="0"/>
              <a:t>dåpslære</a:t>
            </a:r>
            <a:r>
              <a:rPr lang="nb-NO" dirty="0" smtClean="0"/>
              <a:t> - bekjennelsene</a:t>
            </a:r>
            <a:endParaRPr lang="nb-NO" dirty="0"/>
          </a:p>
        </p:txBody>
      </p:sp>
      <p:sp>
        <p:nvSpPr>
          <p:cNvPr id="3" name="Plassholder for innhold 2"/>
          <p:cNvSpPr>
            <a:spLocks noGrp="1"/>
          </p:cNvSpPr>
          <p:nvPr>
            <p:ph idx="1"/>
          </p:nvPr>
        </p:nvSpPr>
        <p:spPr/>
        <p:txBody>
          <a:bodyPr/>
          <a:lstStyle/>
          <a:p>
            <a:r>
              <a:rPr lang="nb-NO" sz="2000" dirty="0" err="1" smtClean="0"/>
              <a:t>Nicaenum</a:t>
            </a:r>
            <a:r>
              <a:rPr lang="nb-NO" sz="2000" dirty="0" smtClean="0"/>
              <a:t>: … Jeg bekjenner én dåp til syndenes forlatelse…</a:t>
            </a:r>
          </a:p>
          <a:p>
            <a:r>
              <a:rPr lang="nb-NO" sz="2000" dirty="0" smtClean="0"/>
              <a:t>CA IX: «Om dåpen lærer de at den er nødvendig til frelse, og at Guds nåde blir budt fram ved dåpen, og at barna bør døpes, de som blir mottatt i Guds nåde, når de ved dåpen er overgitt til Gud. De fordømmer gjendøperne som forkaster barnedåpen og påstår at barna blir salige uten dåp.</a:t>
            </a:r>
          </a:p>
          <a:p>
            <a:r>
              <a:rPr lang="nb-NO" sz="2000" dirty="0" smtClean="0"/>
              <a:t>Luthers lille katekisme</a:t>
            </a:r>
          </a:p>
          <a:p>
            <a:r>
              <a:rPr lang="nb-NO" sz="2000" dirty="0" smtClean="0"/>
              <a:t>Hva er dåpen? Dåpen er ikke bare alminnelig vann, men den er vann som er innesluttet i Guds befaling og forenet med Guds ord</a:t>
            </a:r>
            <a:r>
              <a:rPr lang="nb-NO" sz="2000" dirty="0"/>
              <a:t> </a:t>
            </a:r>
            <a:r>
              <a:rPr lang="nb-NO" sz="2000" dirty="0" smtClean="0"/>
              <a:t>[…]</a:t>
            </a:r>
          </a:p>
          <a:p>
            <a:r>
              <a:rPr lang="nb-NO" sz="2000" dirty="0" smtClean="0"/>
              <a:t>Hva gir eller gagner dåpen? Den virker syndenes forlatelse, frelser fra døden og djevelen og gir den evige salighet til alle som tror det, slik som Guds Ord og løfte lyder</a:t>
            </a:r>
          </a:p>
        </p:txBody>
      </p:sp>
    </p:spTree>
    <p:extLst>
      <p:ext uri="{BB962C8B-B14F-4D97-AF65-F5344CB8AC3E}">
        <p14:creationId xmlns:p14="http://schemas.microsoft.com/office/powerpoint/2010/main" val="1802008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endParaRPr lang="nb-NO"/>
          </a:p>
        </p:txBody>
      </p:sp>
      <p:sp>
        <p:nvSpPr>
          <p:cNvPr id="3" name="Plassholder for innhold 2"/>
          <p:cNvSpPr>
            <a:spLocks noGrp="1"/>
          </p:cNvSpPr>
          <p:nvPr>
            <p:ph idx="1"/>
          </p:nvPr>
        </p:nvSpPr>
        <p:spPr>
          <a:xfrm>
            <a:off x="685801" y="1198179"/>
            <a:ext cx="10131425" cy="3731173"/>
          </a:xfrm>
        </p:spPr>
        <p:txBody>
          <a:bodyPr>
            <a:normAutofit/>
          </a:bodyPr>
          <a:lstStyle/>
          <a:p>
            <a:r>
              <a:rPr lang="nb-NO" sz="2000" dirty="0" smtClean="0"/>
              <a:t>Hvordan kan vann gjøre så store ting? Vann gjør det visselig ikke, men Guds Ord som er med og hos vannet, og troen som liter trygt på det Guds Ord som er lagt til vannet. For uten Guds Ord er vannet bare vann og ingen dåp, men med Guds Ord er det en dåp, det er et nåderikt livets vann og et «bad til gjenfødelse ved Den Hellige Ånd», som Paulus sier [….]</a:t>
            </a:r>
          </a:p>
          <a:p>
            <a:r>
              <a:rPr lang="nb-NO" sz="2000" dirty="0" smtClean="0"/>
              <a:t>Hva er da meningen med vanndåpen? Den betyr at den gamle Adam i oss skal druknes ved daglig anger og bot og dø med alle synder og onde lyster, og at det derimot daglig skal fremkomme og oppstå et nytt menneske, som skal leve evig for Gud i rettferd og renhet […]</a:t>
            </a:r>
            <a:endParaRPr lang="nb-NO" sz="2000" dirty="0"/>
          </a:p>
        </p:txBody>
      </p:sp>
    </p:spTree>
    <p:extLst>
      <p:ext uri="{BB962C8B-B14F-4D97-AF65-F5344CB8AC3E}">
        <p14:creationId xmlns:p14="http://schemas.microsoft.com/office/powerpoint/2010/main" val="1939842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Sammenfattende – luthersk om dåp</a:t>
            </a:r>
            <a:endParaRPr lang="nb-NO" dirty="0"/>
          </a:p>
        </p:txBody>
      </p:sp>
      <p:sp>
        <p:nvSpPr>
          <p:cNvPr id="3" name="Plassholder for innhold 2"/>
          <p:cNvSpPr>
            <a:spLocks noGrp="1"/>
          </p:cNvSpPr>
          <p:nvPr>
            <p:ph idx="1"/>
          </p:nvPr>
        </p:nvSpPr>
        <p:spPr/>
        <p:txBody>
          <a:bodyPr/>
          <a:lstStyle/>
          <a:p>
            <a:r>
              <a:rPr lang="nb-NO" dirty="0"/>
              <a:t>Dåpen er innstiftet av Jesus Kristus</a:t>
            </a:r>
          </a:p>
          <a:p>
            <a:r>
              <a:rPr lang="nb-NO" dirty="0"/>
              <a:t>Dåpen er </a:t>
            </a:r>
            <a:r>
              <a:rPr lang="nb-NO" dirty="0" smtClean="0"/>
              <a:t>kirkens </a:t>
            </a:r>
            <a:r>
              <a:rPr lang="nb-NO" dirty="0"/>
              <a:t>dåp – </a:t>
            </a:r>
            <a:r>
              <a:rPr lang="nb-NO" dirty="0" smtClean="0"/>
              <a:t>ikke familiens eller den enkeltes</a:t>
            </a:r>
            <a:endParaRPr lang="nb-NO" dirty="0"/>
          </a:p>
          <a:p>
            <a:r>
              <a:rPr lang="nb-NO" dirty="0"/>
              <a:t>Dåpen er et sakrament, den gir Guds frelse</a:t>
            </a:r>
          </a:p>
          <a:p>
            <a:endParaRPr lang="nb-NO" dirty="0"/>
          </a:p>
        </p:txBody>
      </p:sp>
    </p:spTree>
    <p:extLst>
      <p:ext uri="{BB962C8B-B14F-4D97-AF65-F5344CB8AC3E}">
        <p14:creationId xmlns:p14="http://schemas.microsoft.com/office/powerpoint/2010/main" val="768589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Luthersk </a:t>
            </a:r>
            <a:r>
              <a:rPr lang="nb-NO" dirty="0" err="1" smtClean="0"/>
              <a:t>dåpslære</a:t>
            </a:r>
            <a:r>
              <a:rPr lang="nb-NO" dirty="0" smtClean="0"/>
              <a:t> - rettferdiggjørelsen</a:t>
            </a:r>
            <a:endParaRPr lang="nb-NO" dirty="0"/>
          </a:p>
        </p:txBody>
      </p:sp>
      <p:sp>
        <p:nvSpPr>
          <p:cNvPr id="3" name="Plassholder for innhold 2"/>
          <p:cNvSpPr>
            <a:spLocks noGrp="1"/>
          </p:cNvSpPr>
          <p:nvPr>
            <p:ph idx="1"/>
          </p:nvPr>
        </p:nvSpPr>
        <p:spPr/>
        <p:txBody>
          <a:bodyPr/>
          <a:lstStyle/>
          <a:p>
            <a:r>
              <a:rPr lang="nb-NO" sz="2000" dirty="0" smtClean="0"/>
              <a:t>I dåpen får mennesket del i Guds rettferdighet</a:t>
            </a:r>
          </a:p>
          <a:p>
            <a:r>
              <a:rPr lang="nb-NO" sz="2000" dirty="0" smtClean="0"/>
              <a:t>Derfor gir dåpen frelse og syndenes forlatelse</a:t>
            </a:r>
          </a:p>
          <a:p>
            <a:r>
              <a:rPr lang="nb-NO" sz="2000" dirty="0" smtClean="0"/>
              <a:t>Arvesyndens skyld er vasket bort</a:t>
            </a:r>
          </a:p>
          <a:p>
            <a:r>
              <a:rPr lang="nb-NO" sz="2000" dirty="0" smtClean="0"/>
              <a:t>Dåpen gir den fulle og hele Guds rettferdighet</a:t>
            </a:r>
          </a:p>
          <a:p>
            <a:r>
              <a:rPr lang="nb-NO" sz="2000" dirty="0" smtClean="0"/>
              <a:t>Dåpen er virksom i seg selv og IKKE avhengig av den døpte, heller ikke av presten</a:t>
            </a:r>
          </a:p>
          <a:p>
            <a:r>
              <a:rPr lang="nb-NO" sz="2000" dirty="0" smtClean="0"/>
              <a:t>Barnedåpen er et meget sterkt tegn på at «frelse er gratis» - at Guds rettferdighet gis kun av nåde, ikke på grunn av egne gjerninger</a:t>
            </a:r>
          </a:p>
          <a:p>
            <a:r>
              <a:rPr lang="nb-NO" dirty="0" smtClean="0"/>
              <a:t> </a:t>
            </a:r>
            <a:endParaRPr lang="nb-NO" dirty="0"/>
          </a:p>
        </p:txBody>
      </p:sp>
    </p:spTree>
    <p:extLst>
      <p:ext uri="{BB962C8B-B14F-4D97-AF65-F5344CB8AC3E}">
        <p14:creationId xmlns:p14="http://schemas.microsoft.com/office/powerpoint/2010/main" val="169680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Luthersk </a:t>
            </a:r>
            <a:r>
              <a:rPr lang="nb-NO" dirty="0" err="1" smtClean="0"/>
              <a:t>dåpslære</a:t>
            </a:r>
            <a:r>
              <a:rPr lang="nb-NO" dirty="0" smtClean="0"/>
              <a:t> - fortsettelse</a:t>
            </a:r>
            <a:endParaRPr lang="nb-NO" dirty="0"/>
          </a:p>
        </p:txBody>
      </p:sp>
      <p:sp>
        <p:nvSpPr>
          <p:cNvPr id="3" name="Plassholder for innhold 2"/>
          <p:cNvSpPr>
            <a:spLocks noGrp="1"/>
          </p:cNvSpPr>
          <p:nvPr>
            <p:ph idx="1"/>
          </p:nvPr>
        </p:nvSpPr>
        <p:spPr/>
        <p:txBody>
          <a:bodyPr/>
          <a:lstStyle/>
          <a:p>
            <a:r>
              <a:rPr lang="nb-NO" sz="2000" dirty="0" err="1" smtClean="0"/>
              <a:t>Exhibitiv</a:t>
            </a:r>
            <a:r>
              <a:rPr lang="nb-NO" sz="2000" dirty="0" smtClean="0"/>
              <a:t> dåpsforståelse, at altså </a:t>
            </a:r>
            <a:r>
              <a:rPr lang="nb-NO" sz="2000" dirty="0" err="1" smtClean="0"/>
              <a:t>dåpshandingen</a:t>
            </a:r>
            <a:r>
              <a:rPr lang="nb-NO" sz="2000" dirty="0" smtClean="0"/>
              <a:t> selv bevirker noe, jf. </a:t>
            </a:r>
            <a:r>
              <a:rPr lang="nb-NO" sz="2000" dirty="0"/>
              <a:t>o</a:t>
            </a:r>
            <a:r>
              <a:rPr lang="nb-NO" sz="2000" dirty="0" smtClean="0"/>
              <a:t>gså «dette ER Kristi legeme» og «derfor erklærer jeg at dere ER rette ektefolk», i motsetning til «vi ber om at….» og vil «arbeide for at….»</a:t>
            </a:r>
          </a:p>
          <a:p>
            <a:r>
              <a:rPr lang="nb-NO" sz="2000" dirty="0" smtClean="0"/>
              <a:t>Troen </a:t>
            </a:r>
            <a:r>
              <a:rPr lang="nb-NO" sz="2000" dirty="0"/>
              <a:t>MOTTAR dåpen, og dåpen GIR troen. Troen er IKKE </a:t>
            </a:r>
            <a:r>
              <a:rPr lang="nb-NO" sz="2000" dirty="0" smtClean="0"/>
              <a:t>dåpens </a:t>
            </a:r>
            <a:r>
              <a:rPr lang="nb-NO" sz="2000" dirty="0"/>
              <a:t>(menneskelige) forutsetning </a:t>
            </a:r>
            <a:endParaRPr lang="nb-NO" sz="2000" dirty="0" smtClean="0"/>
          </a:p>
          <a:p>
            <a:r>
              <a:rPr lang="nb-NO" sz="2000" dirty="0" smtClean="0"/>
              <a:t>Dåpens nåde gir imidlertid ikke mennesket noen ny «værens-kvalitet» (</a:t>
            </a:r>
            <a:r>
              <a:rPr lang="nb-NO" sz="2000" dirty="0" err="1" smtClean="0"/>
              <a:t>Iustitia</a:t>
            </a:r>
            <a:r>
              <a:rPr lang="nb-NO" sz="2000" dirty="0" smtClean="0"/>
              <a:t> </a:t>
            </a:r>
            <a:r>
              <a:rPr lang="nb-NO" sz="2000" dirty="0" err="1" smtClean="0"/>
              <a:t>Aliena</a:t>
            </a:r>
            <a:r>
              <a:rPr lang="nb-NO" sz="2000" dirty="0" smtClean="0"/>
              <a:t>)</a:t>
            </a:r>
          </a:p>
          <a:p>
            <a:r>
              <a:rPr lang="nb-NO" sz="2000" dirty="0" smtClean="0"/>
              <a:t>Åpent luthersk spørsmål: Dåpsvannet. Må det bes for, og hva gjør man med det etterpå? Her mangler det et stykke teologi</a:t>
            </a:r>
          </a:p>
          <a:p>
            <a:endParaRPr lang="nb-NO" dirty="0"/>
          </a:p>
        </p:txBody>
      </p:sp>
    </p:spTree>
    <p:extLst>
      <p:ext uri="{BB962C8B-B14F-4D97-AF65-F5344CB8AC3E}">
        <p14:creationId xmlns:p14="http://schemas.microsoft.com/office/powerpoint/2010/main" val="579510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Reformert </a:t>
            </a:r>
            <a:r>
              <a:rPr lang="nb-NO" dirty="0" err="1" smtClean="0"/>
              <a:t>dåpslære</a:t>
            </a:r>
            <a:endParaRPr lang="nb-NO" dirty="0"/>
          </a:p>
        </p:txBody>
      </p:sp>
      <p:sp>
        <p:nvSpPr>
          <p:cNvPr id="3" name="Plassholder for innhold 2"/>
          <p:cNvSpPr>
            <a:spLocks noGrp="1"/>
          </p:cNvSpPr>
          <p:nvPr>
            <p:ph idx="1"/>
          </p:nvPr>
        </p:nvSpPr>
        <p:spPr/>
        <p:txBody>
          <a:bodyPr/>
          <a:lstStyle/>
          <a:p>
            <a:r>
              <a:rPr lang="nb-NO" dirty="0" smtClean="0"/>
              <a:t>Sakramenter er TEGN</a:t>
            </a:r>
          </a:p>
          <a:p>
            <a:r>
              <a:rPr lang="nb-NO" dirty="0" smtClean="0"/>
              <a:t>De viser til en virkelighet (hos Gud), men er ikke selv denne virkeligheten</a:t>
            </a:r>
          </a:p>
          <a:p>
            <a:r>
              <a:rPr lang="nb-NO" dirty="0" smtClean="0"/>
              <a:t>Dåpen vasker IKKE bort syndene, men viser at det har skjedd en indre omvendelse</a:t>
            </a:r>
          </a:p>
          <a:p>
            <a:r>
              <a:rPr lang="nb-NO" dirty="0" smtClean="0"/>
              <a:t>Dåpen er et pakts-tegn som viser at den døpte tilhører Guds Folk</a:t>
            </a:r>
          </a:p>
          <a:p>
            <a:r>
              <a:rPr lang="nb-NO" dirty="0" smtClean="0"/>
              <a:t>Barn som fødes av kristne foreldre tilhører Guds Folk, og det er en plikt å døpe dem</a:t>
            </a:r>
          </a:p>
          <a:p>
            <a:r>
              <a:rPr lang="nb-NO" dirty="0" smtClean="0"/>
              <a:t>Mener voksendøperne gjør pakten og Guds Folk avhengig av den enkeltes personlige tro og dåp</a:t>
            </a:r>
            <a:endParaRPr lang="nb-NO" dirty="0"/>
          </a:p>
        </p:txBody>
      </p:sp>
    </p:spTree>
    <p:extLst>
      <p:ext uri="{BB962C8B-B14F-4D97-AF65-F5344CB8AC3E}">
        <p14:creationId xmlns:p14="http://schemas.microsoft.com/office/powerpoint/2010/main" val="4004424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Katolsk </a:t>
            </a:r>
            <a:r>
              <a:rPr lang="nb-NO" dirty="0" err="1" smtClean="0"/>
              <a:t>dåpslære</a:t>
            </a:r>
            <a:endParaRPr lang="nb-NO" dirty="0"/>
          </a:p>
        </p:txBody>
      </p:sp>
      <p:sp>
        <p:nvSpPr>
          <p:cNvPr id="3" name="Plassholder for innhold 2"/>
          <p:cNvSpPr>
            <a:spLocks noGrp="1"/>
          </p:cNvSpPr>
          <p:nvPr>
            <p:ph idx="1"/>
          </p:nvPr>
        </p:nvSpPr>
        <p:spPr/>
        <p:txBody>
          <a:bodyPr/>
          <a:lstStyle/>
          <a:p>
            <a:r>
              <a:rPr lang="nb-NO" sz="2000" dirty="0"/>
              <a:t>I </a:t>
            </a:r>
            <a:r>
              <a:rPr lang="nb-NO" sz="2000" dirty="0" err="1"/>
              <a:t>Trient</a:t>
            </a:r>
            <a:r>
              <a:rPr lang="nb-NO" sz="2000" dirty="0"/>
              <a:t> blir barnedåpen gjort til en plikt som alle katolikker skal følge</a:t>
            </a:r>
          </a:p>
          <a:p>
            <a:r>
              <a:rPr lang="nb-NO" sz="2000" dirty="0"/>
              <a:t>Dåpen defineres som nødvendig ikke bare for frelse, men også for </a:t>
            </a:r>
            <a:r>
              <a:rPr lang="nb-NO" sz="2000" dirty="0" smtClean="0"/>
              <a:t>kirkemedlemskap</a:t>
            </a:r>
          </a:p>
          <a:p>
            <a:r>
              <a:rPr lang="nb-NO" sz="2000" dirty="0" smtClean="0"/>
              <a:t>Betoner at dåpen er «pregende», at den FORANDRER personen som døpes, derfor kun én gang, men «</a:t>
            </a:r>
            <a:r>
              <a:rPr lang="nb-NO" sz="2000" dirty="0" err="1" smtClean="0"/>
              <a:t>kondisjonell</a:t>
            </a:r>
            <a:r>
              <a:rPr lang="nb-NO" sz="2000" dirty="0" smtClean="0"/>
              <a:t>» dåp dersom man er usikker på om korrekt dåp har funnet sted</a:t>
            </a:r>
          </a:p>
          <a:p>
            <a:r>
              <a:rPr lang="nb-NO" sz="2000" dirty="0" smtClean="0"/>
              <a:t>Dåpen er «nådens instrumental-årsak» (Thomas)</a:t>
            </a:r>
          </a:p>
          <a:p>
            <a:r>
              <a:rPr lang="nb-NO" sz="2000" dirty="0" smtClean="0"/>
              <a:t>Diskusjon med de ortodokse: ferming (oljesalvelse) og </a:t>
            </a:r>
            <a:r>
              <a:rPr lang="nb-NO" sz="2000" dirty="0" err="1" smtClean="0"/>
              <a:t>nattverdsdeltakelse</a:t>
            </a:r>
            <a:r>
              <a:rPr lang="nb-NO" sz="2000" dirty="0" smtClean="0"/>
              <a:t>. Dette skjer som del av dåpen hos de ortodokse, men trekkes ut over flere år hos katolikker</a:t>
            </a:r>
          </a:p>
          <a:p>
            <a:r>
              <a:rPr lang="nb-NO" sz="2000" dirty="0" smtClean="0"/>
              <a:t>Diskusjon med lutheranere: hvor dypt går arvesynden, har egentlig med antropologien å gjøre, ikke dåpsteologien</a:t>
            </a:r>
            <a:endParaRPr lang="nb-NO" sz="2000" dirty="0"/>
          </a:p>
          <a:p>
            <a:endParaRPr lang="nb-NO" dirty="0"/>
          </a:p>
        </p:txBody>
      </p:sp>
    </p:spTree>
    <p:extLst>
      <p:ext uri="{BB962C8B-B14F-4D97-AF65-F5344CB8AC3E}">
        <p14:creationId xmlns:p14="http://schemas.microsoft.com/office/powerpoint/2010/main" val="12976917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[ana-]baptistisk reformasjon (døperne)</a:t>
            </a:r>
            <a:endParaRPr lang="nb-NO" dirty="0"/>
          </a:p>
        </p:txBody>
      </p:sp>
      <p:sp>
        <p:nvSpPr>
          <p:cNvPr id="3" name="Plassholder for innhold 2"/>
          <p:cNvSpPr>
            <a:spLocks noGrp="1"/>
          </p:cNvSpPr>
          <p:nvPr>
            <p:ph idx="1"/>
          </p:nvPr>
        </p:nvSpPr>
        <p:spPr/>
        <p:txBody>
          <a:bodyPr/>
          <a:lstStyle/>
          <a:p>
            <a:r>
              <a:rPr lang="nb-NO" sz="2000" dirty="0" smtClean="0"/>
              <a:t>Videreutvikler Zwinglis teologi</a:t>
            </a:r>
          </a:p>
          <a:p>
            <a:r>
              <a:rPr lang="nb-NO" sz="2000" dirty="0"/>
              <a:t>F</a:t>
            </a:r>
            <a:r>
              <a:rPr lang="nb-NO" sz="2000" dirty="0" smtClean="0"/>
              <a:t>orutsetter paktstenkningen, at de kristne er det nye Guds Folk</a:t>
            </a:r>
          </a:p>
          <a:p>
            <a:r>
              <a:rPr lang="nb-NO" sz="2000" dirty="0" smtClean="0"/>
              <a:t>Dåpen er et ytre tegn som Jesus påbød oss å gjøre</a:t>
            </a:r>
          </a:p>
          <a:p>
            <a:r>
              <a:rPr lang="nb-NO" sz="2000" dirty="0" smtClean="0"/>
              <a:t>Dåpen er kun en personlig bekjennelseshandling, IKKE et tegn på å tilhøre Guds Folk</a:t>
            </a:r>
          </a:p>
          <a:p>
            <a:r>
              <a:rPr lang="nb-NO" sz="2000" dirty="0" smtClean="0"/>
              <a:t>Baptistisk uenighet om hva som er viktigst av dåp i vann og dåp i Ånden</a:t>
            </a:r>
            <a:endParaRPr lang="nb-NO" sz="2000" dirty="0"/>
          </a:p>
        </p:txBody>
      </p:sp>
    </p:spTree>
    <p:extLst>
      <p:ext uri="{BB962C8B-B14F-4D97-AF65-F5344CB8AC3E}">
        <p14:creationId xmlns:p14="http://schemas.microsoft.com/office/powerpoint/2010/main" val="1340581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er alle enige om?</a:t>
            </a:r>
            <a:endParaRPr lang="nb-NO" dirty="0"/>
          </a:p>
        </p:txBody>
      </p:sp>
      <p:sp>
        <p:nvSpPr>
          <p:cNvPr id="3" name="Plassholder for innhold 2"/>
          <p:cNvSpPr>
            <a:spLocks noGrp="1"/>
          </p:cNvSpPr>
          <p:nvPr>
            <p:ph idx="1"/>
          </p:nvPr>
        </p:nvSpPr>
        <p:spPr/>
        <p:txBody>
          <a:bodyPr/>
          <a:lstStyle/>
          <a:p>
            <a:pPr marL="0" indent="0">
              <a:buNone/>
            </a:pPr>
            <a:r>
              <a:rPr lang="nb-NO" sz="2000" dirty="0" smtClean="0"/>
              <a:t>KIRKENS VERDENSRÅD ER ENIG </a:t>
            </a:r>
            <a:r>
              <a:rPr lang="nb-NO" sz="2000" dirty="0" err="1" smtClean="0"/>
              <a:t>OM:c</a:t>
            </a:r>
            <a:endParaRPr lang="nb-NO" sz="2000" dirty="0" smtClean="0"/>
          </a:p>
          <a:p>
            <a:endParaRPr lang="nb-NO" sz="2000" dirty="0" smtClean="0"/>
          </a:p>
          <a:p>
            <a:r>
              <a:rPr lang="nb-NO" sz="2000" dirty="0" smtClean="0"/>
              <a:t>Dåpen </a:t>
            </a:r>
            <a:r>
              <a:rPr lang="nb-NO" sz="2000" dirty="0"/>
              <a:t>er </a:t>
            </a:r>
            <a:r>
              <a:rPr lang="nb-NO" sz="2000" b="1" dirty="0"/>
              <a:t>grunnleggende</a:t>
            </a:r>
            <a:r>
              <a:rPr lang="nb-NO" sz="2000" dirty="0"/>
              <a:t> for alle kristne kirkesamfunn. Dåpen har </a:t>
            </a:r>
            <a:r>
              <a:rPr lang="nb-NO" sz="2000" b="1" dirty="0"/>
              <a:t>to kriterier</a:t>
            </a:r>
            <a:r>
              <a:rPr lang="nb-NO" sz="2000" dirty="0"/>
              <a:t>, den skal skje:</a:t>
            </a:r>
          </a:p>
          <a:p>
            <a:r>
              <a:rPr lang="nb-NO" sz="2000" dirty="0"/>
              <a:t>- i </a:t>
            </a:r>
            <a:r>
              <a:rPr lang="nb-NO" sz="2000" dirty="0" smtClean="0"/>
              <a:t>«Faderens</a:t>
            </a:r>
            <a:r>
              <a:rPr lang="nb-NO" sz="2000" dirty="0"/>
              <a:t> </a:t>
            </a:r>
            <a:r>
              <a:rPr lang="nb-NO" sz="2000" dirty="0" smtClean="0"/>
              <a:t>og </a:t>
            </a:r>
            <a:r>
              <a:rPr lang="nb-NO" sz="2000" dirty="0"/>
              <a:t>Sønnens og Den Hellige Ånds </a:t>
            </a:r>
            <a:r>
              <a:rPr lang="nb-NO" sz="2000" dirty="0" smtClean="0"/>
              <a:t>navn»</a:t>
            </a:r>
            <a:endParaRPr lang="nb-NO" sz="2000" dirty="0"/>
          </a:p>
          <a:p>
            <a:r>
              <a:rPr lang="nb-NO" sz="2000" dirty="0"/>
              <a:t>- med rennende vann</a:t>
            </a:r>
          </a:p>
          <a:p>
            <a:endParaRPr lang="nb-NO" dirty="0"/>
          </a:p>
        </p:txBody>
      </p:sp>
    </p:spTree>
    <p:extLst>
      <p:ext uri="{BB962C8B-B14F-4D97-AF65-F5344CB8AC3E}">
        <p14:creationId xmlns:p14="http://schemas.microsoft.com/office/powerpoint/2010/main" val="28272955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ALLSANG</a:t>
            </a:r>
            <a:endParaRPr lang="nb-NO" dirty="0"/>
          </a:p>
        </p:txBody>
      </p:sp>
      <p:sp>
        <p:nvSpPr>
          <p:cNvPr id="3" name="Plassholder for innhold 2"/>
          <p:cNvSpPr>
            <a:spLocks noGrp="1"/>
          </p:cNvSpPr>
          <p:nvPr>
            <p:ph idx="1"/>
          </p:nvPr>
        </p:nvSpPr>
        <p:spPr/>
        <p:txBody>
          <a:bodyPr>
            <a:normAutofit/>
          </a:bodyPr>
          <a:lstStyle/>
          <a:p>
            <a:r>
              <a:rPr lang="nb-NO" sz="2000" dirty="0" smtClean="0"/>
              <a:t>591 Det skjer et under i verden</a:t>
            </a:r>
            <a:endParaRPr lang="nb-NO" sz="2000" dirty="0"/>
          </a:p>
        </p:txBody>
      </p:sp>
    </p:spTree>
    <p:extLst>
      <p:ext uri="{BB962C8B-B14F-4D97-AF65-F5344CB8AC3E}">
        <p14:creationId xmlns:p14="http://schemas.microsoft.com/office/powerpoint/2010/main" val="232884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ALLSANG</a:t>
            </a:r>
            <a:endParaRPr lang="nb-NO" dirty="0"/>
          </a:p>
        </p:txBody>
      </p:sp>
      <p:sp>
        <p:nvSpPr>
          <p:cNvPr id="3" name="Plassholder for innhold 2"/>
          <p:cNvSpPr>
            <a:spLocks noGrp="1"/>
          </p:cNvSpPr>
          <p:nvPr>
            <p:ph idx="1"/>
          </p:nvPr>
        </p:nvSpPr>
        <p:spPr/>
        <p:txBody>
          <a:bodyPr>
            <a:normAutofit/>
          </a:bodyPr>
          <a:lstStyle/>
          <a:p>
            <a:r>
              <a:rPr lang="nb-NO" sz="2000" dirty="0" smtClean="0"/>
              <a:t>582 Milde Jesus, dine hender</a:t>
            </a:r>
            <a:endParaRPr lang="nb-NO" sz="2000" dirty="0"/>
          </a:p>
        </p:txBody>
      </p:sp>
    </p:spTree>
    <p:extLst>
      <p:ext uri="{BB962C8B-B14F-4D97-AF65-F5344CB8AC3E}">
        <p14:creationId xmlns:p14="http://schemas.microsoft.com/office/powerpoint/2010/main" val="328209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Dåpen – forstått som «nådemiddel»</a:t>
            </a:r>
            <a:endParaRPr lang="nb-NO" dirty="0"/>
          </a:p>
        </p:txBody>
      </p:sp>
      <p:sp>
        <p:nvSpPr>
          <p:cNvPr id="3" name="Plassholder for innhold 2"/>
          <p:cNvSpPr>
            <a:spLocks noGrp="1"/>
          </p:cNvSpPr>
          <p:nvPr>
            <p:ph idx="1"/>
          </p:nvPr>
        </p:nvSpPr>
        <p:spPr/>
        <p:txBody>
          <a:bodyPr>
            <a:normAutofit/>
          </a:bodyPr>
          <a:lstStyle/>
          <a:p>
            <a:r>
              <a:rPr lang="nb-NO" sz="2000" b="1" i="1" dirty="0" smtClean="0"/>
              <a:t>Nådemidler</a:t>
            </a:r>
            <a:r>
              <a:rPr lang="nb-NO" sz="2000" dirty="0" smtClean="0"/>
              <a:t> </a:t>
            </a:r>
            <a:r>
              <a:rPr lang="nb-NO" sz="2000" dirty="0"/>
              <a:t>= fysiske ting som formidler frelse, nåde, åndelig liv til menneskene.</a:t>
            </a:r>
          </a:p>
          <a:p>
            <a:r>
              <a:rPr lang="nb-NO" sz="2000" dirty="0"/>
              <a:t>Kort fortalt er nådemidlene Guds ord og </a:t>
            </a:r>
            <a:r>
              <a:rPr lang="nb-NO" sz="2000" dirty="0" smtClean="0"/>
              <a:t>sakramentene</a:t>
            </a:r>
            <a:endParaRPr lang="nb-NO" sz="2000" dirty="0"/>
          </a:p>
          <a:p>
            <a:endParaRPr lang="nb-NO" sz="2000" b="1" i="1" dirty="0" smtClean="0"/>
          </a:p>
          <a:p>
            <a:r>
              <a:rPr lang="nb-NO" sz="2000" b="1" i="1" dirty="0" smtClean="0"/>
              <a:t>Guds Ord – i tre variasjoner:</a:t>
            </a:r>
            <a:endParaRPr lang="nb-NO" sz="2000" dirty="0"/>
          </a:p>
          <a:p>
            <a:r>
              <a:rPr lang="nb-NO" sz="2000" dirty="0"/>
              <a:t>- personen Jesus Kristus</a:t>
            </a:r>
          </a:p>
          <a:p>
            <a:r>
              <a:rPr lang="nb-NO" sz="2000" dirty="0"/>
              <a:t>- Bibelen</a:t>
            </a:r>
          </a:p>
          <a:p>
            <a:r>
              <a:rPr lang="nb-NO" sz="2000" dirty="0"/>
              <a:t>- forkynnelsen</a:t>
            </a:r>
          </a:p>
          <a:p>
            <a:endParaRPr lang="nb-NO" dirty="0"/>
          </a:p>
        </p:txBody>
      </p:sp>
    </p:spTree>
    <p:extLst>
      <p:ext uri="{BB962C8B-B14F-4D97-AF65-F5344CB8AC3E}">
        <p14:creationId xmlns:p14="http://schemas.microsoft.com/office/powerpoint/2010/main" val="1006493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Dåpen – som sakrament</a:t>
            </a:r>
            <a:endParaRPr lang="nb-NO" dirty="0"/>
          </a:p>
        </p:txBody>
      </p:sp>
      <p:sp>
        <p:nvSpPr>
          <p:cNvPr id="3" name="Plassholder for innhold 2"/>
          <p:cNvSpPr>
            <a:spLocks noGrp="1"/>
          </p:cNvSpPr>
          <p:nvPr>
            <p:ph idx="1"/>
          </p:nvPr>
        </p:nvSpPr>
        <p:spPr>
          <a:xfrm>
            <a:off x="685801" y="1660634"/>
            <a:ext cx="10131425" cy="4803227"/>
          </a:xfrm>
        </p:spPr>
        <p:txBody>
          <a:bodyPr>
            <a:normAutofit fontScale="85000" lnSpcReduction="20000"/>
          </a:bodyPr>
          <a:lstStyle/>
          <a:p>
            <a:r>
              <a:rPr lang="nb-NO" sz="2600" b="1" i="1" dirty="0" smtClean="0"/>
              <a:t>Kristenheten taler om til sammen syv sakramenter. De tre første er «direkte» innstiftet av Jesus selv. Martin Luther gikk ut fra disse tre som «ordentlige» sakramenter (jf. Lille Katekisme). Senere ble Skriftemålet ikke forstått som likeverdig med dåp og nattverd, fordi det ikke har et synlig tegn (jf. Confessio Augustana)</a:t>
            </a:r>
            <a:endParaRPr lang="nb-NO" sz="2600" dirty="0"/>
          </a:p>
          <a:p>
            <a:r>
              <a:rPr lang="nb-NO" sz="2600" dirty="0"/>
              <a:t>- Dåpen</a:t>
            </a:r>
          </a:p>
          <a:p>
            <a:r>
              <a:rPr lang="nb-NO" sz="2600" dirty="0"/>
              <a:t>- Nattverden</a:t>
            </a:r>
          </a:p>
          <a:p>
            <a:r>
              <a:rPr lang="nb-NO" sz="2600" dirty="0"/>
              <a:t>- Skriftemålet</a:t>
            </a:r>
          </a:p>
          <a:p>
            <a:r>
              <a:rPr lang="nb-NO" sz="2600" dirty="0"/>
              <a:t>---------</a:t>
            </a:r>
          </a:p>
          <a:p>
            <a:r>
              <a:rPr lang="nb-NO" sz="2600" dirty="0"/>
              <a:t>- Konfirmasjon</a:t>
            </a:r>
          </a:p>
          <a:p>
            <a:r>
              <a:rPr lang="nb-NO" sz="2600" dirty="0"/>
              <a:t>- Vigsel (av ektepar)</a:t>
            </a:r>
          </a:p>
          <a:p>
            <a:r>
              <a:rPr lang="nb-NO" sz="2600" dirty="0"/>
              <a:t>- Ordinasjon (av biskop, prest og diakon)</a:t>
            </a:r>
          </a:p>
          <a:p>
            <a:r>
              <a:rPr lang="nb-NO" sz="2600" dirty="0"/>
              <a:t>- Sykesalving (den siste olje)</a:t>
            </a:r>
          </a:p>
          <a:p>
            <a:endParaRPr lang="nb-NO" dirty="0"/>
          </a:p>
        </p:txBody>
      </p:sp>
    </p:spTree>
    <p:extLst>
      <p:ext uri="{BB962C8B-B14F-4D97-AF65-F5344CB8AC3E}">
        <p14:creationId xmlns:p14="http://schemas.microsoft.com/office/powerpoint/2010/main" val="1697684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dirty="0" smtClean="0"/>
              <a:t>Teologisk innhold – felles for lutheranere, anglikanere, katolikker (og ortodokse)</a:t>
            </a:r>
            <a:endParaRPr lang="nb-NO" dirty="0"/>
          </a:p>
        </p:txBody>
      </p:sp>
      <p:sp>
        <p:nvSpPr>
          <p:cNvPr id="3" name="Plassholder for innhold 2"/>
          <p:cNvSpPr>
            <a:spLocks noGrp="1"/>
          </p:cNvSpPr>
          <p:nvPr>
            <p:ph idx="1"/>
          </p:nvPr>
        </p:nvSpPr>
        <p:spPr/>
        <p:txBody>
          <a:bodyPr/>
          <a:lstStyle/>
          <a:p>
            <a:r>
              <a:rPr lang="nb-NO" sz="2000" dirty="0"/>
              <a:t>- Dåpen er starten på et nytt liv som kristen, fordi</a:t>
            </a:r>
          </a:p>
          <a:p>
            <a:r>
              <a:rPr lang="nb-NO" sz="2000" dirty="0"/>
              <a:t>- Dåpen gir del i Jesu død og oppstandelse</a:t>
            </a:r>
          </a:p>
          <a:p>
            <a:r>
              <a:rPr lang="nb-NO" sz="2000" dirty="0"/>
              <a:t>- Dåpen gir Den Hellige Ånd</a:t>
            </a:r>
          </a:p>
          <a:p>
            <a:r>
              <a:rPr lang="nb-NO" sz="2000" dirty="0"/>
              <a:t>- Dåpen gir tro</a:t>
            </a:r>
          </a:p>
          <a:p>
            <a:r>
              <a:rPr lang="nb-NO" sz="2000" dirty="0"/>
              <a:t>- Dåpen gir frelse fra synd</a:t>
            </a:r>
          </a:p>
          <a:p>
            <a:r>
              <a:rPr lang="nb-NO" sz="2000" dirty="0"/>
              <a:t>- Dåpen gir løfte om Det evige liv</a:t>
            </a:r>
          </a:p>
          <a:p>
            <a:r>
              <a:rPr lang="nb-NO" sz="2000" dirty="0"/>
              <a:t>- Dåpen gir ”medlemskap” i Guds Rike og Kirken</a:t>
            </a:r>
          </a:p>
          <a:p>
            <a:endParaRPr lang="nb-NO" dirty="0"/>
          </a:p>
        </p:txBody>
      </p:sp>
    </p:spTree>
    <p:extLst>
      <p:ext uri="{BB962C8B-B14F-4D97-AF65-F5344CB8AC3E}">
        <p14:creationId xmlns:p14="http://schemas.microsoft.com/office/powerpoint/2010/main" val="265785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Uenighet om:</a:t>
            </a:r>
            <a:endParaRPr lang="nb-NO" dirty="0"/>
          </a:p>
        </p:txBody>
      </p:sp>
      <p:sp>
        <p:nvSpPr>
          <p:cNvPr id="3" name="Plassholder for innhold 2"/>
          <p:cNvSpPr>
            <a:spLocks noGrp="1"/>
          </p:cNvSpPr>
          <p:nvPr>
            <p:ph idx="1"/>
          </p:nvPr>
        </p:nvSpPr>
        <p:spPr/>
        <p:txBody>
          <a:bodyPr/>
          <a:lstStyle/>
          <a:p>
            <a:r>
              <a:rPr lang="nb-NO" sz="2000" dirty="0" smtClean="0"/>
              <a:t>HVORDAN man </a:t>
            </a:r>
            <a:r>
              <a:rPr lang="nb-NO" sz="2000" dirty="0"/>
              <a:t>døper, med full </a:t>
            </a:r>
            <a:r>
              <a:rPr lang="nb-NO" sz="2000" dirty="0" err="1"/>
              <a:t>neddykkelse</a:t>
            </a:r>
            <a:r>
              <a:rPr lang="nb-NO" sz="2000" dirty="0"/>
              <a:t> eller med </a:t>
            </a:r>
            <a:r>
              <a:rPr lang="nb-NO" sz="2000" dirty="0" smtClean="0"/>
              <a:t>overøsing</a:t>
            </a:r>
            <a:endParaRPr lang="nb-NO" sz="2000" dirty="0"/>
          </a:p>
          <a:p>
            <a:r>
              <a:rPr lang="nb-NO" sz="2000" dirty="0" smtClean="0"/>
              <a:t>HVORFOR man døper, som BEKJENNELSE overfor verden, for at man ER Guds barn, eller fordi man skal BLI Guds barn</a:t>
            </a:r>
          </a:p>
          <a:p>
            <a:r>
              <a:rPr lang="nb-NO" sz="2000" dirty="0" smtClean="0"/>
              <a:t>HVEM som kan </a:t>
            </a:r>
            <a:r>
              <a:rPr lang="nb-NO" sz="2000" dirty="0"/>
              <a:t>døpes, kun voksne som bekjenner seg som kristne, eller også små </a:t>
            </a:r>
            <a:r>
              <a:rPr lang="nb-NO" sz="2000" dirty="0" smtClean="0"/>
              <a:t>barn</a:t>
            </a:r>
          </a:p>
          <a:p>
            <a:r>
              <a:rPr lang="nb-NO" sz="2000" dirty="0" smtClean="0"/>
              <a:t>MEDLEMSKAP i kirkesamfunn. Her har pinsevenner og baptister blitt mer liberale enn før – og det er nok en tendens hos flere (alle) i møte med sekularisering, globalisering og flerkulturelle samfunn</a:t>
            </a:r>
            <a:endParaRPr lang="nb-NO" sz="2000" dirty="0"/>
          </a:p>
          <a:p>
            <a:endParaRPr lang="nb-NO" dirty="0"/>
          </a:p>
        </p:txBody>
      </p:sp>
    </p:spTree>
    <p:extLst>
      <p:ext uri="{BB962C8B-B14F-4D97-AF65-F5344CB8AC3E}">
        <p14:creationId xmlns:p14="http://schemas.microsoft.com/office/powerpoint/2010/main" val="27037614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Voksendåp – troendes dåp</a:t>
            </a:r>
            <a:br>
              <a:rPr lang="nb-NO" dirty="0" smtClean="0"/>
            </a:br>
            <a:r>
              <a:rPr lang="nb-NO" sz="2700" dirty="0" smtClean="0"/>
              <a:t>Inkluderer også dåp av døpte, dersom de «kun» er døpt som barn</a:t>
            </a:r>
            <a:endParaRPr lang="nb-NO" sz="2700" dirty="0"/>
          </a:p>
        </p:txBody>
      </p:sp>
      <p:sp>
        <p:nvSpPr>
          <p:cNvPr id="3" name="Plassholder for innhold 2"/>
          <p:cNvSpPr>
            <a:spLocks noGrp="1"/>
          </p:cNvSpPr>
          <p:nvPr>
            <p:ph idx="1"/>
          </p:nvPr>
        </p:nvSpPr>
        <p:spPr>
          <a:xfrm>
            <a:off x="685801" y="2142067"/>
            <a:ext cx="10131425" cy="4101078"/>
          </a:xfrm>
        </p:spPr>
        <p:txBody>
          <a:bodyPr>
            <a:normAutofit/>
          </a:bodyPr>
          <a:lstStyle/>
          <a:p>
            <a:r>
              <a:rPr lang="nb-NO" sz="2000" dirty="0" smtClean="0"/>
              <a:t>Teologisk forutsetninger:</a:t>
            </a:r>
          </a:p>
          <a:p>
            <a:pPr lvl="1">
              <a:buFontTx/>
              <a:buChar char="-"/>
            </a:pPr>
            <a:r>
              <a:rPr lang="nb-NO" sz="2000" dirty="0" smtClean="0"/>
              <a:t>Den «personlige» omvendelsen </a:t>
            </a:r>
            <a:r>
              <a:rPr lang="nb-NO" sz="2000" dirty="0"/>
              <a:t>fører til </a:t>
            </a:r>
            <a:r>
              <a:rPr lang="nb-NO" sz="2000" dirty="0" smtClean="0"/>
              <a:t>tro</a:t>
            </a:r>
          </a:p>
          <a:p>
            <a:pPr lvl="1">
              <a:buFontTx/>
              <a:buChar char="-"/>
            </a:pPr>
            <a:r>
              <a:rPr lang="nb-NO" sz="2000" dirty="0" smtClean="0"/>
              <a:t>Den troende velger selv å døpe seg (!)</a:t>
            </a:r>
          </a:p>
          <a:p>
            <a:pPr lvl="1">
              <a:buFontTx/>
              <a:buChar char="-"/>
            </a:pPr>
            <a:r>
              <a:rPr lang="nb-NO" sz="2000" dirty="0" smtClean="0"/>
              <a:t>Dåpen er en bekjennelseshandling</a:t>
            </a:r>
          </a:p>
          <a:p>
            <a:pPr lvl="1">
              <a:buFontTx/>
              <a:buChar char="-"/>
            </a:pPr>
            <a:r>
              <a:rPr lang="nb-NO" sz="2000" dirty="0" smtClean="0"/>
              <a:t>Bekjennelsen er «sterkere» ved full neddykking</a:t>
            </a:r>
          </a:p>
          <a:p>
            <a:pPr lvl="1">
              <a:buFontTx/>
              <a:buChar char="-"/>
            </a:pPr>
            <a:r>
              <a:rPr lang="nb-NO" sz="2000" dirty="0" smtClean="0"/>
              <a:t>Tro og dåp er to forskjellige ting</a:t>
            </a:r>
          </a:p>
          <a:p>
            <a:pPr lvl="1">
              <a:buFontTx/>
              <a:buChar char="-"/>
            </a:pPr>
            <a:r>
              <a:rPr lang="nb-NO" sz="2000" dirty="0" smtClean="0"/>
              <a:t>Vanndåpen og Dåp «i Den Hellige Ånd» er to forskjellige ting</a:t>
            </a:r>
          </a:p>
          <a:p>
            <a:pPr lvl="1">
              <a:buFontTx/>
              <a:buChar char="-"/>
            </a:pPr>
            <a:r>
              <a:rPr lang="nb-NO" sz="2000" dirty="0" smtClean="0"/>
              <a:t>Enten: Dåp og kirkemedlemskap er to forskjellige ting – eller – troendes dåp er forutsetning for medlemskap</a:t>
            </a:r>
          </a:p>
          <a:p>
            <a:endParaRPr lang="nb-NO" dirty="0"/>
          </a:p>
        </p:txBody>
      </p:sp>
    </p:spTree>
    <p:extLst>
      <p:ext uri="{BB962C8B-B14F-4D97-AF65-F5344CB8AC3E}">
        <p14:creationId xmlns:p14="http://schemas.microsoft.com/office/powerpoint/2010/main" val="35813196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fontScale="90000"/>
          </a:bodyPr>
          <a:lstStyle/>
          <a:p>
            <a:r>
              <a:rPr lang="nb-NO" dirty="0" smtClean="0"/>
              <a:t>Barnedåp</a:t>
            </a:r>
            <a:br>
              <a:rPr lang="nb-NO" dirty="0" smtClean="0"/>
            </a:br>
            <a:r>
              <a:rPr lang="nb-NO" sz="2700" dirty="0" smtClean="0"/>
              <a:t>inkluderer også  dåp av voksne, dersom de ikke er døpt som barn</a:t>
            </a:r>
            <a:endParaRPr lang="nb-NO" sz="2700" dirty="0"/>
          </a:p>
        </p:txBody>
      </p:sp>
      <p:sp>
        <p:nvSpPr>
          <p:cNvPr id="3" name="Plassholder for innhold 2"/>
          <p:cNvSpPr>
            <a:spLocks noGrp="1"/>
          </p:cNvSpPr>
          <p:nvPr>
            <p:ph idx="1"/>
          </p:nvPr>
        </p:nvSpPr>
        <p:spPr>
          <a:xfrm>
            <a:off x="685801" y="1818290"/>
            <a:ext cx="10131425" cy="4519447"/>
          </a:xfrm>
        </p:spPr>
        <p:txBody>
          <a:bodyPr>
            <a:normAutofit fontScale="92500"/>
          </a:bodyPr>
          <a:lstStyle/>
          <a:p>
            <a:r>
              <a:rPr lang="nb-NO" sz="2000" dirty="0" smtClean="0"/>
              <a:t>Teologisk forutsetning:</a:t>
            </a:r>
          </a:p>
          <a:p>
            <a:pPr lvl="1">
              <a:buFontTx/>
              <a:buChar char="-"/>
            </a:pPr>
            <a:r>
              <a:rPr lang="nb-NO" sz="2000" dirty="0" smtClean="0"/>
              <a:t>Kristen dåp gir </a:t>
            </a:r>
            <a:r>
              <a:rPr lang="nb-NO" sz="2000" dirty="0"/>
              <a:t>kristen </a:t>
            </a:r>
            <a:r>
              <a:rPr lang="nb-NO" sz="2000" dirty="0" smtClean="0"/>
              <a:t>tro</a:t>
            </a:r>
          </a:p>
          <a:p>
            <a:pPr lvl="1">
              <a:buFontTx/>
              <a:buChar char="-"/>
            </a:pPr>
            <a:r>
              <a:rPr lang="nb-NO" sz="2000" dirty="0" smtClean="0"/>
              <a:t>Ingen </a:t>
            </a:r>
            <a:r>
              <a:rPr lang="nb-NO" sz="2000" dirty="0"/>
              <a:t>vesensforskjell mellom voksne og </a:t>
            </a:r>
            <a:r>
              <a:rPr lang="nb-NO" sz="2000" dirty="0" smtClean="0"/>
              <a:t>barn, om noen er «bedre» kristne enn andre, så er det «de små» som er de beste kristne, de har ikke gjort noe for å bli frelst, og «Guds Rike hører slike til»</a:t>
            </a:r>
            <a:endParaRPr lang="nb-NO" sz="2000" dirty="0"/>
          </a:p>
          <a:p>
            <a:pPr lvl="1">
              <a:buFontTx/>
              <a:buChar char="-"/>
            </a:pPr>
            <a:r>
              <a:rPr lang="nb-NO" sz="2000" dirty="0" smtClean="0"/>
              <a:t>Dåpen er </a:t>
            </a:r>
            <a:r>
              <a:rPr lang="nb-NO" sz="2000" dirty="0"/>
              <a:t>å bli født på ny. Ikke nødvendig </a:t>
            </a:r>
            <a:r>
              <a:rPr lang="nb-NO" sz="2000" dirty="0" smtClean="0"/>
              <a:t>med «personlig omvendelse» eller annet for å bli kristen</a:t>
            </a:r>
          </a:p>
          <a:p>
            <a:pPr lvl="1">
              <a:buFontTx/>
              <a:buChar char="-"/>
            </a:pPr>
            <a:r>
              <a:rPr lang="nb-NO" sz="2000" dirty="0" smtClean="0"/>
              <a:t>Dåpen gir automatisk kirkemedlemskap</a:t>
            </a:r>
          </a:p>
          <a:p>
            <a:r>
              <a:rPr lang="nb-NO" sz="2000" dirty="0"/>
              <a:t> </a:t>
            </a:r>
            <a:r>
              <a:rPr lang="nb-NO" sz="2000" dirty="0" smtClean="0"/>
              <a:t>Barnedøpende unntak: Metodistene </a:t>
            </a:r>
            <a:r>
              <a:rPr lang="nb-NO" sz="2000" dirty="0"/>
              <a:t>døper barn fordi de</a:t>
            </a:r>
            <a:r>
              <a:rPr lang="nb-NO" sz="2000" b="1" dirty="0"/>
              <a:t> er</a:t>
            </a:r>
            <a:r>
              <a:rPr lang="nb-NO" sz="2000" dirty="0"/>
              <a:t> Guds barn, ikke for at de skal bli det</a:t>
            </a:r>
          </a:p>
          <a:p>
            <a:r>
              <a:rPr lang="nb-NO" sz="2000" dirty="0"/>
              <a:t>Gud gir </a:t>
            </a:r>
            <a:r>
              <a:rPr lang="nb-NO" sz="2000" dirty="0" smtClean="0"/>
              <a:t>troen </a:t>
            </a:r>
            <a:r>
              <a:rPr lang="nb-NO" sz="2000" dirty="0"/>
              <a:t>i </a:t>
            </a:r>
            <a:r>
              <a:rPr lang="nb-NO" sz="2000" dirty="0" smtClean="0"/>
              <a:t>dåpen – men tvinger </a:t>
            </a:r>
            <a:r>
              <a:rPr lang="nb-NO" sz="2000" dirty="0"/>
              <a:t>ikke den døpte til å tro senere</a:t>
            </a:r>
            <a:r>
              <a:rPr lang="nb-NO" sz="2000" dirty="0" smtClean="0"/>
              <a:t>. Frafall er mulig! Den døpte er ikke «dømt» til å tro i  </a:t>
            </a:r>
            <a:r>
              <a:rPr lang="nb-NO" sz="2000" dirty="0"/>
              <a:t>En som er døpt, er altså ikke ”dømt” til tro i all evighet. Også en døpt kristen kan senere bli muslim, ateist osv. hvis han vil.</a:t>
            </a:r>
          </a:p>
          <a:p>
            <a:endParaRPr lang="nb-NO" dirty="0"/>
          </a:p>
        </p:txBody>
      </p:sp>
    </p:spTree>
    <p:extLst>
      <p:ext uri="{BB962C8B-B14F-4D97-AF65-F5344CB8AC3E}">
        <p14:creationId xmlns:p14="http://schemas.microsoft.com/office/powerpoint/2010/main" val="2080269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Kateketisk hovedpoeng</a:t>
            </a:r>
            <a:endParaRPr lang="nb-NO" dirty="0"/>
          </a:p>
        </p:txBody>
      </p:sp>
      <p:sp>
        <p:nvSpPr>
          <p:cNvPr id="3" name="Plassholder for innhold 2"/>
          <p:cNvSpPr>
            <a:spLocks noGrp="1"/>
          </p:cNvSpPr>
          <p:nvPr>
            <p:ph idx="1"/>
          </p:nvPr>
        </p:nvSpPr>
        <p:spPr/>
        <p:txBody>
          <a:bodyPr/>
          <a:lstStyle/>
          <a:p>
            <a:r>
              <a:rPr lang="nb-NO" sz="2000" b="1" i="1" dirty="0"/>
              <a:t>Dåps-opplæring:</a:t>
            </a:r>
            <a:endParaRPr lang="nb-NO" sz="2000" dirty="0"/>
          </a:p>
          <a:p>
            <a:r>
              <a:rPr lang="nb-NO" sz="2000" dirty="0"/>
              <a:t>Bevisste mennesker behøver bevisst tro.</a:t>
            </a:r>
          </a:p>
          <a:p>
            <a:r>
              <a:rPr lang="nb-NO" sz="2000" dirty="0"/>
              <a:t>Barnetro er bra for barn, voksentro er best for voksne!</a:t>
            </a:r>
          </a:p>
          <a:p>
            <a:endParaRPr lang="nb-NO" dirty="0"/>
          </a:p>
        </p:txBody>
      </p:sp>
    </p:spTree>
    <p:extLst>
      <p:ext uri="{BB962C8B-B14F-4D97-AF65-F5344CB8AC3E}">
        <p14:creationId xmlns:p14="http://schemas.microsoft.com/office/powerpoint/2010/main" val="37504909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Fra reformasjonen mot vår tid</a:t>
            </a:r>
            <a:endParaRPr lang="nb-NO" dirty="0"/>
          </a:p>
        </p:txBody>
      </p:sp>
      <p:sp>
        <p:nvSpPr>
          <p:cNvPr id="3" name="Plassholder for innhold 2"/>
          <p:cNvSpPr>
            <a:spLocks noGrp="1"/>
          </p:cNvSpPr>
          <p:nvPr>
            <p:ph idx="1"/>
          </p:nvPr>
        </p:nvSpPr>
        <p:spPr/>
        <p:txBody>
          <a:bodyPr>
            <a:normAutofit/>
          </a:bodyPr>
          <a:lstStyle/>
          <a:p>
            <a:r>
              <a:rPr lang="nb-NO" sz="2000" dirty="0" smtClean="0"/>
              <a:t>Full neddykking ble avskaffet i de store, barnedøpende kirkene</a:t>
            </a:r>
          </a:p>
          <a:p>
            <a:r>
              <a:rPr lang="nb-NO" sz="2000" dirty="0" smtClean="0"/>
              <a:t>Foreldrene ble spurt om de ønsker dåp, ikke barnet selv</a:t>
            </a:r>
          </a:p>
          <a:p>
            <a:r>
              <a:rPr lang="nb-NO" sz="2000" dirty="0" smtClean="0"/>
              <a:t>Navngiving «kleber seg fast» til dåpen</a:t>
            </a:r>
          </a:p>
          <a:p>
            <a:r>
              <a:rPr lang="nb-NO" sz="2000" dirty="0" smtClean="0"/>
              <a:t>«Gjendøperne» vokser seg sterke, særlig etter at pinsebevegelsen kom i 1906</a:t>
            </a:r>
          </a:p>
          <a:p>
            <a:r>
              <a:rPr lang="nb-NO" sz="2000" dirty="0" smtClean="0"/>
              <a:t>Opplysningstiden svekker «behovet» for frelse og troen på at frelse er en realitet</a:t>
            </a:r>
          </a:p>
          <a:p>
            <a:r>
              <a:rPr lang="nb-NO" sz="2000" dirty="0" smtClean="0"/>
              <a:t>Når helvete «avskaffes» føles også behovet for dåp svakere</a:t>
            </a:r>
            <a:endParaRPr lang="nb-NO" sz="2000" dirty="0"/>
          </a:p>
        </p:txBody>
      </p:sp>
    </p:spTree>
    <p:extLst>
      <p:ext uri="{BB962C8B-B14F-4D97-AF65-F5344CB8AC3E}">
        <p14:creationId xmlns:p14="http://schemas.microsoft.com/office/powerpoint/2010/main" val="31434784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Reelle utfordringer</a:t>
            </a:r>
            <a:endParaRPr lang="nb-NO" dirty="0"/>
          </a:p>
        </p:txBody>
      </p:sp>
      <p:sp>
        <p:nvSpPr>
          <p:cNvPr id="3" name="Plassholder for innhold 2"/>
          <p:cNvSpPr>
            <a:spLocks noGrp="1"/>
          </p:cNvSpPr>
          <p:nvPr>
            <p:ph idx="1"/>
          </p:nvPr>
        </p:nvSpPr>
        <p:spPr/>
        <p:txBody>
          <a:bodyPr/>
          <a:lstStyle/>
          <a:p>
            <a:r>
              <a:rPr lang="nb-NO" sz="2000" dirty="0" smtClean="0"/>
              <a:t>Evangelisk-luthersk tro MÅ betone at frelsen og dåpen er gratis – gitt av Gud, uten vederlag</a:t>
            </a:r>
          </a:p>
          <a:p>
            <a:r>
              <a:rPr lang="nb-NO" sz="2000" dirty="0" smtClean="0"/>
              <a:t>«Hva er til hinder for dåp?»</a:t>
            </a:r>
          </a:p>
          <a:p>
            <a:pPr marL="0" indent="0">
              <a:buNone/>
            </a:pPr>
            <a:r>
              <a:rPr lang="nb-NO" sz="2000" dirty="0"/>
              <a:t>	</a:t>
            </a:r>
            <a:r>
              <a:rPr lang="nb-NO" sz="2000" dirty="0" smtClean="0"/>
              <a:t>INGEN skal hindre andre i å motta Guds frelse i dåpen, det er en svært stor synd</a:t>
            </a:r>
          </a:p>
          <a:p>
            <a:endParaRPr lang="nb-NO" sz="2000" dirty="0" smtClean="0"/>
          </a:p>
          <a:p>
            <a:r>
              <a:rPr lang="nb-NO" sz="2000" dirty="0" smtClean="0"/>
              <a:t>Det ER en forskjell om dåpskandidaten selv kan ytre ønske om dåp eller ikke</a:t>
            </a:r>
          </a:p>
          <a:p>
            <a:r>
              <a:rPr lang="nb-NO" sz="2000" dirty="0" smtClean="0"/>
              <a:t>Det ER forskjell på dåpsfølgenes tro og tilknytning til kirken</a:t>
            </a:r>
          </a:p>
          <a:p>
            <a:r>
              <a:rPr lang="nb-NO" sz="2000" dirty="0" smtClean="0"/>
              <a:t>Symbolkarakteren i full neddykking ER sterkere enn i overøsningsdåp</a:t>
            </a:r>
          </a:p>
          <a:p>
            <a:r>
              <a:rPr lang="nb-NO" sz="2000" dirty="0" smtClean="0"/>
              <a:t>Forholdet mellom dåp og tro ER fortsatt uklart</a:t>
            </a:r>
          </a:p>
          <a:p>
            <a:endParaRPr lang="nb-NO" dirty="0"/>
          </a:p>
        </p:txBody>
      </p:sp>
    </p:spTree>
    <p:extLst>
      <p:ext uri="{BB962C8B-B14F-4D97-AF65-F5344CB8AC3E}">
        <p14:creationId xmlns:p14="http://schemas.microsoft.com/office/powerpoint/2010/main" val="6131480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Økumenisk – i dag</a:t>
            </a:r>
            <a:endParaRPr lang="nb-NO" dirty="0"/>
          </a:p>
        </p:txBody>
      </p:sp>
      <p:sp>
        <p:nvSpPr>
          <p:cNvPr id="3" name="Plassholder for innhold 2"/>
          <p:cNvSpPr>
            <a:spLocks noGrp="1"/>
          </p:cNvSpPr>
          <p:nvPr>
            <p:ph idx="1"/>
          </p:nvPr>
        </p:nvSpPr>
        <p:spPr>
          <a:xfrm>
            <a:off x="685801" y="1492469"/>
            <a:ext cx="10131425" cy="4782207"/>
          </a:xfrm>
        </p:spPr>
        <p:txBody>
          <a:bodyPr>
            <a:normAutofit/>
          </a:bodyPr>
          <a:lstStyle/>
          <a:p>
            <a:r>
              <a:rPr lang="nb-NO" sz="2000" dirty="0" smtClean="0"/>
              <a:t>Lima-erklæringen 1982. Betoner at dåpen stammer fra Jesus Kristus og hans død og oppstandelse. Tar opp det kanskje vanskeligste punktet i møte med baptistisk teologi, nemlig gjen-dåp</a:t>
            </a:r>
          </a:p>
          <a:p>
            <a:r>
              <a:rPr lang="nb-NO" sz="2000" dirty="0" smtClean="0"/>
              <a:t>Kommer baptistene i møte med at dåpens symbolkarakter betones, full neddykking er det sterkeste symbolet</a:t>
            </a:r>
          </a:p>
          <a:p>
            <a:r>
              <a:rPr lang="nb-NO" sz="2000" dirty="0" smtClean="0"/>
              <a:t>Kritisk til ortodoks teologi om at også oljesalving og </a:t>
            </a:r>
            <a:r>
              <a:rPr lang="nb-NO" sz="2000" dirty="0" err="1" smtClean="0"/>
              <a:t>nattverdsdeltakelse</a:t>
            </a:r>
            <a:r>
              <a:rPr lang="nb-NO" sz="2000" dirty="0" smtClean="0"/>
              <a:t> er forutsetning for fullstendig dåp </a:t>
            </a:r>
          </a:p>
          <a:p>
            <a:r>
              <a:rPr lang="nb-NO" sz="2000" dirty="0" smtClean="0"/>
              <a:t>Minimum for kristen dåp er treenighets-formelen og rennende vann, og da ER det dåp</a:t>
            </a:r>
          </a:p>
          <a:p>
            <a:r>
              <a:rPr lang="nb-NO" sz="2000" dirty="0" smtClean="0"/>
              <a:t>Det betones sterkt at dåp og navngiving er to ulike ting – dette vises for øvrig godt i de nyeste liturgiene</a:t>
            </a:r>
          </a:p>
          <a:p>
            <a:r>
              <a:rPr lang="nb-NO" sz="2000" dirty="0" smtClean="0"/>
              <a:t>Dåpen bør være del av den ordinære gudstjenesten, fordi dåpen ikke «bare» er syndstilgivelse etc., men også starten på et liv i det kristne fellesskap</a:t>
            </a:r>
          </a:p>
          <a:p>
            <a:endParaRPr lang="nb-NO" dirty="0" smtClean="0"/>
          </a:p>
        </p:txBody>
      </p:sp>
    </p:spTree>
    <p:extLst>
      <p:ext uri="{BB962C8B-B14F-4D97-AF65-F5344CB8AC3E}">
        <p14:creationId xmlns:p14="http://schemas.microsoft.com/office/powerpoint/2010/main" val="2550423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Dåps-Problemer i Norge i dag</a:t>
            </a:r>
            <a:endParaRPr lang="nb-NO" dirty="0"/>
          </a:p>
        </p:txBody>
      </p:sp>
      <p:sp>
        <p:nvSpPr>
          <p:cNvPr id="3" name="Plassholder for innhold 2"/>
          <p:cNvSpPr>
            <a:spLocks noGrp="1"/>
          </p:cNvSpPr>
          <p:nvPr>
            <p:ph idx="1"/>
          </p:nvPr>
        </p:nvSpPr>
        <p:spPr/>
        <p:txBody>
          <a:bodyPr>
            <a:noAutofit/>
          </a:bodyPr>
          <a:lstStyle/>
          <a:p>
            <a:r>
              <a:rPr lang="nb-NO" sz="2000" dirty="0" smtClean="0"/>
              <a:t>Hvorfor går dåpstallene ned?</a:t>
            </a:r>
          </a:p>
          <a:p>
            <a:r>
              <a:rPr lang="nb-NO" sz="2000" dirty="0" smtClean="0"/>
              <a:t>Hvorfor lar aktive kristne ikke barna sine døpes, men velsignes?</a:t>
            </a:r>
          </a:p>
          <a:p>
            <a:r>
              <a:rPr lang="nb-NO" sz="2000" dirty="0" smtClean="0"/>
              <a:t>Skal kun døpte få nattverd? – hva med troende, ikke-døpte barn av troende foreldre?</a:t>
            </a:r>
          </a:p>
          <a:p>
            <a:r>
              <a:rPr lang="nb-NO" sz="2000" dirty="0" smtClean="0"/>
              <a:t>Hvorfor har noen bedehus begynt å døpe selv?</a:t>
            </a:r>
          </a:p>
          <a:p>
            <a:pPr lvl="1"/>
            <a:r>
              <a:rPr lang="nb-NO" sz="2000" dirty="0"/>
              <a:t>o</a:t>
            </a:r>
            <a:r>
              <a:rPr lang="nb-NO" sz="2000" dirty="0" smtClean="0"/>
              <a:t>g er barna da medlemmer i Den norske kirke? Hvor skal de konfirmeres?</a:t>
            </a:r>
            <a:endParaRPr lang="nb-NO" sz="2000" dirty="0"/>
          </a:p>
          <a:p>
            <a:r>
              <a:rPr lang="nb-NO" sz="2000" dirty="0" smtClean="0"/>
              <a:t>Er treenighetsformelen manns-sjåvinistisk? </a:t>
            </a:r>
            <a:r>
              <a:rPr lang="nb-NO" sz="2000" dirty="0" err="1" smtClean="0"/>
              <a:t>Jf</a:t>
            </a:r>
            <a:r>
              <a:rPr lang="nb-NO" sz="2000" dirty="0" smtClean="0"/>
              <a:t> dåp i Livgiverens etc. navn</a:t>
            </a:r>
          </a:p>
          <a:p>
            <a:r>
              <a:rPr lang="nb-NO" sz="2000" dirty="0" smtClean="0"/>
              <a:t>Er dåpen nødvendig for kirkemedlemskap?</a:t>
            </a:r>
          </a:p>
          <a:p>
            <a:r>
              <a:rPr lang="nb-NO" sz="2000" dirty="0" smtClean="0"/>
              <a:t>Gir dåpen frelse?!</a:t>
            </a:r>
          </a:p>
          <a:p>
            <a:pPr lvl="1"/>
            <a:r>
              <a:rPr lang="nb-NO" sz="2000" dirty="0" smtClean="0"/>
              <a:t>Jf. Menighetsfakultetets rektor Vidar </a:t>
            </a:r>
            <a:r>
              <a:rPr lang="nb-NO" sz="2000" dirty="0" err="1" smtClean="0"/>
              <a:t>Haanes</a:t>
            </a:r>
            <a:r>
              <a:rPr lang="nb-NO" sz="2000" dirty="0" smtClean="0"/>
              <a:t> som sa at «</a:t>
            </a:r>
            <a:r>
              <a:rPr lang="nb-NO" sz="2000" dirty="0" err="1" smtClean="0"/>
              <a:t>me</a:t>
            </a:r>
            <a:r>
              <a:rPr lang="nb-NO" sz="2000" dirty="0" smtClean="0"/>
              <a:t> trur jo </a:t>
            </a:r>
            <a:r>
              <a:rPr lang="nb-NO" sz="2000" dirty="0" err="1" smtClean="0"/>
              <a:t>ikkje</a:t>
            </a:r>
            <a:r>
              <a:rPr lang="nb-NO" sz="2000" dirty="0" smtClean="0"/>
              <a:t> på de’ sjøl!»</a:t>
            </a:r>
          </a:p>
        </p:txBody>
      </p:sp>
    </p:spTree>
    <p:extLst>
      <p:ext uri="{BB962C8B-B14F-4D97-AF65-F5344CB8AC3E}">
        <p14:creationId xmlns:p14="http://schemas.microsoft.com/office/powerpoint/2010/main" val="6555961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KIRKENES VERDENSRÅD PEKER FREMOVER</a:t>
            </a:r>
            <a:endParaRPr lang="nb-NO" dirty="0"/>
          </a:p>
        </p:txBody>
      </p:sp>
      <p:sp>
        <p:nvSpPr>
          <p:cNvPr id="3" name="Plassholder for innhold 2"/>
          <p:cNvSpPr>
            <a:spLocks noGrp="1"/>
          </p:cNvSpPr>
          <p:nvPr>
            <p:ph idx="1"/>
          </p:nvPr>
        </p:nvSpPr>
        <p:spPr/>
        <p:txBody>
          <a:bodyPr/>
          <a:lstStyle/>
          <a:p>
            <a:r>
              <a:rPr lang="nb-NO" dirty="0" smtClean="0"/>
              <a:t>Kirkenes </a:t>
            </a:r>
            <a:r>
              <a:rPr lang="nb-NO" dirty="0"/>
              <a:t>Verdensråd i </a:t>
            </a:r>
            <a:r>
              <a:rPr lang="nb-NO" dirty="0" smtClean="0"/>
              <a:t>2006 betoner særlig at dåpen er viktig for alle kristne, ikke bare for de som tradisjonelt betoner dåpens betydning</a:t>
            </a:r>
          </a:p>
          <a:p>
            <a:r>
              <a:rPr lang="nb-NO" dirty="0" smtClean="0"/>
              <a:t>«Ved </a:t>
            </a:r>
            <a:r>
              <a:rPr lang="nb-NO" dirty="0"/>
              <a:t>Guds nåde synliggjør dåpen at vi tilhører hverandre, også når enkelte kirkesamfunn ennå er ute av stand til å anerkjenne hverandre som fullstendige kirker»</a:t>
            </a:r>
          </a:p>
          <a:p>
            <a:r>
              <a:rPr lang="nb-NO" dirty="0"/>
              <a:t>Her slås bro både mellom ortodokse/katolikker og protestanter, og mellom barnedøpere og </a:t>
            </a:r>
            <a:r>
              <a:rPr lang="nb-NO" dirty="0" smtClean="0"/>
              <a:t>voksendøpere</a:t>
            </a:r>
          </a:p>
          <a:p>
            <a:r>
              <a:rPr lang="nb-NO" dirty="0" smtClean="0"/>
              <a:t>Kompromissformelen lyder «</a:t>
            </a:r>
            <a:r>
              <a:rPr lang="nb-NO" dirty="0" err="1" smtClean="0"/>
              <a:t>das</a:t>
            </a:r>
            <a:r>
              <a:rPr lang="nb-NO" dirty="0" smtClean="0"/>
              <a:t> </a:t>
            </a:r>
            <a:r>
              <a:rPr lang="nb-NO" dirty="0" err="1" smtClean="0"/>
              <a:t>gemeinsame</a:t>
            </a:r>
            <a:r>
              <a:rPr lang="nb-NO" dirty="0" smtClean="0"/>
              <a:t> </a:t>
            </a:r>
            <a:r>
              <a:rPr lang="nb-NO" dirty="0" err="1" smtClean="0"/>
              <a:t>Grundmuster</a:t>
            </a:r>
            <a:r>
              <a:rPr lang="nb-NO" dirty="0" smtClean="0"/>
              <a:t> einer in der </a:t>
            </a:r>
            <a:r>
              <a:rPr lang="nb-NO" dirty="0" err="1" smtClean="0"/>
              <a:t>Taufe</a:t>
            </a:r>
            <a:r>
              <a:rPr lang="nb-NO" dirty="0" smtClean="0"/>
              <a:t> </a:t>
            </a:r>
            <a:r>
              <a:rPr lang="nb-NO" dirty="0" err="1" smtClean="0"/>
              <a:t>gründenden</a:t>
            </a:r>
            <a:r>
              <a:rPr lang="nb-NO" dirty="0" smtClean="0"/>
              <a:t> </a:t>
            </a:r>
            <a:r>
              <a:rPr lang="nb-NO" dirty="0" err="1" smtClean="0"/>
              <a:t>christlichen</a:t>
            </a:r>
            <a:r>
              <a:rPr lang="nb-NO" dirty="0" smtClean="0"/>
              <a:t> </a:t>
            </a:r>
            <a:r>
              <a:rPr lang="nb-NO" dirty="0" err="1" smtClean="0"/>
              <a:t>Initiation</a:t>
            </a:r>
            <a:r>
              <a:rPr lang="nb-NO" dirty="0" smtClean="0"/>
              <a:t>»</a:t>
            </a:r>
          </a:p>
          <a:p>
            <a:r>
              <a:rPr lang="nb-NO" dirty="0" smtClean="0"/>
              <a:t>På norsk blir det omtrent slik: Kristne har «i det kristne lives begynnelse et felles grunnmønster i dåpen». Tygg litt på den…!</a:t>
            </a:r>
            <a:endParaRPr lang="nb-NO" dirty="0"/>
          </a:p>
          <a:p>
            <a:endParaRPr lang="nb-NO" dirty="0"/>
          </a:p>
        </p:txBody>
      </p:sp>
    </p:spTree>
    <p:extLst>
      <p:ext uri="{BB962C8B-B14F-4D97-AF65-F5344CB8AC3E}">
        <p14:creationId xmlns:p14="http://schemas.microsoft.com/office/powerpoint/2010/main" val="28314234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ALLSANG OG VELSIGNELSE</a:t>
            </a:r>
            <a:endParaRPr lang="nb-NO" dirty="0"/>
          </a:p>
        </p:txBody>
      </p:sp>
      <p:sp>
        <p:nvSpPr>
          <p:cNvPr id="3" name="Plassholder for innhold 2"/>
          <p:cNvSpPr>
            <a:spLocks noGrp="1"/>
          </p:cNvSpPr>
          <p:nvPr>
            <p:ph idx="1"/>
          </p:nvPr>
        </p:nvSpPr>
        <p:spPr/>
        <p:txBody>
          <a:bodyPr>
            <a:normAutofit/>
          </a:bodyPr>
          <a:lstStyle/>
          <a:p>
            <a:r>
              <a:rPr lang="nb-NO" sz="2000" dirty="0" smtClean="0"/>
              <a:t>580 Alltid vil jeg glad bekjenne</a:t>
            </a:r>
            <a:endParaRPr lang="nb-NO" sz="2000" dirty="0"/>
          </a:p>
        </p:txBody>
      </p:sp>
    </p:spTree>
    <p:extLst>
      <p:ext uri="{BB962C8B-B14F-4D97-AF65-F5344CB8AC3E}">
        <p14:creationId xmlns:p14="http://schemas.microsoft.com/office/powerpoint/2010/main" val="895602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 får vi svar?</a:t>
            </a:r>
            <a:endParaRPr lang="nb-NO" dirty="0"/>
          </a:p>
        </p:txBody>
      </p:sp>
      <p:sp>
        <p:nvSpPr>
          <p:cNvPr id="3" name="Plassholder for innhold 2"/>
          <p:cNvSpPr>
            <a:spLocks noGrp="1"/>
          </p:cNvSpPr>
          <p:nvPr>
            <p:ph idx="1"/>
          </p:nvPr>
        </p:nvSpPr>
        <p:spPr/>
        <p:txBody>
          <a:bodyPr>
            <a:normAutofit/>
          </a:bodyPr>
          <a:lstStyle/>
          <a:p>
            <a:r>
              <a:rPr lang="nb-NO" sz="2000" dirty="0" smtClean="0"/>
              <a:t>Bibelen gir svar på kristne spørsmål – men alle kristne bruker Bibelen, og likevel gir den ikke klart svar</a:t>
            </a:r>
          </a:p>
          <a:p>
            <a:r>
              <a:rPr lang="nb-NO" sz="2000" dirty="0" smtClean="0"/>
              <a:t>Bibelen har stoff nok til en rekke – delvis ulike – svar på hva dåpen er</a:t>
            </a:r>
          </a:p>
          <a:p>
            <a:r>
              <a:rPr lang="nb-NO" sz="2000" dirty="0" smtClean="0"/>
              <a:t>Bekjennelsesskriftene og kirkehistorien må derfor tas i bruk for å få svar</a:t>
            </a:r>
          </a:p>
          <a:p>
            <a:r>
              <a:rPr lang="nb-NO" sz="2000" dirty="0" smtClean="0"/>
              <a:t>Reformasjonen er særlig viktig – fordi den laget trøbbelet vi fortsatt sliter med</a:t>
            </a:r>
          </a:p>
          <a:p>
            <a:r>
              <a:rPr lang="nb-NO" sz="2000" dirty="0" smtClean="0"/>
              <a:t>Dåpen må forstås som relevant også i vår tid – det er VÅR oppgave. Vår erfaring har betydning</a:t>
            </a:r>
          </a:p>
          <a:p>
            <a:r>
              <a:rPr lang="nb-NO" sz="2000" dirty="0" smtClean="0"/>
              <a:t>Dåpen må ha innhold som er viktig for meg og oss, i dag</a:t>
            </a:r>
          </a:p>
          <a:p>
            <a:r>
              <a:rPr lang="nb-NO" sz="2000" dirty="0" smtClean="0"/>
              <a:t>Vi går først til historien generelt – deretter reformasjonen spesielt:</a:t>
            </a:r>
            <a:endParaRPr lang="nb-NO" sz="2000" dirty="0"/>
          </a:p>
        </p:txBody>
      </p:sp>
    </p:spTree>
    <p:extLst>
      <p:ext uri="{BB962C8B-B14F-4D97-AF65-F5344CB8AC3E}">
        <p14:creationId xmlns:p14="http://schemas.microsoft.com/office/powerpoint/2010/main" val="613143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Dåpens historie</a:t>
            </a:r>
            <a:endParaRPr lang="nb-NO" dirty="0"/>
          </a:p>
        </p:txBody>
      </p:sp>
      <p:sp>
        <p:nvSpPr>
          <p:cNvPr id="3" name="Plassholder for innhold 2"/>
          <p:cNvSpPr>
            <a:spLocks noGrp="1"/>
          </p:cNvSpPr>
          <p:nvPr>
            <p:ph sz="half" idx="1"/>
          </p:nvPr>
        </p:nvSpPr>
        <p:spPr/>
        <p:txBody>
          <a:bodyPr>
            <a:noAutofit/>
          </a:bodyPr>
          <a:lstStyle/>
          <a:p>
            <a:r>
              <a:rPr lang="nb-NO" sz="2000" dirty="0"/>
              <a:t>Gammeltestamentet</a:t>
            </a:r>
          </a:p>
          <a:p>
            <a:r>
              <a:rPr lang="nb-NO" sz="2000" dirty="0"/>
              <a:t>Evangeliene</a:t>
            </a:r>
          </a:p>
          <a:p>
            <a:r>
              <a:rPr lang="nb-NO" sz="2000" dirty="0" smtClean="0"/>
              <a:t>Paulus og brevene</a:t>
            </a:r>
            <a:endParaRPr lang="nb-NO" sz="2000" dirty="0"/>
          </a:p>
          <a:p>
            <a:r>
              <a:rPr lang="nb-NO" sz="2000" dirty="0" smtClean="0"/>
              <a:t>Oldkirken</a:t>
            </a:r>
          </a:p>
          <a:p>
            <a:r>
              <a:rPr lang="nb-NO" sz="2000" dirty="0" smtClean="0"/>
              <a:t>Antikken</a:t>
            </a:r>
            <a:endParaRPr lang="nb-NO" sz="2000" dirty="0"/>
          </a:p>
          <a:p>
            <a:r>
              <a:rPr lang="nb-NO" sz="2000" dirty="0"/>
              <a:t>Middelalderen</a:t>
            </a:r>
          </a:p>
          <a:p>
            <a:r>
              <a:rPr lang="nb-NO" sz="2000" dirty="0"/>
              <a:t>Reformasjonen</a:t>
            </a:r>
          </a:p>
          <a:p>
            <a:r>
              <a:rPr lang="nb-NO" sz="2000" dirty="0"/>
              <a:t>Opplysningstiden</a:t>
            </a:r>
          </a:p>
          <a:p>
            <a:r>
              <a:rPr lang="nb-NO" sz="2000" dirty="0"/>
              <a:t>Moderne </a:t>
            </a:r>
            <a:r>
              <a:rPr lang="nb-NO" sz="2000" dirty="0" smtClean="0"/>
              <a:t>tid</a:t>
            </a:r>
          </a:p>
          <a:p>
            <a:r>
              <a:rPr lang="nb-NO" sz="2000" dirty="0" smtClean="0"/>
              <a:t>Økumenikkens tidsalder</a:t>
            </a:r>
            <a:endParaRPr lang="nb-NO" sz="2000" dirty="0"/>
          </a:p>
        </p:txBody>
      </p:sp>
      <p:pic>
        <p:nvPicPr>
          <p:cNvPr id="5" name="Plassholder for innhold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84897" y="1866643"/>
            <a:ext cx="3450866" cy="4778122"/>
          </a:xfrm>
        </p:spPr>
      </p:pic>
    </p:spTree>
    <p:extLst>
      <p:ext uri="{BB962C8B-B14F-4D97-AF65-F5344CB8AC3E}">
        <p14:creationId xmlns:p14="http://schemas.microsoft.com/office/powerpoint/2010/main" val="3582895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Hvor er hovedproblemet?</a:t>
            </a:r>
            <a:endParaRPr lang="nb-NO" dirty="0"/>
          </a:p>
        </p:txBody>
      </p:sp>
      <p:sp>
        <p:nvSpPr>
          <p:cNvPr id="3" name="Plassholder for innhold 2"/>
          <p:cNvSpPr>
            <a:spLocks noGrp="1"/>
          </p:cNvSpPr>
          <p:nvPr>
            <p:ph idx="1"/>
          </p:nvPr>
        </p:nvSpPr>
        <p:spPr/>
        <p:txBody>
          <a:bodyPr>
            <a:noAutofit/>
          </a:bodyPr>
          <a:lstStyle/>
          <a:p>
            <a:r>
              <a:rPr lang="nb-NO" sz="2000" dirty="0" smtClean="0"/>
              <a:t>Dåpen er så gammel at vi kan lære noe av alle epoker i historien</a:t>
            </a:r>
          </a:p>
          <a:p>
            <a:r>
              <a:rPr lang="nb-NO" sz="2000" dirty="0" smtClean="0"/>
              <a:t>Førkristen og jødisk dåp – som renselse fra (daglige) synder</a:t>
            </a:r>
          </a:p>
          <a:p>
            <a:r>
              <a:rPr lang="nb-NO" sz="2000" dirty="0" smtClean="0"/>
              <a:t>Renselsesbad i mange religioner</a:t>
            </a:r>
          </a:p>
          <a:p>
            <a:r>
              <a:rPr lang="nb-NO" sz="2000" dirty="0" smtClean="0"/>
              <a:t>Symbol som er lett å forstå til alle tider – også i dag</a:t>
            </a:r>
          </a:p>
          <a:p>
            <a:r>
              <a:rPr lang="nb-NO" sz="2000" dirty="0" smtClean="0"/>
              <a:t>De økumeniske – indre-kirkelige – problemene oppstår imidlertid i reformasjonen</a:t>
            </a:r>
          </a:p>
          <a:p>
            <a:r>
              <a:rPr lang="nb-NO" sz="2000" dirty="0" smtClean="0"/>
              <a:t>Skal vi døpe med full neddykking – eller bare noen dråper vann</a:t>
            </a:r>
          </a:p>
          <a:p>
            <a:r>
              <a:rPr lang="nb-NO" sz="2000" dirty="0" smtClean="0"/>
              <a:t>Kan barn døpes, eller behøves bevisst og «voksen» tro?</a:t>
            </a:r>
          </a:p>
          <a:p>
            <a:r>
              <a:rPr lang="nb-NO" sz="2000" dirty="0" smtClean="0"/>
              <a:t>Er dåpen frelse eller bekjennelse?</a:t>
            </a:r>
          </a:p>
          <a:p>
            <a:pPr marL="0" indent="0">
              <a:buNone/>
            </a:pPr>
            <a:r>
              <a:rPr lang="nb-NO" sz="2000" dirty="0" smtClean="0"/>
              <a:t>		=&gt;	Uenighetene den gangen strever vi fortsatt med i dag</a:t>
            </a:r>
            <a:endParaRPr lang="nb-NO" sz="2000" dirty="0"/>
          </a:p>
        </p:txBody>
      </p:sp>
    </p:spTree>
    <p:extLst>
      <p:ext uri="{BB962C8B-B14F-4D97-AF65-F5344CB8AC3E}">
        <p14:creationId xmlns:p14="http://schemas.microsoft.com/office/powerpoint/2010/main" val="3843733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Hva er så spesielt med reformasjonen, da?</a:t>
            </a:r>
            <a:endParaRPr lang="nb-NO" dirty="0"/>
          </a:p>
        </p:txBody>
      </p:sp>
      <p:sp>
        <p:nvSpPr>
          <p:cNvPr id="3" name="Plassholder for innhold 2"/>
          <p:cNvSpPr>
            <a:spLocks noGrp="1"/>
          </p:cNvSpPr>
          <p:nvPr>
            <p:ph sz="half" idx="1"/>
          </p:nvPr>
        </p:nvSpPr>
        <p:spPr/>
        <p:txBody>
          <a:bodyPr>
            <a:noAutofit/>
          </a:bodyPr>
          <a:lstStyle/>
          <a:p>
            <a:r>
              <a:rPr lang="nb-NO" sz="2000" dirty="0"/>
              <a:t>[Nesten] ALLE teologiske «problemer» i dag stammer fra </a:t>
            </a:r>
            <a:r>
              <a:rPr lang="nb-NO" sz="2000" dirty="0" smtClean="0"/>
              <a:t>reformasjonen</a:t>
            </a:r>
          </a:p>
          <a:p>
            <a:r>
              <a:rPr lang="nb-NO" sz="2000" dirty="0" smtClean="0"/>
              <a:t>Uenighetene FØR reformasjonen handler om Guds vesen, Jesu to naturer og slikt</a:t>
            </a:r>
            <a:endParaRPr lang="nb-NO" sz="2000" dirty="0"/>
          </a:p>
          <a:p>
            <a:r>
              <a:rPr lang="nb-NO" sz="2000" dirty="0"/>
              <a:t>Reformasjonen AVSLUTTER middelalderen og STARTER nytiden – som vi ennå er en del </a:t>
            </a:r>
            <a:r>
              <a:rPr lang="nb-NO" sz="2000" dirty="0" smtClean="0"/>
              <a:t>av</a:t>
            </a:r>
          </a:p>
          <a:p>
            <a:r>
              <a:rPr lang="nb-NO" sz="2000" dirty="0" smtClean="0"/>
              <a:t>De «nye» spørsmålene er fortsatt ikke løst – dette er økumenikkens utfordring</a:t>
            </a:r>
          </a:p>
          <a:p>
            <a:r>
              <a:rPr lang="nb-NO" sz="2000" dirty="0" smtClean="0"/>
              <a:t>I vår tid «later man» ofte som om problemene ikke eksisterer – men de gjør det likevel </a:t>
            </a:r>
            <a:endParaRPr lang="nb-NO" sz="2000" dirty="0"/>
          </a:p>
        </p:txBody>
      </p:sp>
      <p:pic>
        <p:nvPicPr>
          <p:cNvPr id="5" name="Plassholder for innhold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67777" y="1937120"/>
            <a:ext cx="3395207" cy="4412046"/>
          </a:xfrm>
        </p:spPr>
      </p:pic>
    </p:spTree>
    <p:extLst>
      <p:ext uri="{BB962C8B-B14F-4D97-AF65-F5344CB8AC3E}">
        <p14:creationId xmlns:p14="http://schemas.microsoft.com/office/powerpoint/2010/main" val="4163275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Reformasjonen – 1500-tallet</a:t>
            </a:r>
            <a:endParaRPr lang="nb-NO" dirty="0"/>
          </a:p>
        </p:txBody>
      </p:sp>
      <p:sp>
        <p:nvSpPr>
          <p:cNvPr id="3" name="Plassholder for innhold 2"/>
          <p:cNvSpPr>
            <a:spLocks noGrp="1"/>
          </p:cNvSpPr>
          <p:nvPr>
            <p:ph idx="1"/>
          </p:nvPr>
        </p:nvSpPr>
        <p:spPr/>
        <p:txBody>
          <a:bodyPr>
            <a:noAutofit/>
          </a:bodyPr>
          <a:lstStyle/>
          <a:p>
            <a:pPr marL="0" indent="0">
              <a:buNone/>
            </a:pPr>
            <a:r>
              <a:rPr lang="nb-NO" sz="2000" dirty="0" smtClean="0"/>
              <a:t>Vi tenker ofte at det finnes bare én reformasjon. Da hadde vi ikke hatt noe problem!</a:t>
            </a:r>
          </a:p>
          <a:p>
            <a:pPr marL="0" indent="0">
              <a:buNone/>
            </a:pPr>
            <a:r>
              <a:rPr lang="nb-NO" sz="2000" dirty="0" smtClean="0"/>
              <a:t>Men det finnes ikke én, men tre til seks reformasjoner (avhengig av hvem som teller)</a:t>
            </a:r>
          </a:p>
          <a:p>
            <a:r>
              <a:rPr lang="nb-NO" sz="2000" dirty="0" smtClean="0"/>
              <a:t>Luthersk</a:t>
            </a:r>
          </a:p>
          <a:p>
            <a:pPr marL="0" indent="0">
              <a:buNone/>
            </a:pPr>
            <a:r>
              <a:rPr lang="nb-NO" sz="2000" dirty="0" smtClean="0"/>
              <a:t>      [Anglikansk]</a:t>
            </a:r>
          </a:p>
          <a:p>
            <a:r>
              <a:rPr lang="nb-NO" sz="2000" dirty="0" smtClean="0"/>
              <a:t>Reformert</a:t>
            </a:r>
          </a:p>
          <a:p>
            <a:pPr lvl="2"/>
            <a:r>
              <a:rPr lang="nb-NO" sz="2000" dirty="0" smtClean="0"/>
              <a:t>[Calvin]</a:t>
            </a:r>
          </a:p>
          <a:p>
            <a:pPr lvl="2"/>
            <a:r>
              <a:rPr lang="nb-NO" sz="2000" dirty="0" smtClean="0"/>
              <a:t>[Zwingli)</a:t>
            </a:r>
          </a:p>
          <a:p>
            <a:r>
              <a:rPr lang="nb-NO" sz="2000" dirty="0" smtClean="0"/>
              <a:t>Baptistisk – kan også deles inn i ulike reformasjoner, om man vil</a:t>
            </a:r>
          </a:p>
          <a:p>
            <a:pPr marL="0" indent="0">
              <a:buNone/>
            </a:pPr>
            <a:r>
              <a:rPr lang="nb-NO" sz="2000" dirty="0" smtClean="0"/>
              <a:t>-----------------------------</a:t>
            </a:r>
            <a:endParaRPr lang="nb-NO" sz="2000" dirty="0"/>
          </a:p>
          <a:p>
            <a:pPr marL="0" indent="0">
              <a:buNone/>
            </a:pPr>
            <a:r>
              <a:rPr lang="nb-NO" sz="2000" dirty="0"/>
              <a:t> </a:t>
            </a:r>
            <a:r>
              <a:rPr lang="nb-NO" sz="2000" dirty="0" smtClean="0"/>
              <a:t>     Katolsk – ikke bare mot-reformasjon, men også «ordentlig» reformasjon</a:t>
            </a:r>
            <a:endParaRPr lang="nb-NO" sz="2000" dirty="0"/>
          </a:p>
        </p:txBody>
      </p:sp>
    </p:spTree>
    <p:extLst>
      <p:ext uri="{BB962C8B-B14F-4D97-AF65-F5344CB8AC3E}">
        <p14:creationId xmlns:p14="http://schemas.microsoft.com/office/powerpoint/2010/main" val="1826456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mmelsk">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TM03457452[[fn=Himmelsk]]</Template>
  <TotalTime>3626</TotalTime>
  <Words>3131</Words>
  <Application>Microsoft Office PowerPoint</Application>
  <PresentationFormat>Widescreen</PresentationFormat>
  <Paragraphs>263</Paragraphs>
  <Slides>41</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41</vt:i4>
      </vt:variant>
    </vt:vector>
  </HeadingPairs>
  <TitlesOfParts>
    <vt:vector size="46" baseType="lpstr">
      <vt:lpstr>Arial</vt:lpstr>
      <vt:lpstr>Calibri</vt:lpstr>
      <vt:lpstr>Calibri Light</vt:lpstr>
      <vt:lpstr>Wingdings</vt:lpstr>
      <vt:lpstr>Himmelsk</vt:lpstr>
      <vt:lpstr>Dåpen</vt:lpstr>
      <vt:lpstr>program</vt:lpstr>
      <vt:lpstr>ALLSANG</vt:lpstr>
      <vt:lpstr>Dåps-Problemer i Norge i dag</vt:lpstr>
      <vt:lpstr>Hvor får vi svar?</vt:lpstr>
      <vt:lpstr>Dåpens historie</vt:lpstr>
      <vt:lpstr>Hvor er hovedproblemet?</vt:lpstr>
      <vt:lpstr>Hva er så spesielt med reformasjonen, da?</vt:lpstr>
      <vt:lpstr>Reformasjonen – 1500-tallet</vt:lpstr>
      <vt:lpstr>Grunnleggende for reformasjonen</vt:lpstr>
      <vt:lpstr>Martin luther – frelsen er gratis</vt:lpstr>
      <vt:lpstr>Luthersk reformasjon</vt:lpstr>
      <vt:lpstr>Anglikansk reformasjon</vt:lpstr>
      <vt:lpstr>Reformert reformasjon</vt:lpstr>
      <vt:lpstr>Zwingli og calvin</vt:lpstr>
      <vt:lpstr>(ANA-)Baptistisk reformasjon</vt:lpstr>
      <vt:lpstr>Katolsk reformasjon</vt:lpstr>
      <vt:lpstr>PAUSE OG ALLSANG</vt:lpstr>
      <vt:lpstr>Umulig situasjon</vt:lpstr>
      <vt:lpstr>Luthersk dåpslære - bekjennelsene</vt:lpstr>
      <vt:lpstr>PowerPoint-presentasjon</vt:lpstr>
      <vt:lpstr>Sammenfattende – luthersk om dåp</vt:lpstr>
      <vt:lpstr>Luthersk dåpslære - rettferdiggjørelsen</vt:lpstr>
      <vt:lpstr>Luthersk dåpslære - fortsettelse</vt:lpstr>
      <vt:lpstr>Reformert dåpslære</vt:lpstr>
      <vt:lpstr>Katolsk dåpslære</vt:lpstr>
      <vt:lpstr>[ana-]baptistisk reformasjon (døperne)</vt:lpstr>
      <vt:lpstr>Hva er alle enige om?</vt:lpstr>
      <vt:lpstr>ALLSANG</vt:lpstr>
      <vt:lpstr>Dåpen – forstått som «nådemiddel»</vt:lpstr>
      <vt:lpstr>Dåpen – som sakrament</vt:lpstr>
      <vt:lpstr>Teologisk innhold – felles for lutheranere, anglikanere, katolikker (og ortodokse)</vt:lpstr>
      <vt:lpstr>Uenighet om:</vt:lpstr>
      <vt:lpstr>Voksendåp – troendes dåp Inkluderer også dåp av døpte, dersom de «kun» er døpt som barn</vt:lpstr>
      <vt:lpstr>Barnedåp inkluderer også  dåp av voksne, dersom de ikke er døpt som barn</vt:lpstr>
      <vt:lpstr>Kateketisk hovedpoeng</vt:lpstr>
      <vt:lpstr>Fra reformasjonen mot vår tid</vt:lpstr>
      <vt:lpstr>Reelle utfordringer</vt:lpstr>
      <vt:lpstr>Økumenisk – i dag</vt:lpstr>
      <vt:lpstr>KIRKENES VERDENSRÅD PEKER FREMOVER</vt:lpstr>
      <vt:lpstr>ALLSANG OG VELSIGNELSE</vt:lpstr>
    </vt:vector>
  </TitlesOfParts>
  <Company>Høgskolen i Nord-Trøndelag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Dåpen</dc:title>
  <dc:creator>Kjølsvik Idar</dc:creator>
  <cp:lastModifiedBy>Sabine Kjølsvik</cp:lastModifiedBy>
  <cp:revision>46</cp:revision>
  <dcterms:created xsi:type="dcterms:W3CDTF">2015-04-16T11:41:29Z</dcterms:created>
  <dcterms:modified xsi:type="dcterms:W3CDTF">2016-10-31T15:04:31Z</dcterms:modified>
</cp:coreProperties>
</file>