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57" r:id="rId5"/>
    <p:sldId id="297" r:id="rId6"/>
    <p:sldId id="287" r:id="rId7"/>
    <p:sldId id="285" r:id="rId8"/>
    <p:sldId id="286" r:id="rId9"/>
    <p:sldId id="258" r:id="rId10"/>
    <p:sldId id="261" r:id="rId11"/>
    <p:sldId id="262" r:id="rId12"/>
    <p:sldId id="263" r:id="rId13"/>
    <p:sldId id="264" r:id="rId14"/>
    <p:sldId id="270" r:id="rId15"/>
    <p:sldId id="280" r:id="rId16"/>
    <p:sldId id="281" r:id="rId17"/>
    <p:sldId id="282" r:id="rId18"/>
    <p:sldId id="283" r:id="rId19"/>
    <p:sldId id="288" r:id="rId20"/>
    <p:sldId id="273" r:id="rId21"/>
    <p:sldId id="274" r:id="rId22"/>
    <p:sldId id="289" r:id="rId23"/>
    <p:sldId id="275" r:id="rId24"/>
    <p:sldId id="276" r:id="rId25"/>
    <p:sldId id="293" r:id="rId26"/>
    <p:sldId id="294" r:id="rId27"/>
    <p:sldId id="295" r:id="rId28"/>
    <p:sldId id="267" r:id="rId29"/>
    <p:sldId id="284" r:id="rId30"/>
    <p:sldId id="266" r:id="rId31"/>
    <p:sldId id="290" r:id="rId32"/>
    <p:sldId id="296" r:id="rId33"/>
    <p:sldId id="265" r:id="rId34"/>
    <p:sldId id="269" r:id="rId35"/>
    <p:sldId id="268" r:id="rId36"/>
    <p:sldId id="291" r:id="rId37"/>
    <p:sldId id="292" r:id="rId38"/>
    <p:sldId id="278" r:id="rId39"/>
    <p:sldId id="279" r:id="rId4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1D7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FAE77-D644-4020-B685-B11EC70AF970}" v="18" dt="2024-02-22T07:29:23.18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97"/>
  </p:normalViewPr>
  <p:slideViewPr>
    <p:cSldViewPr snapToGrid="0" snapToObjects="1" showGuides="1">
      <p:cViewPr varScale="1">
        <p:scale>
          <a:sx n="95" d="100"/>
          <a:sy n="95" d="100"/>
        </p:scale>
        <p:origin x="119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237" d="100"/>
          <a:sy n="237" d="100"/>
        </p:scale>
        <p:origin x="74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C7932-BB38-41D5-9297-76EE3ABBFB4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40618329-2303-492C-87ED-AB43F5F20D58}">
      <dgm:prSet/>
      <dgm:spPr/>
      <dgm:t>
        <a:bodyPr/>
        <a:lstStyle/>
        <a:p>
          <a:r>
            <a:rPr lang="nb-NO"/>
            <a:t>RELEVANS</a:t>
          </a:r>
          <a:endParaRPr lang="en-US"/>
        </a:p>
      </dgm:t>
    </dgm:pt>
    <dgm:pt modelId="{0F20B7E7-39BB-4AF9-8D69-430B680CD681}" type="parTrans" cxnId="{80E9AA15-C8E4-47AA-B1D8-71FC61A47C42}">
      <dgm:prSet/>
      <dgm:spPr/>
      <dgm:t>
        <a:bodyPr/>
        <a:lstStyle/>
        <a:p>
          <a:endParaRPr lang="en-US"/>
        </a:p>
      </dgm:t>
    </dgm:pt>
    <dgm:pt modelId="{799252E6-BD8E-424B-B8EE-9E762766B9D5}" type="sibTrans" cxnId="{80E9AA15-C8E4-47AA-B1D8-71FC61A47C42}">
      <dgm:prSet/>
      <dgm:spPr/>
      <dgm:t>
        <a:bodyPr/>
        <a:lstStyle/>
        <a:p>
          <a:endParaRPr lang="en-US"/>
        </a:p>
      </dgm:t>
    </dgm:pt>
    <dgm:pt modelId="{56D1D3BB-56FF-46E8-A49F-C7A7B34DC8CA}">
      <dgm:prSet/>
      <dgm:spPr/>
      <dgm:t>
        <a:bodyPr/>
        <a:lstStyle/>
        <a:p>
          <a:r>
            <a:rPr lang="en-US" dirty="0"/>
            <a:t>SYNLIGHET</a:t>
          </a:r>
        </a:p>
      </dgm:t>
    </dgm:pt>
    <dgm:pt modelId="{F09E879B-5779-4B83-BD9F-EB0CBD906495}" type="parTrans" cxnId="{9BFC5667-4A8D-4D72-8766-B3E4629AF0C9}">
      <dgm:prSet/>
      <dgm:spPr/>
      <dgm:t>
        <a:bodyPr/>
        <a:lstStyle/>
        <a:p>
          <a:endParaRPr lang="en-US"/>
        </a:p>
      </dgm:t>
    </dgm:pt>
    <dgm:pt modelId="{DC032443-B377-4828-83C6-E7F89B54C8EC}" type="sibTrans" cxnId="{9BFC5667-4A8D-4D72-8766-B3E4629AF0C9}">
      <dgm:prSet/>
      <dgm:spPr/>
      <dgm:t>
        <a:bodyPr/>
        <a:lstStyle/>
        <a:p>
          <a:endParaRPr lang="en-US"/>
        </a:p>
      </dgm:t>
    </dgm:pt>
    <dgm:pt modelId="{1290ED77-64F8-4A83-B45E-4CFE6B391601}" type="pres">
      <dgm:prSet presAssocID="{62DC7932-BB38-41D5-9297-76EE3ABBFB42}" presName="linear" presStyleCnt="0">
        <dgm:presLayoutVars>
          <dgm:animLvl val="lvl"/>
          <dgm:resizeHandles val="exact"/>
        </dgm:presLayoutVars>
      </dgm:prSet>
      <dgm:spPr/>
    </dgm:pt>
    <dgm:pt modelId="{8964F564-4242-46F0-BF67-E03F4C3379FE}" type="pres">
      <dgm:prSet presAssocID="{40618329-2303-492C-87ED-AB43F5F20D58}" presName="parentText" presStyleLbl="node1" presStyleIdx="0" presStyleCnt="2">
        <dgm:presLayoutVars>
          <dgm:chMax val="0"/>
          <dgm:bulletEnabled val="1"/>
        </dgm:presLayoutVars>
      </dgm:prSet>
      <dgm:spPr/>
    </dgm:pt>
    <dgm:pt modelId="{446A21CF-C027-45BE-9124-CAC973D0AEAF}" type="pres">
      <dgm:prSet presAssocID="{799252E6-BD8E-424B-B8EE-9E762766B9D5}" presName="spacer" presStyleCnt="0"/>
      <dgm:spPr/>
    </dgm:pt>
    <dgm:pt modelId="{DD6900DF-60E9-4F72-985C-B0A4E2E5932A}" type="pres">
      <dgm:prSet presAssocID="{56D1D3BB-56FF-46E8-A49F-C7A7B34DC8CA}" presName="parentText" presStyleLbl="node1" presStyleIdx="1" presStyleCnt="2">
        <dgm:presLayoutVars>
          <dgm:chMax val="0"/>
          <dgm:bulletEnabled val="1"/>
        </dgm:presLayoutVars>
      </dgm:prSet>
      <dgm:spPr/>
    </dgm:pt>
  </dgm:ptLst>
  <dgm:cxnLst>
    <dgm:cxn modelId="{80E9AA15-C8E4-47AA-B1D8-71FC61A47C42}" srcId="{62DC7932-BB38-41D5-9297-76EE3ABBFB42}" destId="{40618329-2303-492C-87ED-AB43F5F20D58}" srcOrd="0" destOrd="0" parTransId="{0F20B7E7-39BB-4AF9-8D69-430B680CD681}" sibTransId="{799252E6-BD8E-424B-B8EE-9E762766B9D5}"/>
    <dgm:cxn modelId="{8D721245-8964-464C-AAFC-03C60781EB45}" type="presOf" srcId="{56D1D3BB-56FF-46E8-A49F-C7A7B34DC8CA}" destId="{DD6900DF-60E9-4F72-985C-B0A4E2E5932A}" srcOrd="0" destOrd="0" presId="urn:microsoft.com/office/officeart/2005/8/layout/vList2"/>
    <dgm:cxn modelId="{9BFC5667-4A8D-4D72-8766-B3E4629AF0C9}" srcId="{62DC7932-BB38-41D5-9297-76EE3ABBFB42}" destId="{56D1D3BB-56FF-46E8-A49F-C7A7B34DC8CA}" srcOrd="1" destOrd="0" parTransId="{F09E879B-5779-4B83-BD9F-EB0CBD906495}" sibTransId="{DC032443-B377-4828-83C6-E7F89B54C8EC}"/>
    <dgm:cxn modelId="{C04B6852-772E-4685-9359-9CD783EFB4C1}" type="presOf" srcId="{62DC7932-BB38-41D5-9297-76EE3ABBFB42}" destId="{1290ED77-64F8-4A83-B45E-4CFE6B391601}" srcOrd="0" destOrd="0" presId="urn:microsoft.com/office/officeart/2005/8/layout/vList2"/>
    <dgm:cxn modelId="{FB70AAC0-D6B1-40CB-9465-E81FCEA9BF90}" type="presOf" srcId="{40618329-2303-492C-87ED-AB43F5F20D58}" destId="{8964F564-4242-46F0-BF67-E03F4C3379FE}" srcOrd="0" destOrd="0" presId="urn:microsoft.com/office/officeart/2005/8/layout/vList2"/>
    <dgm:cxn modelId="{499C6679-08E8-4822-BCDB-6F143319C65C}" type="presParOf" srcId="{1290ED77-64F8-4A83-B45E-4CFE6B391601}" destId="{8964F564-4242-46F0-BF67-E03F4C3379FE}" srcOrd="0" destOrd="0" presId="urn:microsoft.com/office/officeart/2005/8/layout/vList2"/>
    <dgm:cxn modelId="{0720CBB3-D358-429F-B56E-2A475F2E0B61}" type="presParOf" srcId="{1290ED77-64F8-4A83-B45E-4CFE6B391601}" destId="{446A21CF-C027-45BE-9124-CAC973D0AEAF}" srcOrd="1" destOrd="0" presId="urn:microsoft.com/office/officeart/2005/8/layout/vList2"/>
    <dgm:cxn modelId="{539DFB78-0897-449B-8A4A-A44F0A728B63}" type="presParOf" srcId="{1290ED77-64F8-4A83-B45E-4CFE6B391601}" destId="{DD6900DF-60E9-4F72-985C-B0A4E2E5932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DC7932-BB38-41D5-9297-76EE3ABBFB4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40618329-2303-492C-87ED-AB43F5F20D58}">
      <dgm:prSet/>
      <dgm:spPr/>
      <dgm:t>
        <a:bodyPr/>
        <a:lstStyle/>
        <a:p>
          <a:r>
            <a:rPr lang="nb-NO"/>
            <a:t>RELEVANS</a:t>
          </a:r>
          <a:endParaRPr lang="en-US"/>
        </a:p>
      </dgm:t>
    </dgm:pt>
    <dgm:pt modelId="{0F20B7E7-39BB-4AF9-8D69-430B680CD681}" type="parTrans" cxnId="{80E9AA15-C8E4-47AA-B1D8-71FC61A47C42}">
      <dgm:prSet/>
      <dgm:spPr/>
      <dgm:t>
        <a:bodyPr/>
        <a:lstStyle/>
        <a:p>
          <a:endParaRPr lang="en-US"/>
        </a:p>
      </dgm:t>
    </dgm:pt>
    <dgm:pt modelId="{799252E6-BD8E-424B-B8EE-9E762766B9D5}" type="sibTrans" cxnId="{80E9AA15-C8E4-47AA-B1D8-71FC61A47C42}">
      <dgm:prSet/>
      <dgm:spPr/>
      <dgm:t>
        <a:bodyPr/>
        <a:lstStyle/>
        <a:p>
          <a:endParaRPr lang="en-US"/>
        </a:p>
      </dgm:t>
    </dgm:pt>
    <dgm:pt modelId="{56D1D3BB-56FF-46E8-A49F-C7A7B34DC8CA}">
      <dgm:prSet/>
      <dgm:spPr/>
      <dgm:t>
        <a:bodyPr/>
        <a:lstStyle/>
        <a:p>
          <a:r>
            <a:rPr lang="en-US" dirty="0"/>
            <a:t>SYNLIGHET</a:t>
          </a:r>
        </a:p>
      </dgm:t>
    </dgm:pt>
    <dgm:pt modelId="{F09E879B-5779-4B83-BD9F-EB0CBD906495}" type="parTrans" cxnId="{9BFC5667-4A8D-4D72-8766-B3E4629AF0C9}">
      <dgm:prSet/>
      <dgm:spPr/>
      <dgm:t>
        <a:bodyPr/>
        <a:lstStyle/>
        <a:p>
          <a:endParaRPr lang="en-US"/>
        </a:p>
      </dgm:t>
    </dgm:pt>
    <dgm:pt modelId="{DC032443-B377-4828-83C6-E7F89B54C8EC}" type="sibTrans" cxnId="{9BFC5667-4A8D-4D72-8766-B3E4629AF0C9}">
      <dgm:prSet/>
      <dgm:spPr/>
      <dgm:t>
        <a:bodyPr/>
        <a:lstStyle/>
        <a:p>
          <a:endParaRPr lang="en-US"/>
        </a:p>
      </dgm:t>
    </dgm:pt>
    <dgm:pt modelId="{1290ED77-64F8-4A83-B45E-4CFE6B391601}" type="pres">
      <dgm:prSet presAssocID="{62DC7932-BB38-41D5-9297-76EE3ABBFB42}" presName="linear" presStyleCnt="0">
        <dgm:presLayoutVars>
          <dgm:animLvl val="lvl"/>
          <dgm:resizeHandles val="exact"/>
        </dgm:presLayoutVars>
      </dgm:prSet>
      <dgm:spPr/>
    </dgm:pt>
    <dgm:pt modelId="{8964F564-4242-46F0-BF67-E03F4C3379FE}" type="pres">
      <dgm:prSet presAssocID="{40618329-2303-492C-87ED-AB43F5F20D58}" presName="parentText" presStyleLbl="node1" presStyleIdx="0" presStyleCnt="2">
        <dgm:presLayoutVars>
          <dgm:chMax val="0"/>
          <dgm:bulletEnabled val="1"/>
        </dgm:presLayoutVars>
      </dgm:prSet>
      <dgm:spPr/>
    </dgm:pt>
    <dgm:pt modelId="{446A21CF-C027-45BE-9124-CAC973D0AEAF}" type="pres">
      <dgm:prSet presAssocID="{799252E6-BD8E-424B-B8EE-9E762766B9D5}" presName="spacer" presStyleCnt="0"/>
      <dgm:spPr/>
    </dgm:pt>
    <dgm:pt modelId="{DD6900DF-60E9-4F72-985C-B0A4E2E5932A}" type="pres">
      <dgm:prSet presAssocID="{56D1D3BB-56FF-46E8-A49F-C7A7B34DC8CA}" presName="parentText" presStyleLbl="node1" presStyleIdx="1" presStyleCnt="2">
        <dgm:presLayoutVars>
          <dgm:chMax val="0"/>
          <dgm:bulletEnabled val="1"/>
        </dgm:presLayoutVars>
      </dgm:prSet>
      <dgm:spPr/>
    </dgm:pt>
  </dgm:ptLst>
  <dgm:cxnLst>
    <dgm:cxn modelId="{80E9AA15-C8E4-47AA-B1D8-71FC61A47C42}" srcId="{62DC7932-BB38-41D5-9297-76EE3ABBFB42}" destId="{40618329-2303-492C-87ED-AB43F5F20D58}" srcOrd="0" destOrd="0" parTransId="{0F20B7E7-39BB-4AF9-8D69-430B680CD681}" sibTransId="{799252E6-BD8E-424B-B8EE-9E762766B9D5}"/>
    <dgm:cxn modelId="{8D721245-8964-464C-AAFC-03C60781EB45}" type="presOf" srcId="{56D1D3BB-56FF-46E8-A49F-C7A7B34DC8CA}" destId="{DD6900DF-60E9-4F72-985C-B0A4E2E5932A}" srcOrd="0" destOrd="0" presId="urn:microsoft.com/office/officeart/2005/8/layout/vList2"/>
    <dgm:cxn modelId="{9BFC5667-4A8D-4D72-8766-B3E4629AF0C9}" srcId="{62DC7932-BB38-41D5-9297-76EE3ABBFB42}" destId="{56D1D3BB-56FF-46E8-A49F-C7A7B34DC8CA}" srcOrd="1" destOrd="0" parTransId="{F09E879B-5779-4B83-BD9F-EB0CBD906495}" sibTransId="{DC032443-B377-4828-83C6-E7F89B54C8EC}"/>
    <dgm:cxn modelId="{C04B6852-772E-4685-9359-9CD783EFB4C1}" type="presOf" srcId="{62DC7932-BB38-41D5-9297-76EE3ABBFB42}" destId="{1290ED77-64F8-4A83-B45E-4CFE6B391601}" srcOrd="0" destOrd="0" presId="urn:microsoft.com/office/officeart/2005/8/layout/vList2"/>
    <dgm:cxn modelId="{FB70AAC0-D6B1-40CB-9465-E81FCEA9BF90}" type="presOf" srcId="{40618329-2303-492C-87ED-AB43F5F20D58}" destId="{8964F564-4242-46F0-BF67-E03F4C3379FE}" srcOrd="0" destOrd="0" presId="urn:microsoft.com/office/officeart/2005/8/layout/vList2"/>
    <dgm:cxn modelId="{499C6679-08E8-4822-BCDB-6F143319C65C}" type="presParOf" srcId="{1290ED77-64F8-4A83-B45E-4CFE6B391601}" destId="{8964F564-4242-46F0-BF67-E03F4C3379FE}" srcOrd="0" destOrd="0" presId="urn:microsoft.com/office/officeart/2005/8/layout/vList2"/>
    <dgm:cxn modelId="{0720CBB3-D358-429F-B56E-2A475F2E0B61}" type="presParOf" srcId="{1290ED77-64F8-4A83-B45E-4CFE6B391601}" destId="{446A21CF-C027-45BE-9124-CAC973D0AEAF}" srcOrd="1" destOrd="0" presId="urn:microsoft.com/office/officeart/2005/8/layout/vList2"/>
    <dgm:cxn modelId="{539DFB78-0897-449B-8A4A-A44F0A728B63}" type="presParOf" srcId="{1290ED77-64F8-4A83-B45E-4CFE6B391601}" destId="{DD6900DF-60E9-4F72-985C-B0A4E2E5932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F564-4242-46F0-BF67-E03F4C3379FE}">
      <dsp:nvSpPr>
        <dsp:cNvPr id="0" name=""/>
        <dsp:cNvSpPr/>
      </dsp:nvSpPr>
      <dsp:spPr>
        <a:xfrm>
          <a:off x="0" y="746245"/>
          <a:ext cx="5292725" cy="1497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nb-NO" sz="6400" kern="1200"/>
            <a:t>RELEVANS</a:t>
          </a:r>
          <a:endParaRPr lang="en-US" sz="6400" kern="1200"/>
        </a:p>
      </dsp:txBody>
      <dsp:txXfrm>
        <a:off x="73107" y="819352"/>
        <a:ext cx="5146511" cy="1351386"/>
      </dsp:txXfrm>
    </dsp:sp>
    <dsp:sp modelId="{DD6900DF-60E9-4F72-985C-B0A4E2E5932A}">
      <dsp:nvSpPr>
        <dsp:cNvPr id="0" name=""/>
        <dsp:cNvSpPr/>
      </dsp:nvSpPr>
      <dsp:spPr>
        <a:xfrm>
          <a:off x="0" y="2428165"/>
          <a:ext cx="5292725" cy="1497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kern="1200" dirty="0"/>
            <a:t>SYNLIGHET</a:t>
          </a:r>
        </a:p>
      </dsp:txBody>
      <dsp:txXfrm>
        <a:off x="73107" y="2501272"/>
        <a:ext cx="5146511" cy="1351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F564-4242-46F0-BF67-E03F4C3379FE}">
      <dsp:nvSpPr>
        <dsp:cNvPr id="0" name=""/>
        <dsp:cNvSpPr/>
      </dsp:nvSpPr>
      <dsp:spPr>
        <a:xfrm>
          <a:off x="0" y="746245"/>
          <a:ext cx="5292725" cy="1497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nb-NO" sz="6400" kern="1200"/>
            <a:t>RELEVANS</a:t>
          </a:r>
          <a:endParaRPr lang="en-US" sz="6400" kern="1200"/>
        </a:p>
      </dsp:txBody>
      <dsp:txXfrm>
        <a:off x="73107" y="819352"/>
        <a:ext cx="5146511" cy="1351386"/>
      </dsp:txXfrm>
    </dsp:sp>
    <dsp:sp modelId="{DD6900DF-60E9-4F72-985C-B0A4E2E5932A}">
      <dsp:nvSpPr>
        <dsp:cNvPr id="0" name=""/>
        <dsp:cNvSpPr/>
      </dsp:nvSpPr>
      <dsp:spPr>
        <a:xfrm>
          <a:off x="0" y="2428165"/>
          <a:ext cx="5292725" cy="1497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kern="1200" dirty="0"/>
            <a:t>SYNLIGHET</a:t>
          </a:r>
        </a:p>
      </dsp:txBody>
      <dsp:txXfrm>
        <a:off x="73107" y="2501272"/>
        <a:ext cx="5146511" cy="13513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55785" y="599831"/>
            <a:ext cx="5504534" cy="261815"/>
          </a:xfrm>
          <a:prstGeom prst="rect">
            <a:avLst/>
          </a:prstGeom>
        </p:spPr>
        <p:txBody>
          <a:bodyPr vert="horz" lIns="0" tIns="0" rIns="0" bIns="0" rtlCol="0"/>
          <a:lstStyle>
            <a:lvl1pPr algn="l">
              <a:defRPr sz="1200"/>
            </a:lvl1pPr>
          </a:lstStyle>
          <a:p>
            <a:endParaRPr lang="nb-NO" sz="1050" b="1" dirty="0"/>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92261" y="8683991"/>
            <a:ext cx="868057" cy="178655"/>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22.02.2024</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90538" y="8685213"/>
            <a:ext cx="4902626" cy="178655"/>
          </a:xfrm>
          <a:prstGeom prst="rect">
            <a:avLst/>
          </a:prstGeom>
        </p:spPr>
        <p:txBody>
          <a:bodyPr vert="horz" lIns="0" tIns="0" rIns="0" bIns="0" rtlCol="0" anchor="t"/>
          <a:lstStyle>
            <a:lvl1pPr algn="l">
              <a:defRPr sz="1200"/>
            </a:lvl1pPr>
          </a:lstStyle>
          <a:p>
            <a:endParaRPr lang="nb-NO" sz="800" dirty="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59415" y="8685213"/>
            <a:ext cx="257908" cy="178655"/>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7681" y="229394"/>
            <a:ext cx="1976438" cy="329406"/>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43904" y="599831"/>
            <a:ext cx="5128296" cy="261815"/>
          </a:xfrm>
          <a:prstGeom prst="rect">
            <a:avLst/>
          </a:prstGeom>
        </p:spPr>
        <p:txBody>
          <a:bodyPr vert="horz" lIns="0" tIns="0" rIns="0" bIns="0" rtlCol="0"/>
          <a:lstStyle>
            <a:lvl1pPr algn="l">
              <a:defRPr sz="1200" b="1"/>
            </a:lvl1pPr>
          </a:lstStyle>
          <a:p>
            <a:endParaRPr lang="nb-NO" sz="1050" dirty="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339962" y="8683991"/>
            <a:ext cx="832238" cy="178655"/>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22.02.2024</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85800" y="8685213"/>
            <a:ext cx="4536831" cy="178655"/>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dirty="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64354" y="8685213"/>
            <a:ext cx="247266" cy="178655"/>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85800" y="229394"/>
            <a:ext cx="1976438" cy="329406"/>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tatsforvalteren.no/nb/innlandet/kommunal-styring/kommunebilder-202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r>
              <a:rPr lang="nb-NO" sz="1800" dirty="0" err="1">
                <a:solidFill>
                  <a:srgbClr val="000000"/>
                </a:solidFill>
                <a:effectLst/>
                <a:latin typeface="Times New Roman" panose="02020603050405020304" pitchFamily="18" charset="0"/>
                <a:ea typeface="Times New Roman" panose="02020603050405020304" pitchFamily="18" charset="0"/>
              </a:rPr>
              <a:t>Komm.rådgiver</a:t>
            </a:r>
            <a:r>
              <a:rPr lang="nb-NO" sz="1800" dirty="0">
                <a:effectLst/>
                <a:latin typeface="Times New Roman" panose="02020603050405020304" pitchFamily="18" charset="0"/>
                <a:ea typeface="Times New Roman" panose="02020603050405020304" pitchFamily="18" charset="0"/>
              </a:rPr>
              <a:t> Hamar bispedømmekontor – oppgaver:</a:t>
            </a:r>
            <a:r>
              <a:rPr lang="nb-NO" sz="1800" dirty="0">
                <a:solidFill>
                  <a:srgbClr val="000000"/>
                </a:solidFill>
                <a:effectLst/>
                <a:latin typeface="Times New Roman" panose="02020603050405020304" pitchFamily="18"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nb-NO" sz="1800" dirty="0">
                <a:solidFill>
                  <a:srgbClr val="000000"/>
                </a:solidFill>
                <a:effectLst/>
                <a:latin typeface="Times New Roman" panose="02020603050405020304" pitchFamily="18" charset="0"/>
                <a:ea typeface="Times New Roman" panose="02020603050405020304" pitchFamily="18" charset="0"/>
              </a:rPr>
              <a:t>hjelper menighetene med nett, sosiale medier, digitale </a:t>
            </a:r>
            <a:r>
              <a:rPr lang="nb-NO" sz="1800" dirty="0" err="1">
                <a:effectLst/>
                <a:latin typeface="Times New Roman" panose="02020603050405020304" pitchFamily="18" charset="0"/>
                <a:ea typeface="Times New Roman" panose="02020603050405020304" pitchFamily="18" charset="0"/>
              </a:rPr>
              <a:t>vertøy</a:t>
            </a:r>
            <a:r>
              <a:rPr lang="nb-NO" sz="1800" dirty="0">
                <a:effectLst/>
                <a:latin typeface="Times New Roman" panose="02020603050405020304" pitchFamily="18" charset="0"/>
                <a:ea typeface="Times New Roman" panose="02020603050405020304" pitchFamily="18" charset="0"/>
              </a:rPr>
              <a:t>, menighetsblader og mediehåndtering</a:t>
            </a:r>
            <a:r>
              <a:rPr lang="nb-NO" sz="1800" dirty="0">
                <a:solidFill>
                  <a:srgbClr val="000000"/>
                </a:solidFill>
                <a:effectLst/>
                <a:latin typeface="Times New Roman" panose="02020603050405020304" pitchFamily="18"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nb-NO" sz="1800" dirty="0">
                <a:solidFill>
                  <a:srgbClr val="000000"/>
                </a:solidFill>
                <a:effectLst/>
                <a:latin typeface="Times New Roman" panose="02020603050405020304" pitchFamily="18" charset="0"/>
                <a:ea typeface="Times New Roman" panose="02020603050405020304" pitchFamily="18" charset="0"/>
              </a:rPr>
              <a:t>statistikk, målinger og analyser </a:t>
            </a:r>
            <a:endParaRPr lang="nb-NO"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nb-NO" sz="1800" dirty="0">
                <a:solidFill>
                  <a:srgbClr val="000000"/>
                </a:solidFill>
                <a:effectLst/>
                <a:latin typeface="Times New Roman" panose="02020603050405020304" pitchFamily="18" charset="0"/>
                <a:ea typeface="Times New Roman" panose="02020603050405020304" pitchFamily="18" charset="0"/>
              </a:rPr>
              <a:t>Inn mot egen organisasjon og ut mot media </a:t>
            </a:r>
            <a:endParaRPr lang="nb-NO"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nb-NO" sz="1800" dirty="0">
                <a:effectLst/>
                <a:latin typeface="Times New Roman" panose="02020603050405020304" pitchFamily="18" charset="0"/>
                <a:ea typeface="Times New Roman" panose="02020603050405020304" pitchFamily="18" charset="0"/>
              </a:rPr>
              <a:t>Del av nasjonalt nettverk under kommunikasjonsavdelinga i Kirkerådet </a:t>
            </a:r>
          </a:p>
          <a:p>
            <a:pPr marL="342900" lvl="0" indent="-342900" fontAlgn="base">
              <a:buFont typeface="Symbol" panose="05050102010706020507" pitchFamily="18" charset="2"/>
              <a:buChar char=""/>
            </a:pPr>
            <a:r>
              <a:rPr lang="nb-NO" sz="1800" dirty="0">
                <a:effectLst/>
                <a:latin typeface="Times New Roman" panose="02020603050405020304" pitchFamily="18" charset="0"/>
                <a:ea typeface="Times New Roman" panose="02020603050405020304" pitchFamily="18" charset="0"/>
              </a:rPr>
              <a:t>Bakgrunn som videojournalist, vaktsjef og prosjektleder i NRK </a:t>
            </a: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Nå skal jeg presentere medlemsundersøkelsen for dere.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a:t>
            </a:fld>
            <a:endParaRPr lang="nb-NO" sz="800"/>
          </a:p>
        </p:txBody>
      </p:sp>
    </p:spTree>
    <p:extLst>
      <p:ext uri="{BB962C8B-B14F-4D97-AF65-F5344CB8AC3E}">
        <p14:creationId xmlns:p14="http://schemas.microsoft.com/office/powerpoint/2010/main" val="387014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Men hva slags kirkebesøk er det folk har vært på?</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Møter flest på kirkegården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Kirkelige handlinger holder seg stabilt høyt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Nedgang – vanlige gudstjenester, åpen kirke og litt overraskende konsert- eller </a:t>
            </a:r>
            <a:r>
              <a:rPr lang="nb-NO" sz="1800" dirty="0" err="1">
                <a:effectLst/>
                <a:latin typeface="Times New Roman" panose="02020603050405020304" pitchFamily="18" charset="0"/>
                <a:ea typeface="Calibri" panose="020F0502020204030204" pitchFamily="34" charset="0"/>
                <a:cs typeface="Times New Roman" panose="02020603050405020304" pitchFamily="18" charset="0"/>
              </a:rPr>
              <a:t>kulturarr</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10</a:t>
            </a:fld>
            <a:endParaRPr lang="nb-NO" sz="800"/>
          </a:p>
        </p:txBody>
      </p:sp>
    </p:spTree>
    <p:extLst>
      <p:ext uri="{BB962C8B-B14F-4D97-AF65-F5344CB8AC3E}">
        <p14:creationId xmlns:p14="http://schemas.microsoft.com/office/powerpoint/2010/main" val="244330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Ser vi på hvem som oppsøker oss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 er den grønne gruppa som er de mest aktive brukerne av kirkas aktiviteter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Treffer de gule best på konsert/kulturarrangement og gudstjenester med kirkelige handlinger.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Litt overraskende at også aktiviteter utenom gudstjenester treffer så grønt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Hvis vi skal tru det vi ser av undersøkelsen, så betyr dette at vi lager kirke for våre egne.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11</a:t>
            </a:fld>
            <a:endParaRPr lang="nb-NO" sz="800"/>
          </a:p>
        </p:txBody>
      </p:sp>
    </p:spTree>
    <p:extLst>
      <p:ext uri="{BB962C8B-B14F-4D97-AF65-F5344CB8AC3E}">
        <p14:creationId xmlns:p14="http://schemas.microsoft.com/office/powerpoint/2010/main" val="172504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Times New Roman" panose="02020603050405020304" pitchFamily="18" charset="0"/>
                <a:cs typeface="Times New Roman" panose="02020603050405020304" pitchFamily="18" charset="0"/>
              </a:rPr>
              <a:t>Vi skal se på kirkelige handlingene. Dette har vært fokusområde siden forrige undersøkelse.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12</a:t>
            </a:fld>
            <a:endParaRPr lang="nb-NO" sz="800"/>
          </a:p>
        </p:txBody>
      </p:sp>
    </p:spTree>
    <p:extLst>
      <p:ext uri="{BB962C8B-B14F-4D97-AF65-F5344CB8AC3E}">
        <p14:creationId xmlns:p14="http://schemas.microsoft.com/office/powerpoint/2010/main" val="217035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Stabile tall</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13</a:t>
            </a:fld>
            <a:endParaRPr lang="nb-NO" sz="800"/>
          </a:p>
        </p:txBody>
      </p:sp>
    </p:spTree>
    <p:extLst>
      <p:ext uri="{BB962C8B-B14F-4D97-AF65-F5344CB8AC3E}">
        <p14:creationId xmlns:p14="http://schemas.microsoft.com/office/powerpoint/2010/main" val="39142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Ser vi dette samla, ser dere at det er ganske så stabilt – når det gjelder vielser kan en utfordring her være at konkurransen i «markedet» blir stadig større, folk vil ha det enklere og  mer individuelt tilpasset og </a:t>
            </a:r>
            <a:r>
              <a:rPr lang="nb-NO" b="1" dirty="0"/>
              <a:t>tror at </a:t>
            </a:r>
            <a:r>
              <a:rPr lang="nb-NO" dirty="0"/>
              <a:t>kirka ikke kan møte det behovet. </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16</a:t>
            </a:fld>
            <a:endParaRPr lang="nb-NO" sz="800"/>
          </a:p>
        </p:txBody>
      </p:sp>
    </p:spTree>
    <p:extLst>
      <p:ext uri="{BB962C8B-B14F-4D97-AF65-F5344CB8AC3E}">
        <p14:creationId xmlns:p14="http://schemas.microsoft.com/office/powerpoint/2010/main" val="352516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hva folk syns om oss. Les de øverste over 50%</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17</a:t>
            </a:fld>
            <a:endParaRPr lang="nb-NO" sz="800"/>
          </a:p>
        </p:txBody>
      </p:sp>
    </p:spTree>
    <p:extLst>
      <p:ext uri="{BB962C8B-B14F-4D97-AF65-F5344CB8AC3E}">
        <p14:creationId xmlns:p14="http://schemas.microsoft.com/office/powerpoint/2010/main" val="154150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Ser vi på den største gruppa, altså de gule – mener de Kirka er viktigst </a:t>
            </a:r>
          </a:p>
          <a:p>
            <a:pPr marL="342900" lvl="0" indent="-342900">
              <a:lnSpc>
                <a:spcPct val="107000"/>
              </a:lnSpc>
              <a:buFont typeface="Calibri" panose="020F0502020204030204" pitchFamily="34" charset="0"/>
              <a:buChar char="-"/>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som møteplass ved kriser og ulykker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Går i kirka fordi det er tradisjon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Syns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kirka</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bidrar positivt inn i samfunnet</a:t>
            </a:r>
          </a:p>
          <a:p>
            <a:pPr marL="342900" lvl="0" indent="-342900">
              <a:lnSpc>
                <a:spcPct val="107000"/>
              </a:lnSpc>
              <a:spcAft>
                <a:spcPts val="800"/>
              </a:spcAft>
              <a:buFont typeface="Calibri" panose="020F0502020204030204" pitchFamily="34" charset="0"/>
              <a:buChar char="-"/>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Og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forvalter</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den kristne kulturarven godt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18</a:t>
            </a:fld>
            <a:endParaRPr lang="nb-NO" sz="800"/>
          </a:p>
        </p:txBody>
      </p:sp>
    </p:spTree>
    <p:extLst>
      <p:ext uri="{BB962C8B-B14F-4D97-AF65-F5344CB8AC3E}">
        <p14:creationId xmlns:p14="http://schemas.microsoft.com/office/powerpoint/2010/main" val="261212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OPPFATNINGER 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Størst endringer: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Forvalter den kristne kulturarven på en god måte – Dropp fra 60 til 51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Går i kirken av religiøse behov – Dropp fra 19 til 10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Bare halvparten syns kirka bidrar positivt inn i samfunnet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Spiller tilbake til relevans og synlighet. Vet folk egentlig om kirka og hva som skjer i menighetene?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19</a:t>
            </a:fld>
            <a:endParaRPr lang="nb-NO" sz="800"/>
          </a:p>
        </p:txBody>
      </p:sp>
    </p:spTree>
    <p:extLst>
      <p:ext uri="{BB962C8B-B14F-4D97-AF65-F5344CB8AC3E}">
        <p14:creationId xmlns:p14="http://schemas.microsoft.com/office/powerpoint/2010/main" val="405985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Funna vi har gjort, er ikke spesielt for Hamar bispedømme, men i tråd med tendenser ellers i landet</a:t>
            </a:r>
          </a:p>
          <a:p>
            <a:r>
              <a:rPr lang="nb-NO" dirty="0"/>
              <a:t>- folk går i kirka fordi det er tradisjon og syns det er viktig at </a:t>
            </a:r>
          </a:p>
          <a:p>
            <a:r>
              <a:rPr lang="nb-NO" dirty="0"/>
              <a:t>- vi forvalter kulturarven godt.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20</a:t>
            </a:fld>
            <a:endParaRPr lang="nb-NO" sz="800"/>
          </a:p>
        </p:txBody>
      </p:sp>
    </p:spTree>
    <p:extLst>
      <p:ext uri="{BB962C8B-B14F-4D97-AF65-F5344CB8AC3E}">
        <p14:creationId xmlns:p14="http://schemas.microsoft.com/office/powerpoint/2010/main" val="53762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Ser vi på når folk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mener</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kirka</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er mest samfunnsnyttig </a:t>
            </a: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Diakonale kirka med sorgstøtte, fellesskap i kriser og tilbud til eldre og ensomme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Kirkelige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handlinger</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er på topp</a:t>
            </a: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Tar vare på den kristne kulturarven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Bare 2 % mener kirka ikke er samfunnsnyttig.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21</a:t>
            </a:fld>
            <a:endParaRPr lang="nb-NO" sz="800"/>
          </a:p>
        </p:txBody>
      </p:sp>
    </p:spTree>
    <p:extLst>
      <p:ext uri="{BB962C8B-B14F-4D97-AF65-F5344CB8AC3E}">
        <p14:creationId xmlns:p14="http://schemas.microsoft.com/office/powerpoint/2010/main" val="15793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Vi fikk resultatene i midten av november. Kirkerådet gjør medlemsundersøkelser annethvert år for å bli bedre kjent med medlemmene våre, hvem de er, hva de har behov for og hva slags forhold de har til oss. Slik kan vi bruke undersøkelsen når vi legger planer for kirka vår.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a:t>
            </a:fld>
            <a:endParaRPr lang="nb-NO" sz="800"/>
          </a:p>
        </p:txBody>
      </p:sp>
    </p:spTree>
    <p:extLst>
      <p:ext uri="{BB962C8B-B14F-4D97-AF65-F5344CB8AC3E}">
        <p14:creationId xmlns:p14="http://schemas.microsoft.com/office/powerpoint/2010/main" val="354940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52 % av de spurte sier at kirkebygget har stor betydning for dem</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60% i 2021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Andelen som sier at kirkebygget har liten betydning har imidlertid ikke endret seg.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22</a:t>
            </a:fld>
            <a:endParaRPr lang="nb-NO" sz="800"/>
          </a:p>
        </p:txBody>
      </p:sp>
    </p:spTree>
    <p:extLst>
      <p:ext uri="{BB962C8B-B14F-4D97-AF65-F5344CB8AC3E}">
        <p14:creationId xmlns:p14="http://schemas.microsoft.com/office/powerpoint/2010/main" val="260920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buFont typeface="Calibri" panose="020F0502020204030204" pitchFamily="34" charset="0"/>
              <a:buNone/>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 spurte mener det er </a:t>
            </a:r>
          </a:p>
          <a:p>
            <a:pPr marL="0" lvl="0" indent="0">
              <a:lnSpc>
                <a:spcPct val="107000"/>
              </a:lnSpc>
              <a:buFont typeface="Calibri" panose="020F0502020204030204" pitchFamily="34" charset="0"/>
              <a:buNone/>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Viktig å vedlikeholde kirkebygg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God følelse å være i kirka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For første gang har vi spurt om folk er stolte av </a:t>
            </a:r>
            <a:r>
              <a:rPr lang="nb-NO" sz="1800" dirty="0" err="1">
                <a:effectLst/>
                <a:latin typeface="Times New Roman" panose="02020603050405020304" pitchFamily="18" charset="0"/>
                <a:ea typeface="Calibri" panose="020F0502020204030204" pitchFamily="34" charset="0"/>
                <a:cs typeface="Times New Roman" panose="02020603050405020304" pitchFamily="18" charset="0"/>
              </a:rPr>
              <a:t>medlemsskapet</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sitt – en tredel sier JA!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Vi har snakka om synlighet og relevans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7 av 10 vet ikke hva kirka tilbyr der de bor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8 av 10 mener kirka ikke setter ord på det som er viktig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23</a:t>
            </a:fld>
            <a:endParaRPr lang="nb-NO" sz="800"/>
          </a:p>
        </p:txBody>
      </p:sp>
    </p:spTree>
    <p:extLst>
      <p:ext uri="{BB962C8B-B14F-4D97-AF65-F5344CB8AC3E}">
        <p14:creationId xmlns:p14="http://schemas.microsoft.com/office/powerpoint/2010/main" val="1121064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Ikke overraskende er de grønne mest glad i kirka. Men se – heller ikke DE vet om kirkas tilbud der de bor, eller mener at kirka setter ord på det som er viktig.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24</a:t>
            </a:fld>
            <a:endParaRPr lang="nb-NO" sz="800"/>
          </a:p>
        </p:txBody>
      </p:sp>
    </p:spTree>
    <p:extLst>
      <p:ext uri="{BB962C8B-B14F-4D97-AF65-F5344CB8AC3E}">
        <p14:creationId xmlns:p14="http://schemas.microsoft.com/office/powerpoint/2010/main" val="1658819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RELEVANS  </a:t>
            </a:r>
          </a:p>
          <a:p>
            <a:pPr marL="342900" lvl="0" indent="-342900">
              <a:lnSpc>
                <a:spcPct val="107000"/>
              </a:lnSpc>
              <a:buFont typeface="Calibri" panose="020F0502020204030204" pitchFamily="34" charset="0"/>
              <a:buChar char="-"/>
            </a:pP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82% er glad </a:t>
            </a:r>
            <a:r>
              <a:rPr lang="nn-NO" sz="1800" dirty="0" err="1">
                <a:effectLst/>
                <a:latin typeface="Times New Roman" panose="02020603050405020304" pitchFamily="18" charset="0"/>
                <a:ea typeface="Calibri" panose="020F0502020204030204" pitchFamily="34" charset="0"/>
                <a:cs typeface="Times New Roman" panose="02020603050405020304" pitchFamily="18" charset="0"/>
              </a:rPr>
              <a:t>kirka</a:t>
            </a:r>
            <a:r>
              <a:rPr lang="nn-NO" sz="1800" dirty="0">
                <a:effectLst/>
                <a:latin typeface="Times New Roman" panose="02020603050405020304" pitchFamily="18" charset="0"/>
                <a:ea typeface="Calibri" panose="020F0502020204030204" pitchFamily="34" charset="0"/>
                <a:cs typeface="Times New Roman" panose="02020603050405020304" pitchFamily="18" charset="0"/>
              </a:rPr>
              <a:t> er der når folk trenger den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6 av 10 opplever at kirka er der ved viktige livshendelser!!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VIKTIG OG BRA!!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Ikke så oppløftende når vi ser på resten – (resultat på neste slide)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25</a:t>
            </a:fld>
            <a:endParaRPr lang="nb-NO" sz="800"/>
          </a:p>
        </p:txBody>
      </p:sp>
    </p:spTree>
    <p:extLst>
      <p:ext uri="{BB962C8B-B14F-4D97-AF65-F5344CB8AC3E}">
        <p14:creationId xmlns:p14="http://schemas.microsoft.com/office/powerpoint/2010/main" val="4113401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Les på sliden</a:t>
            </a: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Dette kan jo handle både om en mismatch mellom behovet og det vi tilbyr ELLER det kan hende folk ikke får informasjon om det som skjer.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Så hva må vi gjøre for å bli mer relevante og bedre på informasjon?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26</a:t>
            </a:fld>
            <a:endParaRPr lang="nb-NO" sz="800"/>
          </a:p>
        </p:txBody>
      </p:sp>
    </p:spTree>
    <p:extLst>
      <p:ext uri="{BB962C8B-B14F-4D97-AF65-F5344CB8AC3E}">
        <p14:creationId xmlns:p14="http://schemas.microsoft.com/office/powerpoint/2010/main" val="3145362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Dette er ETT eksempel på tiltak som treffer et behov i lokalsamfunnet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err="1">
                <a:effectLst/>
                <a:latin typeface="Times New Roman" panose="02020603050405020304" pitchFamily="18" charset="0"/>
                <a:ea typeface="Calibri" panose="020F0502020204030204" pitchFamily="34" charset="0"/>
                <a:cs typeface="Times New Roman" panose="02020603050405020304" pitchFamily="18" charset="0"/>
              </a:rPr>
              <a:t>Trosopplæreren</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i Vestre Slidre fikk en ide om å starte mekkeklubb for ungdom, og to kommuner, næringsliv og organisasjoner har gått sammen for å få det til. Det som i utgangspunktet var tenkt som et tilbud for unge gutter, samler nå unge av begge kjønn i alderen 10 – 90 år. Et godt eksempel på et tiltak som fanger opp et åpenbart behov i Valdres.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27</a:t>
            </a:fld>
            <a:endParaRPr lang="nb-NO" sz="800"/>
          </a:p>
        </p:txBody>
      </p:sp>
    </p:spTree>
    <p:extLst>
      <p:ext uri="{BB962C8B-B14F-4D97-AF65-F5344CB8AC3E}">
        <p14:creationId xmlns:p14="http://schemas.microsoft.com/office/powerpoint/2010/main" val="2237162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dirty="0"/>
              <a:t>Medlemsundersøkelsen har satt i gang refleksjon lokalt. Jeg har fått henvendelser fra kirkeverger som lurer på – hvordan finner jeg ut hva som er behovet hos oss?</a:t>
            </a:r>
          </a:p>
          <a:p>
            <a:pPr>
              <a:lnSpc>
                <a:spcPct val="107000"/>
              </a:lnSpc>
              <a:spcAft>
                <a:spcPts val="800"/>
              </a:spcAft>
            </a:pP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Kirkerådet har utvikla dette verktøyet «Kirka vår», som er et planverktøy som menighetsrådene har tilgang til. Det vil dere få høre mer om seinere.</a:t>
            </a: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Et annet godt verktøy er </a:t>
            </a:r>
            <a:r>
              <a:rPr lang="nb-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statsforvalterens kommunebilder</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 som oppdateres annethvert år – grønt, gult og rødt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EVALUERE TILTAK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 kan jo også være lurt å stoppe opp av og til for å evaluere de tiltaka dere allerede har. Er tiltaka i tråd med det som er behovet akkurat nå?</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Times New Roman" panose="02020603050405020304" pitchFamily="18" charset="0"/>
                <a:ea typeface="Calibri" panose="020F0502020204030204" pitchFamily="34" charset="0"/>
              </a:rPr>
              <a:t>Kirkevergen i Vestre Toten syns dette var så viktig og har rett og slett ansatt en egen person for å møte framtidas behov.</a:t>
            </a:r>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28</a:t>
            </a:fld>
            <a:endParaRPr lang="nb-NO" sz="800"/>
          </a:p>
        </p:txBody>
      </p:sp>
    </p:spTree>
    <p:extLst>
      <p:ext uri="{BB962C8B-B14F-4D97-AF65-F5344CB8AC3E}">
        <p14:creationId xmlns:p14="http://schemas.microsoft.com/office/powerpoint/2010/main" val="3917566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Hilde skal jobbe med synlighet og relevans. Les på oppslaget.</a:t>
            </a:r>
          </a:p>
          <a:p>
            <a:r>
              <a:rPr lang="nb-NO" dirty="0"/>
              <a:t>Det vil være de færreste fellesråd som har mulighet til dette. Pr i dag er det bare Ringsaker prosti som har egen kommunikasjonsrådgiver.</a:t>
            </a:r>
          </a:p>
          <a:p>
            <a:r>
              <a:rPr lang="nb-NO" dirty="0"/>
              <a:t>Løsningen på utfordringene trenger jo heller ikke å være å ansette flere folk. Vi skal lage gode fellesskap sammen – råd, ansatte, frivillige og samarbeidspartnere for å skape hellige rom for alminnelige liv. Det er flere måter å nå det målet på. </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29</a:t>
            </a:fld>
            <a:endParaRPr lang="nb-NO" sz="800"/>
          </a:p>
        </p:txBody>
      </p:sp>
    </p:spTree>
    <p:extLst>
      <p:ext uri="{BB962C8B-B14F-4D97-AF65-F5344CB8AC3E}">
        <p14:creationId xmlns:p14="http://schemas.microsoft.com/office/powerpoint/2010/main" val="2129006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Undersøkelsen viser at vi daler på tillitsbarometeret sjøl om færre er negative til kirka.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Som dere ser så øker verken eller-gruppa kraftig.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 kan rett og slett handle om at folk ikke vet om oss – altså manglende informasjon og synlighet.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30</a:t>
            </a:fld>
            <a:endParaRPr lang="nb-NO" sz="800"/>
          </a:p>
        </p:txBody>
      </p:sp>
    </p:spTree>
    <p:extLst>
      <p:ext uri="{BB962C8B-B14F-4D97-AF65-F5344CB8AC3E}">
        <p14:creationId xmlns:p14="http://schemas.microsoft.com/office/powerpoint/2010/main" val="151845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 er bare den grønne gruppa som ser hva vi legger ut av informasjon på nett og i sosiale medier. Heller ikke gjennom avisa greier vi å nå hovedtyngden av medlemmene våre.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Men – vi når dem gjennom menighetsbladet og direkte brev i posten.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31</a:t>
            </a:fld>
            <a:endParaRPr lang="nb-NO" sz="800"/>
          </a:p>
        </p:txBody>
      </p:sp>
    </p:spTree>
    <p:extLst>
      <p:ext uri="{BB962C8B-B14F-4D97-AF65-F5344CB8AC3E}">
        <p14:creationId xmlns:p14="http://schemas.microsoft.com/office/powerpoint/2010/main" val="198124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800" dirty="0">
                <a:effectLst/>
                <a:latin typeface="Times New Roman" panose="02020603050405020304" pitchFamily="18" charset="0"/>
                <a:ea typeface="Times New Roman" panose="02020603050405020304" pitchFamily="18" charset="0"/>
              </a:rPr>
              <a:t>Etter forrige medlemsundersøkelse har vi hatt særlig fokus på fire områder:</a:t>
            </a:r>
          </a:p>
          <a:p>
            <a:pPr fontAlgn="base"/>
            <a:r>
              <a:rPr lang="nb-NO" sz="1800" dirty="0">
                <a:solidFill>
                  <a:srgbClr val="000000"/>
                </a:solidFill>
                <a:effectLst/>
                <a:latin typeface="Times New Roman" panose="02020603050405020304" pitchFamily="18" charset="0"/>
                <a:ea typeface="Times New Roman" panose="02020603050405020304" pitchFamily="18" charset="0"/>
              </a:rPr>
              <a:t>DIAKONI – KIRKELIGE HANDLINGER – MENIGHETSBLAD og ÅPEN KIRKE. </a:t>
            </a:r>
            <a:r>
              <a:rPr lang="nb-NO" sz="1800" dirty="0">
                <a:effectLst/>
                <a:latin typeface="Times New Roman" panose="02020603050405020304" pitchFamily="18" charset="0"/>
                <a:ea typeface="Times New Roman" panose="02020603050405020304" pitchFamily="18" charset="0"/>
              </a:rPr>
              <a:t>Det kan vi ha i bakhodet når vi nå dykker inn i årets undersøkelse.</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a:t>
            </a:fld>
            <a:endParaRPr lang="nb-NO" sz="800"/>
          </a:p>
        </p:txBody>
      </p:sp>
    </p:spTree>
    <p:extLst>
      <p:ext uri="{BB962C8B-B14F-4D97-AF65-F5344CB8AC3E}">
        <p14:creationId xmlns:p14="http://schemas.microsoft.com/office/powerpoint/2010/main" val="390367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Når det gjelder nett – er det nettsiden som er den viktigste. De som ikke er grønne, googler oss og da gjelder det at de finner oss. Det gjør de når vi sørger for at innholdet vårt er søkemotoroptimalisert. Når de kommer til oss, så må de 1. kunne kontakte oss enkelt, de må 2. kunne melde lett til dåp, 3. få vite hva som skjer og 4. få informasjon om lokalkirka og hva den driver med.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32</a:t>
            </a:fld>
            <a:endParaRPr lang="nb-NO" sz="800"/>
          </a:p>
        </p:txBody>
      </p:sp>
    </p:spTree>
    <p:extLst>
      <p:ext uri="{BB962C8B-B14F-4D97-AF65-F5344CB8AC3E}">
        <p14:creationId xmlns:p14="http://schemas.microsoft.com/office/powerpoint/2010/main" val="3672922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err="1">
                <a:effectLst/>
                <a:latin typeface="Times New Roman" panose="02020603050405020304" pitchFamily="18" charset="0"/>
                <a:ea typeface="Calibri" panose="020F0502020204030204" pitchFamily="34" charset="0"/>
                <a:cs typeface="Times New Roman" panose="02020603050405020304" pitchFamily="18" charset="0"/>
              </a:rPr>
              <a:t>Konsenterer</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vi oss om den gule gruppa, ser vi at de vil ha informasjon gjennom menighetsbladet i posten eller på e-post. De ønsker også å få informasjon gjennom sosiale medier, men der gjør algoritmene døra trang.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33</a:t>
            </a:fld>
            <a:endParaRPr lang="nb-NO" sz="800"/>
          </a:p>
        </p:txBody>
      </p:sp>
    </p:spTree>
    <p:extLst>
      <p:ext uri="{BB962C8B-B14F-4D97-AF65-F5344CB8AC3E}">
        <p14:creationId xmlns:p14="http://schemas.microsoft.com/office/powerpoint/2010/main" val="260481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Vi som er innafor – i kirka opplever at vi er veldig synlige i sosiale medier. Jeg får jo stadig opp nytt fra kirka og menigheter både her og der. Lett å bli lurt.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Se her. Over halvparten av medlemmene våre har ikke sett noe fra kirka i sosiale medier. UNDERSØKELSEN VISER AT NÅR VI SATSER SÅ NYTTER DET.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34</a:t>
            </a:fld>
            <a:endParaRPr lang="nb-NO" sz="800"/>
          </a:p>
        </p:txBody>
      </p:sp>
    </p:spTree>
    <p:extLst>
      <p:ext uri="{BB962C8B-B14F-4D97-AF65-F5344CB8AC3E}">
        <p14:creationId xmlns:p14="http://schemas.microsoft.com/office/powerpoint/2010/main" val="3952304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Etter forrige medlemsundersøkelse har </a:t>
            </a:r>
            <a:r>
              <a:rPr lang="nb-NO" sz="1200">
                <a:effectLst/>
                <a:latin typeface="Times New Roman" panose="02020603050405020304" pitchFamily="18" charset="0"/>
                <a:ea typeface="Calibri" panose="020F0502020204030204" pitchFamily="34" charset="0"/>
                <a:cs typeface="Times New Roman" panose="02020603050405020304" pitchFamily="18" charset="0"/>
              </a:rPr>
              <a:t>vi hatt fokus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på kirkelige handlinger, diakoni, menighetsblad og åpne kirker.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Både kirkelige handlinger, diakoni og menighetsblad scorer høyt på undersøkelsen. Så undrer jeg meg over at besøk i åpne kirker har gått ned, så det må vi se litt nærmere på når vi etter hvert får statistikken for i år.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35</a:t>
            </a:fld>
            <a:endParaRPr lang="nb-NO" sz="800"/>
          </a:p>
        </p:txBody>
      </p:sp>
    </p:spTree>
    <p:extLst>
      <p:ext uri="{BB962C8B-B14F-4D97-AF65-F5344CB8AC3E}">
        <p14:creationId xmlns:p14="http://schemas.microsoft.com/office/powerpoint/2010/main" val="1331396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Hvis dere tar telefonen deres nå og skanner </a:t>
            </a:r>
            <a:r>
              <a:rPr lang="nb-NO" sz="1800" dirty="0" err="1">
                <a:effectLst/>
                <a:latin typeface="Times New Roman" panose="02020603050405020304" pitchFamily="18" charset="0"/>
                <a:ea typeface="Calibri" panose="020F0502020204030204" pitchFamily="34" charset="0"/>
                <a:cs typeface="Times New Roman" panose="02020603050405020304" pitchFamily="18" charset="0"/>
              </a:rPr>
              <a:t>qr</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-koden her, så kommer dere inn på nettsida der jeg har lagt hele undersøkelsen. (Der vil dere også finne mer om medlemmenes personlige tro og tro i det offentlige rom. Jeg har heller ikke tatt med noe om medlemmenes verdisyn og syn på samfunnsspørsmål.)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Folkekirka i Hamar bispedømme, er fortsatt et eksempel for andre når det gjelder å være kirke for alle. Men – vi har altså en veg å gå når det gjelder å være relevante og nå ut med informasjon!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TAKK FOR MEG!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36</a:t>
            </a:fld>
            <a:endParaRPr lang="nb-NO" sz="800"/>
          </a:p>
        </p:txBody>
      </p:sp>
    </p:spTree>
    <p:extLst>
      <p:ext uri="{BB962C8B-B14F-4D97-AF65-F5344CB8AC3E}">
        <p14:creationId xmlns:p14="http://schemas.microsoft.com/office/powerpoint/2010/main" val="2917948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Målgruppen for undersøkelsen har vært medlemmer av Den norske kirke. I Hamar bispedømme er utvalget på 348 respondenter, 242 av dem medlemmer. Det er innenfor det som regnes som signifikant.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4</a:t>
            </a:fld>
            <a:endParaRPr lang="nb-NO" sz="800"/>
          </a:p>
        </p:txBody>
      </p:sp>
    </p:spTree>
    <p:extLst>
      <p:ext uri="{BB962C8B-B14F-4D97-AF65-F5344CB8AC3E}">
        <p14:creationId xmlns:p14="http://schemas.microsoft.com/office/powerpoint/2010/main" val="165574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Her ser dere fordeling på kjønn og alder. Det rimer ganske godt med befolkningssammensetningen i Hamar bispedømme.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5</a:t>
            </a:fld>
            <a:endParaRPr lang="nb-NO" sz="800"/>
          </a:p>
        </p:txBody>
      </p:sp>
    </p:spTree>
    <p:extLst>
      <p:ext uri="{BB962C8B-B14F-4D97-AF65-F5344CB8AC3E}">
        <p14:creationId xmlns:p14="http://schemas.microsoft.com/office/powerpoint/2010/main" val="1592180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To områder peker seg ut i år, det forsterker en tendens vi også har sett tidligere. Det handler om relevans og synlighet, og da kan vi godt også snakke om synlighet som informasjon.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6</a:t>
            </a:fld>
            <a:endParaRPr lang="nb-NO" sz="800"/>
          </a:p>
        </p:txBody>
      </p:sp>
    </p:spTree>
    <p:extLst>
      <p:ext uri="{BB962C8B-B14F-4D97-AF65-F5344CB8AC3E}">
        <p14:creationId xmlns:p14="http://schemas.microsoft.com/office/powerpoint/2010/main" val="41653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Vi deler medlemmene våre i tre grupper – grønne som har et nært forhold til kirke og tro – røde som nesten aldri er i kirka eller tror. Den største gruppa er de som av og til går i kirken og er åpne for at det finnes en Gud, eller en kraft som kan være Gud. I år ser vi en sterk endring blant medlemmene våre. Vi har en sterk økning av «de gule». Det viser seg også når vi ser nærmere på gudstjenestebesøk og tro.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7</a:t>
            </a:fld>
            <a:endParaRPr lang="nb-NO" sz="800"/>
          </a:p>
        </p:txBody>
      </p:sp>
    </p:spTree>
    <p:extLst>
      <p:ext uri="{BB962C8B-B14F-4D97-AF65-F5344CB8AC3E}">
        <p14:creationId xmlns:p14="http://schemas.microsoft.com/office/powerpoint/2010/main" val="114974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I Hamar bispedømme tror vi minst på Gud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8</a:t>
            </a:fld>
            <a:endParaRPr lang="nb-NO" sz="800"/>
          </a:p>
        </p:txBody>
      </p:sp>
    </p:spTree>
    <p:extLst>
      <p:ext uri="{BB962C8B-B14F-4D97-AF65-F5344CB8AC3E}">
        <p14:creationId xmlns:p14="http://schemas.microsoft.com/office/powerpoint/2010/main" val="184156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Men vi går likevel ganske mye i kirka.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Dette viser at vi scorer veldig høyt på oppdraget vårt: I grunnlovens §16 står det at vi skal være folkekirke for alle. Det viser medlemsundersøkelsen at vi greier.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9</a:t>
            </a:fld>
            <a:endParaRPr lang="nb-NO" sz="800"/>
          </a:p>
        </p:txBody>
      </p:sp>
    </p:spTree>
    <p:extLst>
      <p:ext uri="{BB962C8B-B14F-4D97-AF65-F5344CB8AC3E}">
        <p14:creationId xmlns:p14="http://schemas.microsoft.com/office/powerpoint/2010/main" val="3550114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endParaRPr lang="nb-NO" noProof="0" dirty="0"/>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22.02.2024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dirty="0"/>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22.02.2024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22.02.2024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22.02.2024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22.02.2024</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22.02.2024</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22.02.2024</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22.02.2024</a:t>
            </a:fld>
            <a:endParaRPr lang="nb-NO" dirty="0"/>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dirty="0"/>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22.02.2024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22.02.2024</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22.02.2024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22.02.2024</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22.02.2024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22.02.2024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Sett inn tekst </a:t>
            </a:r>
            <a:r>
              <a:rPr lang="nb-NO" noProof="0" dirty="0" err="1"/>
              <a:t>f.eks</a:t>
            </a:r>
            <a:r>
              <a:rPr lang="nb-NO" noProof="0" dirty="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22.02.2024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22.02.2024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22.02.2024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22.02.2024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22.02.2024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22.02.2024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22.02.2024</a:t>
            </a:fld>
            <a:endParaRPr lang="nb-NO" dirty="0"/>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dirty="0"/>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6"/>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57.gi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mailto:jv659@kirken.n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905D13E-4397-444D-9D72-5C288C66AEB1}"/>
              </a:ext>
            </a:extLst>
          </p:cNvPr>
          <p:cNvSpPr>
            <a:spLocks noGrp="1"/>
          </p:cNvSpPr>
          <p:nvPr>
            <p:ph type="dt" sz="half" idx="10"/>
          </p:nvPr>
        </p:nvSpPr>
        <p:spPr/>
        <p:txBody>
          <a:bodyPr/>
          <a:lstStyle/>
          <a:p>
            <a:fld id="{5153172C-E5A6-B547-B606-488AA18D1FD3}" type="datetime1">
              <a:rPr lang="nb-NO" smtClean="0"/>
              <a:t>22.02.2024</a:t>
            </a:fld>
            <a:endParaRPr lang="nb-NO"/>
          </a:p>
        </p:txBody>
      </p:sp>
      <p:sp>
        <p:nvSpPr>
          <p:cNvPr id="3" name="Plassholder for lysbildenummer 2">
            <a:extLst>
              <a:ext uri="{FF2B5EF4-FFF2-40B4-BE49-F238E27FC236}">
                <a16:creationId xmlns:a16="http://schemas.microsoft.com/office/drawing/2014/main" id="{B679592F-5F76-D64B-A0E4-DF3D27B7FCEC}"/>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46D5D829-711E-0548-8041-4A9647446129}"/>
              </a:ext>
            </a:extLst>
          </p:cNvPr>
          <p:cNvSpPr>
            <a:spLocks noGrp="1"/>
          </p:cNvSpPr>
          <p:nvPr>
            <p:ph type="ctrTitle"/>
          </p:nvPr>
        </p:nvSpPr>
        <p:spPr/>
        <p:txBody>
          <a:bodyPr/>
          <a:lstStyle/>
          <a:p>
            <a:r>
              <a:rPr lang="nb-NO" dirty="0"/>
              <a:t>Medlemsundersøkelsen 2023</a:t>
            </a:r>
          </a:p>
        </p:txBody>
      </p:sp>
      <p:sp>
        <p:nvSpPr>
          <p:cNvPr id="5" name="Undertittel 4">
            <a:extLst>
              <a:ext uri="{FF2B5EF4-FFF2-40B4-BE49-F238E27FC236}">
                <a16:creationId xmlns:a16="http://schemas.microsoft.com/office/drawing/2014/main" id="{615BE1ED-A39E-F642-8DF4-7022C7B8A2C6}"/>
              </a:ext>
            </a:extLst>
          </p:cNvPr>
          <p:cNvSpPr>
            <a:spLocks noGrp="1"/>
          </p:cNvSpPr>
          <p:nvPr>
            <p:ph type="subTitle" idx="1"/>
          </p:nvPr>
        </p:nvSpPr>
        <p:spPr/>
        <p:txBody>
          <a:bodyPr vert="horz" lIns="0" tIns="0" rIns="0" bIns="0" rtlCol="0" anchor="t">
            <a:noAutofit/>
          </a:bodyPr>
          <a:lstStyle/>
          <a:p>
            <a:endParaRPr lang="nb-NO" dirty="0">
              <a:cs typeface="Arial"/>
            </a:endParaRPr>
          </a:p>
          <a:p>
            <a:endParaRPr lang="nb-NO" dirty="0"/>
          </a:p>
          <a:p>
            <a:r>
              <a:rPr lang="nb-NO" sz="3200" dirty="0"/>
              <a:t>Jorun Vang</a:t>
            </a:r>
          </a:p>
          <a:p>
            <a:r>
              <a:rPr lang="nb-NO" dirty="0"/>
              <a:t>kommunikasjonsrådgiver</a:t>
            </a:r>
          </a:p>
        </p:txBody>
      </p:sp>
      <p:sp>
        <p:nvSpPr>
          <p:cNvPr id="6" name="Plassholder for tekst 5">
            <a:extLst>
              <a:ext uri="{FF2B5EF4-FFF2-40B4-BE49-F238E27FC236}">
                <a16:creationId xmlns:a16="http://schemas.microsoft.com/office/drawing/2014/main" id="{6B2BC670-A605-BC4C-A9CA-3BD897D717B8}"/>
              </a:ext>
            </a:extLst>
          </p:cNvPr>
          <p:cNvSpPr>
            <a:spLocks noGrp="1"/>
          </p:cNvSpPr>
          <p:nvPr>
            <p:ph type="body" sz="quarter" idx="13"/>
          </p:nvPr>
        </p:nvSpPr>
        <p:spPr/>
        <p:txBody>
          <a:bodyPr/>
          <a:lstStyle/>
          <a:p>
            <a:r>
              <a:rPr lang="nb-NO" dirty="0"/>
              <a:t>Hamar bispedømmeråd</a:t>
            </a:r>
          </a:p>
        </p:txBody>
      </p:sp>
    </p:spTree>
    <p:extLst>
      <p:ext uri="{BB962C8B-B14F-4D97-AF65-F5344CB8AC3E}">
        <p14:creationId xmlns:p14="http://schemas.microsoft.com/office/powerpoint/2010/main" val="38263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3FB07765-5179-8846-BE20-05756062C4EE}"/>
              </a:ext>
            </a:extLst>
          </p:cNvPr>
          <p:cNvPicPr>
            <a:picLocks noGrp="1" noChangeAspect="1"/>
          </p:cNvPicPr>
          <p:nvPr>
            <p:ph idx="1"/>
          </p:nvPr>
        </p:nvPicPr>
        <p:blipFill>
          <a:blip r:embed="rId3"/>
          <a:stretch/>
        </p:blipFill>
        <p:spPr>
          <a:xfrm>
            <a:off x="544001" y="68263"/>
            <a:ext cx="11103997"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10</a:t>
            </a:fld>
            <a:endParaRPr lang="nb-NO"/>
          </a:p>
        </p:txBody>
      </p:sp>
    </p:spTree>
    <p:extLst>
      <p:ext uri="{BB962C8B-B14F-4D97-AF65-F5344CB8AC3E}">
        <p14:creationId xmlns:p14="http://schemas.microsoft.com/office/powerpoint/2010/main" val="28460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64349F7-5F8B-FEC2-D835-64D3BE903103}"/>
              </a:ext>
            </a:extLst>
          </p:cNvPr>
          <p:cNvPicPr>
            <a:picLocks noChangeAspect="1"/>
          </p:cNvPicPr>
          <p:nvPr/>
        </p:nvPicPr>
        <p:blipFill>
          <a:blip r:embed="rId3"/>
          <a:stretch>
            <a:fillRect/>
          </a:stretch>
        </p:blipFill>
        <p:spPr>
          <a:xfrm>
            <a:off x="593135" y="68263"/>
            <a:ext cx="11005729" cy="6218237"/>
          </a:xfrm>
          <a:prstGeom prst="rect">
            <a:avLst/>
          </a:prstGeo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11</a:t>
            </a:fld>
            <a:endParaRPr lang="nb-NO"/>
          </a:p>
        </p:txBody>
      </p:sp>
    </p:spTree>
    <p:extLst>
      <p:ext uri="{BB962C8B-B14F-4D97-AF65-F5344CB8AC3E}">
        <p14:creationId xmlns:p14="http://schemas.microsoft.com/office/powerpoint/2010/main" val="205244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AE8CCE06-7587-4349-756A-0036749448EC}"/>
              </a:ext>
            </a:extLst>
          </p:cNvPr>
          <p:cNvPicPr>
            <a:picLocks noGrp="1" noChangeAspect="1"/>
          </p:cNvPicPr>
          <p:nvPr>
            <p:ph idx="1"/>
          </p:nvPr>
        </p:nvPicPr>
        <p:blipFill>
          <a:blip r:embed="rId3"/>
          <a:stretch/>
        </p:blipFill>
        <p:spPr>
          <a:xfrm>
            <a:off x="593135" y="68263"/>
            <a:ext cx="11005729" cy="6218237"/>
          </a:xfrm>
          <a:noFill/>
        </p:spPr>
      </p:pic>
      <p:sp>
        <p:nvSpPr>
          <p:cNvPr id="3" name="Plassholder for dato 2" hidden="1">
            <a:extLst>
              <a:ext uri="{FF2B5EF4-FFF2-40B4-BE49-F238E27FC236}">
                <a16:creationId xmlns:a16="http://schemas.microsoft.com/office/drawing/2014/main" id="{5592E9D9-D132-CDBA-0804-93B44BADDB54}"/>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EBE78BE1-3C1C-23C8-9E9B-11125E7615E5}"/>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12</a:t>
            </a:fld>
            <a:endParaRPr lang="nb-NO"/>
          </a:p>
        </p:txBody>
      </p:sp>
    </p:spTree>
    <p:extLst>
      <p:ext uri="{BB962C8B-B14F-4D97-AF65-F5344CB8AC3E}">
        <p14:creationId xmlns:p14="http://schemas.microsoft.com/office/powerpoint/2010/main" val="72882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22181FDC-5451-63E5-2C71-1410AE3324F7}"/>
              </a:ext>
            </a:extLst>
          </p:cNvPr>
          <p:cNvPicPr>
            <a:picLocks noGrp="1" noChangeAspect="1"/>
          </p:cNvPicPr>
          <p:nvPr>
            <p:ph idx="1"/>
          </p:nvPr>
        </p:nvPicPr>
        <p:blipFill>
          <a:blip r:embed="rId3"/>
          <a:stretch/>
        </p:blipFill>
        <p:spPr>
          <a:xfrm>
            <a:off x="593135" y="68263"/>
            <a:ext cx="11005729" cy="6218237"/>
          </a:xfrm>
          <a:noFill/>
        </p:spPr>
      </p:pic>
      <p:sp>
        <p:nvSpPr>
          <p:cNvPr id="3" name="Plassholder for dato 2" hidden="1">
            <a:extLst>
              <a:ext uri="{FF2B5EF4-FFF2-40B4-BE49-F238E27FC236}">
                <a16:creationId xmlns:a16="http://schemas.microsoft.com/office/drawing/2014/main" id="{5592E9D9-D132-CDBA-0804-93B44BADDB54}"/>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EBE78BE1-3C1C-23C8-9E9B-11125E7615E5}"/>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13</a:t>
            </a:fld>
            <a:endParaRPr lang="nb-NO"/>
          </a:p>
        </p:txBody>
      </p:sp>
    </p:spTree>
    <p:extLst>
      <p:ext uri="{BB962C8B-B14F-4D97-AF65-F5344CB8AC3E}">
        <p14:creationId xmlns:p14="http://schemas.microsoft.com/office/powerpoint/2010/main" val="8213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9BBF3D48-C837-41F6-5F24-76568D552B0F}"/>
              </a:ext>
            </a:extLst>
          </p:cNvPr>
          <p:cNvPicPr>
            <a:picLocks noGrp="1" noChangeAspect="1"/>
          </p:cNvPicPr>
          <p:nvPr>
            <p:ph idx="1"/>
          </p:nvPr>
        </p:nvPicPr>
        <p:blipFill>
          <a:blip r:embed="rId2"/>
          <a:stretch/>
        </p:blipFill>
        <p:spPr>
          <a:xfrm>
            <a:off x="568676" y="68263"/>
            <a:ext cx="11054648" cy="6218237"/>
          </a:xfrm>
          <a:noFill/>
        </p:spPr>
      </p:pic>
      <p:sp>
        <p:nvSpPr>
          <p:cNvPr id="3" name="Plassholder for dato 2" hidden="1">
            <a:extLst>
              <a:ext uri="{FF2B5EF4-FFF2-40B4-BE49-F238E27FC236}">
                <a16:creationId xmlns:a16="http://schemas.microsoft.com/office/drawing/2014/main" id="{5592E9D9-D132-CDBA-0804-93B44BADDB54}"/>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EBE78BE1-3C1C-23C8-9E9B-11125E7615E5}"/>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14</a:t>
            </a:fld>
            <a:endParaRPr lang="nb-NO"/>
          </a:p>
        </p:txBody>
      </p:sp>
    </p:spTree>
    <p:extLst>
      <p:ext uri="{BB962C8B-B14F-4D97-AF65-F5344CB8AC3E}">
        <p14:creationId xmlns:p14="http://schemas.microsoft.com/office/powerpoint/2010/main" val="243360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2A66716-62F0-53FC-659F-BDE97E5CCA62}"/>
              </a:ext>
            </a:extLst>
          </p:cNvPr>
          <p:cNvPicPr>
            <a:picLocks noGrp="1" noChangeAspect="1"/>
          </p:cNvPicPr>
          <p:nvPr>
            <p:ph idx="1"/>
          </p:nvPr>
        </p:nvPicPr>
        <p:blipFill>
          <a:blip r:embed="rId2"/>
          <a:stretch/>
        </p:blipFill>
        <p:spPr>
          <a:xfrm>
            <a:off x="544001" y="68263"/>
            <a:ext cx="11103997" cy="6218237"/>
          </a:xfrm>
          <a:noFill/>
        </p:spPr>
      </p:pic>
      <p:sp>
        <p:nvSpPr>
          <p:cNvPr id="3" name="Plassholder for dato 2" hidden="1">
            <a:extLst>
              <a:ext uri="{FF2B5EF4-FFF2-40B4-BE49-F238E27FC236}">
                <a16:creationId xmlns:a16="http://schemas.microsoft.com/office/drawing/2014/main" id="{5592E9D9-D132-CDBA-0804-93B44BADDB54}"/>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EBE78BE1-3C1C-23C8-9E9B-11125E7615E5}"/>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15</a:t>
            </a:fld>
            <a:endParaRPr lang="nb-NO"/>
          </a:p>
        </p:txBody>
      </p:sp>
    </p:spTree>
    <p:extLst>
      <p:ext uri="{BB962C8B-B14F-4D97-AF65-F5344CB8AC3E}">
        <p14:creationId xmlns:p14="http://schemas.microsoft.com/office/powerpoint/2010/main" val="385955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974EA18-B99A-6961-E6D7-82D662A17C82}"/>
              </a:ext>
            </a:extLst>
          </p:cNvPr>
          <p:cNvPicPr>
            <a:picLocks noChangeAspect="1"/>
          </p:cNvPicPr>
          <p:nvPr/>
        </p:nvPicPr>
        <p:blipFill>
          <a:blip r:embed="rId3"/>
          <a:stretch>
            <a:fillRect/>
          </a:stretch>
        </p:blipFill>
        <p:spPr>
          <a:xfrm>
            <a:off x="544001" y="68263"/>
            <a:ext cx="11103997" cy="6218237"/>
          </a:xfrm>
          <a:prstGeom prst="rect">
            <a:avLst/>
          </a:prstGeom>
          <a:noFill/>
        </p:spPr>
      </p:pic>
      <p:sp>
        <p:nvSpPr>
          <p:cNvPr id="2" name="Plassholder for dato 1" hidden="1">
            <a:extLst>
              <a:ext uri="{FF2B5EF4-FFF2-40B4-BE49-F238E27FC236}">
                <a16:creationId xmlns:a16="http://schemas.microsoft.com/office/drawing/2014/main" id="{6F88E4EB-4AF6-5477-6FBF-4CA7196FF4EA}"/>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13188DF0-2CCF-F7B9-5D95-CDAEF5C13B8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16</a:t>
            </a:fld>
            <a:endParaRPr lang="nb-NO"/>
          </a:p>
        </p:txBody>
      </p:sp>
    </p:spTree>
    <p:extLst>
      <p:ext uri="{BB962C8B-B14F-4D97-AF65-F5344CB8AC3E}">
        <p14:creationId xmlns:p14="http://schemas.microsoft.com/office/powerpoint/2010/main" val="241010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44D8E79-1E5E-B8F0-2200-CB72221676EE}"/>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9D2D2646-6312-A06E-FD5F-97732A54FEAE}"/>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010D4970-FE47-4BEE-9DFC-59BB09B43C20}"/>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17</a:t>
            </a:fld>
            <a:endParaRPr lang="nb-NO"/>
          </a:p>
        </p:txBody>
      </p:sp>
    </p:spTree>
    <p:extLst>
      <p:ext uri="{BB962C8B-B14F-4D97-AF65-F5344CB8AC3E}">
        <p14:creationId xmlns:p14="http://schemas.microsoft.com/office/powerpoint/2010/main" val="98890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CD6BD3D-EFB7-7B8F-F1E8-29FC358B0012}"/>
              </a:ext>
            </a:extLst>
          </p:cNvPr>
          <p:cNvPicPr>
            <a:picLocks noChangeAspect="1"/>
          </p:cNvPicPr>
          <p:nvPr/>
        </p:nvPicPr>
        <p:blipFill>
          <a:blip r:embed="rId3"/>
          <a:stretch>
            <a:fillRect/>
          </a:stretch>
        </p:blipFill>
        <p:spPr>
          <a:xfrm>
            <a:off x="519106" y="68263"/>
            <a:ext cx="11153788" cy="6218237"/>
          </a:xfrm>
          <a:prstGeom prst="rect">
            <a:avLst/>
          </a:prstGeom>
          <a:noFill/>
        </p:spPr>
      </p:pic>
      <p:sp>
        <p:nvSpPr>
          <p:cNvPr id="3" name="Plassholder for dato 2" hidden="1">
            <a:extLst>
              <a:ext uri="{FF2B5EF4-FFF2-40B4-BE49-F238E27FC236}">
                <a16:creationId xmlns:a16="http://schemas.microsoft.com/office/drawing/2014/main" id="{F002A68A-1948-4182-B84B-48198061FCC5}"/>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D0ADFF31-9E25-93E2-FE3F-68172300F070}"/>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18</a:t>
            </a:fld>
            <a:endParaRPr lang="nb-NO"/>
          </a:p>
        </p:txBody>
      </p:sp>
    </p:spTree>
    <p:extLst>
      <p:ext uri="{BB962C8B-B14F-4D97-AF65-F5344CB8AC3E}">
        <p14:creationId xmlns:p14="http://schemas.microsoft.com/office/powerpoint/2010/main" val="133866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3FF2BF0-DB51-30D1-22EE-BF97D4D53EC6}"/>
              </a:ext>
            </a:extLst>
          </p:cNvPr>
          <p:cNvPicPr>
            <a:picLocks noChangeAspect="1"/>
          </p:cNvPicPr>
          <p:nvPr/>
        </p:nvPicPr>
        <p:blipFill rotWithShape="1">
          <a:blip r:embed="rId3"/>
          <a:srcRect l="444"/>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21615DE7-E277-E298-1CA5-D9F4EDFF244C}"/>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CCFD8A5C-38FF-94B9-4217-DBD289532DF4}"/>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19</a:t>
            </a:fld>
            <a:endParaRPr lang="nb-NO"/>
          </a:p>
        </p:txBody>
      </p:sp>
    </p:spTree>
    <p:extLst>
      <p:ext uri="{BB962C8B-B14F-4D97-AF65-F5344CB8AC3E}">
        <p14:creationId xmlns:p14="http://schemas.microsoft.com/office/powerpoint/2010/main" val="124115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descr="Et bilde som inneholder stearinlys, tekst, Font&#10;&#10;Automatisk generert beskrivelse">
            <a:extLst>
              <a:ext uri="{FF2B5EF4-FFF2-40B4-BE49-F238E27FC236}">
                <a16:creationId xmlns:a16="http://schemas.microsoft.com/office/drawing/2014/main" id="{847F416E-02AE-C59C-00BA-C0ED7DFFBA70}"/>
              </a:ext>
            </a:extLst>
          </p:cNvPr>
          <p:cNvPicPr>
            <a:picLocks noGrp="1" noChangeAspect="1"/>
          </p:cNvPicPr>
          <p:nvPr>
            <p:ph idx="1"/>
          </p:nvPr>
        </p:nvPicPr>
        <p:blipFill rotWithShape="1">
          <a:blip r:embed="rId3"/>
          <a:srcRect b="1747"/>
          <a:stretch/>
        </p:blipFill>
        <p:spPr>
          <a:xfrm>
            <a:off x="20" y="10"/>
            <a:ext cx="12191980" cy="6857990"/>
          </a:xfrm>
          <a:noFill/>
        </p:spPr>
      </p:pic>
      <p:sp>
        <p:nvSpPr>
          <p:cNvPr id="3" name="Plassholder for dato 2" hidden="1">
            <a:extLst>
              <a:ext uri="{FF2B5EF4-FFF2-40B4-BE49-F238E27FC236}">
                <a16:creationId xmlns:a16="http://schemas.microsoft.com/office/drawing/2014/main" id="{5B6B5468-2744-86A7-EE33-B494456E0032}"/>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2DF9E660-8E72-340A-9803-6C863ED0AAF0}"/>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a:t>
            </a:fld>
            <a:endParaRPr lang="nb-NO"/>
          </a:p>
        </p:txBody>
      </p:sp>
    </p:spTree>
    <p:extLst>
      <p:ext uri="{BB962C8B-B14F-4D97-AF65-F5344CB8AC3E}">
        <p14:creationId xmlns:p14="http://schemas.microsoft.com/office/powerpoint/2010/main" val="126689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skjermbilde, Font, Parallell&#10;&#10;Automatisk generert beskrivelse">
            <a:extLst>
              <a:ext uri="{FF2B5EF4-FFF2-40B4-BE49-F238E27FC236}">
                <a16:creationId xmlns:a16="http://schemas.microsoft.com/office/drawing/2014/main" id="{F2DD7071-D6E7-0EDC-1032-5BFFD9CBFC9A}"/>
              </a:ext>
            </a:extLst>
          </p:cNvPr>
          <p:cNvPicPr>
            <a:picLocks noChangeAspect="1"/>
          </p:cNvPicPr>
          <p:nvPr/>
        </p:nvPicPr>
        <p:blipFill>
          <a:blip r:embed="rId3"/>
          <a:stretch>
            <a:fillRect/>
          </a:stretch>
        </p:blipFill>
        <p:spPr>
          <a:xfrm>
            <a:off x="593135" y="68263"/>
            <a:ext cx="11005729" cy="6218237"/>
          </a:xfrm>
          <a:prstGeom prst="rect">
            <a:avLst/>
          </a:prstGeom>
          <a:noFill/>
        </p:spPr>
      </p:pic>
      <p:sp>
        <p:nvSpPr>
          <p:cNvPr id="3" name="Plassholder for dato 2" hidden="1">
            <a:extLst>
              <a:ext uri="{FF2B5EF4-FFF2-40B4-BE49-F238E27FC236}">
                <a16:creationId xmlns:a16="http://schemas.microsoft.com/office/drawing/2014/main" id="{921BF152-E730-E7C4-8549-3E9E8E3D2217}"/>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B55391FE-8C69-A4D5-242A-EAA13C76B1EF}"/>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20</a:t>
            </a:fld>
            <a:endParaRPr lang="nb-NO"/>
          </a:p>
        </p:txBody>
      </p:sp>
    </p:spTree>
    <p:extLst>
      <p:ext uri="{BB962C8B-B14F-4D97-AF65-F5344CB8AC3E}">
        <p14:creationId xmlns:p14="http://schemas.microsoft.com/office/powerpoint/2010/main" val="29339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FB90FF68-2423-D9DD-2209-E8BE8C4EC7D2}"/>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D24BB947-16DB-510F-6D8F-5EF855E71F63}"/>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DDDBECD0-AF60-ED1F-45BE-1F94E142FF8E}"/>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21</a:t>
            </a:fld>
            <a:endParaRPr lang="nb-NO"/>
          </a:p>
        </p:txBody>
      </p:sp>
    </p:spTree>
    <p:extLst>
      <p:ext uri="{BB962C8B-B14F-4D97-AF65-F5344CB8AC3E}">
        <p14:creationId xmlns:p14="http://schemas.microsoft.com/office/powerpoint/2010/main" val="31400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snø, himmel, tre&#10;&#10;Automatisk generert beskrivelse">
            <a:extLst>
              <a:ext uri="{FF2B5EF4-FFF2-40B4-BE49-F238E27FC236}">
                <a16:creationId xmlns:a16="http://schemas.microsoft.com/office/drawing/2014/main" id="{7D4B75BF-55FD-5F44-CB64-74A911D14899}"/>
              </a:ext>
            </a:extLst>
          </p:cNvPr>
          <p:cNvPicPr>
            <a:picLocks noChangeAspect="1"/>
          </p:cNvPicPr>
          <p:nvPr/>
        </p:nvPicPr>
        <p:blipFill rotWithShape="1">
          <a:blip r:embed="rId3"/>
          <a:srcRect l="8889" r="1" b="1"/>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B2465BB2-E31B-CD3B-95C3-A085D4943F30}"/>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DE0C5BDF-BAA6-B6D6-F03F-C42AB3300AC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22</a:t>
            </a:fld>
            <a:endParaRPr lang="nb-NO"/>
          </a:p>
        </p:txBody>
      </p:sp>
      <p:sp>
        <p:nvSpPr>
          <p:cNvPr id="6" name="TekstSylinder 5">
            <a:extLst>
              <a:ext uri="{FF2B5EF4-FFF2-40B4-BE49-F238E27FC236}">
                <a16:creationId xmlns:a16="http://schemas.microsoft.com/office/drawing/2014/main" id="{C4EF62A8-3DD9-AEA0-5C92-E296D1849906}"/>
              </a:ext>
            </a:extLst>
          </p:cNvPr>
          <p:cNvSpPr txBox="1"/>
          <p:nvPr/>
        </p:nvSpPr>
        <p:spPr>
          <a:xfrm>
            <a:off x="7531860" y="6281095"/>
            <a:ext cx="4660140" cy="369332"/>
          </a:xfrm>
          <a:prstGeom prst="rect">
            <a:avLst/>
          </a:prstGeom>
          <a:noFill/>
        </p:spPr>
        <p:txBody>
          <a:bodyPr wrap="square" rtlCol="0">
            <a:spAutoFit/>
          </a:bodyPr>
          <a:lstStyle/>
          <a:p>
            <a:r>
              <a:rPr lang="nb-NO" dirty="0"/>
              <a:t>Hoff kirke, Østre Toten Foto: Knut Hagen</a:t>
            </a:r>
          </a:p>
        </p:txBody>
      </p:sp>
    </p:spTree>
    <p:extLst>
      <p:ext uri="{BB962C8B-B14F-4D97-AF65-F5344CB8AC3E}">
        <p14:creationId xmlns:p14="http://schemas.microsoft.com/office/powerpoint/2010/main" val="325609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 nummer&#10;&#10;Automatisk generert beskrivelse">
            <a:extLst>
              <a:ext uri="{FF2B5EF4-FFF2-40B4-BE49-F238E27FC236}">
                <a16:creationId xmlns:a16="http://schemas.microsoft.com/office/drawing/2014/main" id="{CB4342BD-6362-E988-3E7A-8874DEB1F1AD}"/>
              </a:ext>
            </a:extLst>
          </p:cNvPr>
          <p:cNvPicPr>
            <a:picLocks noChangeAspect="1"/>
          </p:cNvPicPr>
          <p:nvPr/>
        </p:nvPicPr>
        <p:blipFill rotWithShape="1">
          <a:blip r:embed="rId3"/>
          <a:srcRect l="1333"/>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7ABBE4A7-66B2-F3EA-A68D-CE7F901B614C}"/>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75DEEC8E-051F-8C7A-21C6-1E03FF138D2E}"/>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23</a:t>
            </a:fld>
            <a:endParaRPr lang="nb-NO"/>
          </a:p>
        </p:txBody>
      </p:sp>
    </p:spTree>
    <p:extLst>
      <p:ext uri="{BB962C8B-B14F-4D97-AF65-F5344CB8AC3E}">
        <p14:creationId xmlns:p14="http://schemas.microsoft.com/office/powerpoint/2010/main" val="276492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C680008-B715-4FD3-150C-B5166525B546}"/>
              </a:ext>
            </a:extLst>
          </p:cNvPr>
          <p:cNvPicPr>
            <a:picLocks noChangeAspect="1"/>
          </p:cNvPicPr>
          <p:nvPr/>
        </p:nvPicPr>
        <p:blipFill rotWithShape="1">
          <a:blip r:embed="rId3"/>
          <a:srcRect l="889" r="-1" b="-1"/>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38B88889-63CE-0B1D-6C44-662A8E4E393E}"/>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30CFEA1D-AC38-BAF6-9175-6ED8D7E7CF5F}"/>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24</a:t>
            </a:fld>
            <a:endParaRPr lang="nb-NO"/>
          </a:p>
        </p:txBody>
      </p:sp>
    </p:spTree>
    <p:extLst>
      <p:ext uri="{BB962C8B-B14F-4D97-AF65-F5344CB8AC3E}">
        <p14:creationId xmlns:p14="http://schemas.microsoft.com/office/powerpoint/2010/main" val="42707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skjermbilde, Font, nummer&#10;&#10;Automatisk generert beskrivelse">
            <a:extLst>
              <a:ext uri="{FF2B5EF4-FFF2-40B4-BE49-F238E27FC236}">
                <a16:creationId xmlns:a16="http://schemas.microsoft.com/office/drawing/2014/main" id="{0FDA4B20-18A1-0D50-1DAD-32F28A726418}"/>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25</a:t>
            </a:fld>
            <a:endParaRPr lang="nb-NO"/>
          </a:p>
        </p:txBody>
      </p:sp>
    </p:spTree>
    <p:extLst>
      <p:ext uri="{BB962C8B-B14F-4D97-AF65-F5344CB8AC3E}">
        <p14:creationId xmlns:p14="http://schemas.microsoft.com/office/powerpoint/2010/main" val="358459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DB22F8-0131-6C43-ADB6-4AC62064500F}"/>
              </a:ext>
            </a:extLst>
          </p:cNvPr>
          <p:cNvSpPr>
            <a:spLocks noGrp="1"/>
          </p:cNvSpPr>
          <p:nvPr>
            <p:ph type="title"/>
          </p:nvPr>
        </p:nvSpPr>
        <p:spPr>
          <a:xfrm>
            <a:off x="6416231" y="460518"/>
            <a:ext cx="5292726" cy="863600"/>
          </a:xfrm>
        </p:spPr>
        <p:txBody>
          <a:bodyPr anchor="ctr">
            <a:normAutofit/>
          </a:bodyPr>
          <a:lstStyle/>
          <a:p>
            <a:r>
              <a:rPr lang="nb-NO" sz="3600" dirty="0"/>
              <a:t>Utfordring</a:t>
            </a:r>
          </a:p>
        </p:txBody>
      </p:sp>
      <p:sp>
        <p:nvSpPr>
          <p:cNvPr id="4" name="Plassholder for dato 3">
            <a:extLst>
              <a:ext uri="{FF2B5EF4-FFF2-40B4-BE49-F238E27FC236}">
                <a16:creationId xmlns:a16="http://schemas.microsoft.com/office/drawing/2014/main" id="{129CBB86-2887-794C-A032-CA977200AF83}"/>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22.02.2024</a:t>
            </a:fld>
            <a:endParaRPr lang="nb-NO"/>
          </a:p>
        </p:txBody>
      </p:sp>
      <p:sp>
        <p:nvSpPr>
          <p:cNvPr id="5" name="Plassholder for lysbildenummer 4">
            <a:extLst>
              <a:ext uri="{FF2B5EF4-FFF2-40B4-BE49-F238E27FC236}">
                <a16:creationId xmlns:a16="http://schemas.microsoft.com/office/drawing/2014/main" id="{95B88E39-5DE1-B441-AB47-F0D467D8D379}"/>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26</a:t>
            </a:fld>
            <a:endParaRPr lang="nb-NO"/>
          </a:p>
        </p:txBody>
      </p:sp>
      <p:sp>
        <p:nvSpPr>
          <p:cNvPr id="11" name="Content Placeholder 5">
            <a:extLst>
              <a:ext uri="{FF2B5EF4-FFF2-40B4-BE49-F238E27FC236}">
                <a16:creationId xmlns:a16="http://schemas.microsoft.com/office/drawing/2014/main" id="{D4A2D024-E2C9-4E82-E239-EF61B791BAA5}"/>
              </a:ext>
            </a:extLst>
          </p:cNvPr>
          <p:cNvSpPr>
            <a:spLocks noGrp="1"/>
          </p:cNvSpPr>
          <p:nvPr>
            <p:ph sz="half" idx="13"/>
          </p:nvPr>
        </p:nvSpPr>
        <p:spPr>
          <a:xfrm>
            <a:off x="542608" y="2219197"/>
            <a:ext cx="5292726" cy="4672012"/>
          </a:xfrm>
        </p:spPr>
        <p:txBody>
          <a:bodyPr>
            <a:normAutofit/>
          </a:bodyPr>
          <a:lstStyle/>
          <a:p>
            <a:r>
              <a:rPr lang="en-US" dirty="0" err="1"/>
              <a:t>tilbyr</a:t>
            </a:r>
            <a:r>
              <a:rPr lang="en-US" dirty="0"/>
              <a:t> </a:t>
            </a:r>
            <a:r>
              <a:rPr lang="en-US" dirty="0" err="1"/>
              <a:t>ikke</a:t>
            </a:r>
            <a:r>
              <a:rPr lang="en-US" dirty="0"/>
              <a:t> </a:t>
            </a:r>
            <a:r>
              <a:rPr lang="en-US" dirty="0" err="1"/>
              <a:t>fellesskap</a:t>
            </a:r>
            <a:r>
              <a:rPr lang="en-US" dirty="0"/>
              <a:t> </a:t>
            </a:r>
            <a:r>
              <a:rPr lang="en-US" dirty="0" err="1"/>
              <a:t>som</a:t>
            </a:r>
            <a:r>
              <a:rPr lang="en-US" dirty="0"/>
              <a:t> er </a:t>
            </a:r>
            <a:r>
              <a:rPr lang="en-US" dirty="0" err="1"/>
              <a:t>viktig</a:t>
            </a:r>
            <a:r>
              <a:rPr lang="en-US" dirty="0"/>
              <a:t> i mitt liv</a:t>
            </a:r>
          </a:p>
          <a:p>
            <a:r>
              <a:rPr lang="en-US" dirty="0" err="1"/>
              <a:t>har</a:t>
            </a:r>
            <a:r>
              <a:rPr lang="en-US" dirty="0"/>
              <a:t> </a:t>
            </a:r>
            <a:r>
              <a:rPr lang="en-US" dirty="0" err="1"/>
              <a:t>ikke</a:t>
            </a:r>
            <a:r>
              <a:rPr lang="en-US" dirty="0"/>
              <a:t> </a:t>
            </a:r>
            <a:r>
              <a:rPr lang="en-US" dirty="0" err="1"/>
              <a:t>tilbud</a:t>
            </a:r>
            <a:r>
              <a:rPr lang="en-US" dirty="0"/>
              <a:t> og </a:t>
            </a:r>
            <a:r>
              <a:rPr lang="en-US" dirty="0" err="1"/>
              <a:t>aktiviteter</a:t>
            </a:r>
            <a:r>
              <a:rPr lang="en-US" dirty="0"/>
              <a:t> </a:t>
            </a:r>
            <a:r>
              <a:rPr lang="en-US" dirty="0" err="1"/>
              <a:t>som</a:t>
            </a:r>
            <a:r>
              <a:rPr lang="en-US" dirty="0"/>
              <a:t> passer inn i mitt liv og </a:t>
            </a:r>
            <a:r>
              <a:rPr lang="en-US" dirty="0" err="1"/>
              <a:t>timeplan</a:t>
            </a:r>
            <a:endParaRPr lang="en-US" dirty="0"/>
          </a:p>
          <a:p>
            <a:r>
              <a:rPr lang="en-US" dirty="0"/>
              <a:t>er </a:t>
            </a:r>
            <a:r>
              <a:rPr lang="en-US" dirty="0" err="1"/>
              <a:t>ikke</a:t>
            </a:r>
            <a:r>
              <a:rPr lang="en-US" dirty="0"/>
              <a:t> </a:t>
            </a:r>
            <a:r>
              <a:rPr lang="en-US" dirty="0" err="1"/>
              <a:t>viktig</a:t>
            </a:r>
            <a:r>
              <a:rPr lang="en-US" dirty="0"/>
              <a:t> for meg i mitt </a:t>
            </a:r>
            <a:r>
              <a:rPr lang="en-US" dirty="0" err="1"/>
              <a:t>åndelige</a:t>
            </a:r>
            <a:r>
              <a:rPr lang="en-US" dirty="0"/>
              <a:t> liv</a:t>
            </a:r>
          </a:p>
          <a:p>
            <a:pPr marL="0" indent="0">
              <a:buNone/>
            </a:pPr>
            <a:endParaRPr lang="en-US" dirty="0"/>
          </a:p>
        </p:txBody>
      </p:sp>
      <p:graphicFrame>
        <p:nvGraphicFramePr>
          <p:cNvPr id="9" name="Plassholder for innhold 2">
            <a:extLst>
              <a:ext uri="{FF2B5EF4-FFF2-40B4-BE49-F238E27FC236}">
                <a16:creationId xmlns:a16="http://schemas.microsoft.com/office/drawing/2014/main" id="{56D09512-B471-8EE4-F072-2FDB6DF7A57D}"/>
              </a:ext>
            </a:extLst>
          </p:cNvPr>
          <p:cNvGraphicFramePr>
            <a:graphicFrameLocks noGrp="1"/>
          </p:cNvGraphicFramePr>
          <p:nvPr>
            <p:ph sz="half" idx="1"/>
          </p:nvPr>
        </p:nvGraphicFramePr>
        <p:xfrm>
          <a:off x="6275387" y="1385889"/>
          <a:ext cx="5292725" cy="4672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F12E99F2-63FF-8028-51C2-99E03772C137}"/>
              </a:ext>
            </a:extLst>
          </p:cNvPr>
          <p:cNvSpPr txBox="1"/>
          <p:nvPr/>
        </p:nvSpPr>
        <p:spPr>
          <a:xfrm>
            <a:off x="623886" y="569153"/>
            <a:ext cx="3952240" cy="646331"/>
          </a:xfrm>
          <a:prstGeom prst="rect">
            <a:avLst/>
          </a:prstGeom>
          <a:noFill/>
        </p:spPr>
        <p:txBody>
          <a:bodyPr wrap="square" rtlCol="0">
            <a:spAutoFit/>
          </a:bodyPr>
          <a:lstStyle/>
          <a:p>
            <a:r>
              <a:rPr lang="nb-NO" sz="3600" dirty="0">
                <a:solidFill>
                  <a:schemeClr val="bg1"/>
                </a:solidFill>
              </a:rPr>
              <a:t>Kirka</a:t>
            </a:r>
          </a:p>
        </p:txBody>
      </p:sp>
    </p:spTree>
    <p:extLst>
      <p:ext uri="{BB962C8B-B14F-4D97-AF65-F5344CB8AC3E}">
        <p14:creationId xmlns:p14="http://schemas.microsoft.com/office/powerpoint/2010/main" val="3147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Kan være et bilde av 1 person og støperi">
            <a:extLst>
              <a:ext uri="{FF2B5EF4-FFF2-40B4-BE49-F238E27FC236}">
                <a16:creationId xmlns:a16="http://schemas.microsoft.com/office/drawing/2014/main" id="{F6135038-7FC3-0923-E94F-3ED582974C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36" r="1" b="47840"/>
          <a:stretch/>
        </p:blipFill>
        <p:spPr bwMode="auto">
          <a:xfrm>
            <a:off x="120650" y="68263"/>
            <a:ext cx="11950700" cy="6218237"/>
          </a:xfrm>
          <a:prstGeom prst="rect">
            <a:avLst/>
          </a:prstGeom>
          <a:solidFill>
            <a:srgbClr val="FFFFFF"/>
          </a:solid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27</a:t>
            </a:fld>
            <a:endParaRPr lang="nb-NO"/>
          </a:p>
        </p:txBody>
      </p:sp>
      <p:sp>
        <p:nvSpPr>
          <p:cNvPr id="5" name="TekstSylinder 4">
            <a:extLst>
              <a:ext uri="{FF2B5EF4-FFF2-40B4-BE49-F238E27FC236}">
                <a16:creationId xmlns:a16="http://schemas.microsoft.com/office/drawing/2014/main" id="{DF9180A4-BD4D-6F82-B68A-A845C74FF4F4}"/>
              </a:ext>
            </a:extLst>
          </p:cNvPr>
          <p:cNvSpPr txBox="1"/>
          <p:nvPr/>
        </p:nvSpPr>
        <p:spPr>
          <a:xfrm>
            <a:off x="7992973" y="5850975"/>
            <a:ext cx="4078377" cy="369332"/>
          </a:xfrm>
          <a:prstGeom prst="rect">
            <a:avLst/>
          </a:prstGeom>
          <a:noFill/>
        </p:spPr>
        <p:txBody>
          <a:bodyPr wrap="square" rtlCol="0">
            <a:spAutoFit/>
          </a:bodyPr>
          <a:lstStyle/>
          <a:p>
            <a:r>
              <a:rPr lang="nb-NO" dirty="0">
                <a:solidFill>
                  <a:srgbClr val="FFFFFF"/>
                </a:solidFill>
              </a:rPr>
              <a:t>Skjermdump fra FB: @Mekkeklubben</a:t>
            </a:r>
          </a:p>
        </p:txBody>
      </p:sp>
    </p:spTree>
    <p:extLst>
      <p:ext uri="{BB962C8B-B14F-4D97-AF65-F5344CB8AC3E}">
        <p14:creationId xmlns:p14="http://schemas.microsoft.com/office/powerpoint/2010/main" val="41831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A162855-5183-DA13-1644-22E54942A1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02962" y="94389"/>
            <a:ext cx="9212202" cy="6218237"/>
          </a:xfrm>
          <a:prstGeom prst="rect">
            <a:avLst/>
          </a:prstGeom>
          <a:solidFill>
            <a:srgbClr val="FFFFFF"/>
          </a:solidFill>
        </p:spPr>
      </p:pic>
      <p:sp>
        <p:nvSpPr>
          <p:cNvPr id="2" name="Plassholder for dato 1" hidden="1">
            <a:extLst>
              <a:ext uri="{FF2B5EF4-FFF2-40B4-BE49-F238E27FC236}">
                <a16:creationId xmlns:a16="http://schemas.microsoft.com/office/drawing/2014/main" id="{2F49825F-0C52-89E8-4558-AB0F994388AA}"/>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E03FDA58-A58D-DDB8-8C61-E43944D3EB5C}"/>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28</a:t>
            </a:fld>
            <a:endParaRPr lang="nb-NO"/>
          </a:p>
        </p:txBody>
      </p:sp>
    </p:spTree>
    <p:extLst>
      <p:ext uri="{BB962C8B-B14F-4D97-AF65-F5344CB8AC3E}">
        <p14:creationId xmlns:p14="http://schemas.microsoft.com/office/powerpoint/2010/main" val="60276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E3EEA0-B1F2-0825-E2FE-28C98812D1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60509" y="68263"/>
            <a:ext cx="6870981" cy="6218237"/>
          </a:xfrm>
          <a:prstGeom prst="rect">
            <a:avLst/>
          </a:prstGeom>
          <a:solidFill>
            <a:srgbClr val="FFFFFF"/>
          </a:solidFill>
        </p:spPr>
      </p:pic>
      <p:sp>
        <p:nvSpPr>
          <p:cNvPr id="3" name="Plassholder for dato 2" hidden="1">
            <a:extLst>
              <a:ext uri="{FF2B5EF4-FFF2-40B4-BE49-F238E27FC236}">
                <a16:creationId xmlns:a16="http://schemas.microsoft.com/office/drawing/2014/main" id="{03134FA7-2008-BA27-38EB-0D3069CA2FB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B3C608D2-2D86-507E-A5A3-A5D55942F1AF}"/>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29</a:t>
            </a:fld>
            <a:endParaRPr lang="nb-NO"/>
          </a:p>
        </p:txBody>
      </p:sp>
      <p:pic>
        <p:nvPicPr>
          <p:cNvPr id="1028" name="Picture 4">
            <a:extLst>
              <a:ext uri="{FF2B5EF4-FFF2-40B4-BE49-F238E27FC236}">
                <a16:creationId xmlns:a16="http://schemas.microsoft.com/office/drawing/2014/main" id="{CE3E413B-C2F9-A7AC-0D10-F10EA4B0D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74"/>
          <a:stretch/>
        </p:blipFill>
        <p:spPr bwMode="auto">
          <a:xfrm>
            <a:off x="5734425" y="5314943"/>
            <a:ext cx="3767747" cy="610438"/>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637C6F5F-B77A-3A87-0F31-9C688910E3BB}"/>
              </a:ext>
            </a:extLst>
          </p:cNvPr>
          <p:cNvPicPr>
            <a:picLocks noChangeAspect="1"/>
          </p:cNvPicPr>
          <p:nvPr/>
        </p:nvPicPr>
        <p:blipFill>
          <a:blip r:embed="rId5"/>
          <a:stretch>
            <a:fillRect/>
          </a:stretch>
        </p:blipFill>
        <p:spPr>
          <a:xfrm>
            <a:off x="307326" y="1536091"/>
            <a:ext cx="5474268" cy="1796244"/>
          </a:xfrm>
          <a:prstGeom prst="rect">
            <a:avLst/>
          </a:prstGeom>
        </p:spPr>
      </p:pic>
      <p:pic>
        <p:nvPicPr>
          <p:cNvPr id="8" name="Bilde 7">
            <a:extLst>
              <a:ext uri="{FF2B5EF4-FFF2-40B4-BE49-F238E27FC236}">
                <a16:creationId xmlns:a16="http://schemas.microsoft.com/office/drawing/2014/main" id="{04127767-5891-2876-86D3-E49AB43423EF}"/>
              </a:ext>
            </a:extLst>
          </p:cNvPr>
          <p:cNvPicPr>
            <a:picLocks noChangeAspect="1"/>
          </p:cNvPicPr>
          <p:nvPr/>
        </p:nvPicPr>
        <p:blipFill>
          <a:blip r:embed="rId6"/>
          <a:stretch>
            <a:fillRect/>
          </a:stretch>
        </p:blipFill>
        <p:spPr>
          <a:xfrm>
            <a:off x="353999" y="3908257"/>
            <a:ext cx="5380922" cy="857828"/>
          </a:xfrm>
          <a:prstGeom prst="rect">
            <a:avLst/>
          </a:prstGeom>
        </p:spPr>
      </p:pic>
      <p:pic>
        <p:nvPicPr>
          <p:cNvPr id="10" name="Bilde 9">
            <a:extLst>
              <a:ext uri="{FF2B5EF4-FFF2-40B4-BE49-F238E27FC236}">
                <a16:creationId xmlns:a16="http://schemas.microsoft.com/office/drawing/2014/main" id="{8AF41C74-0288-21BC-8457-8298BB8F8F4F}"/>
              </a:ext>
            </a:extLst>
          </p:cNvPr>
          <p:cNvPicPr>
            <a:picLocks noChangeAspect="1"/>
          </p:cNvPicPr>
          <p:nvPr/>
        </p:nvPicPr>
        <p:blipFill>
          <a:blip r:embed="rId7"/>
          <a:stretch>
            <a:fillRect/>
          </a:stretch>
        </p:blipFill>
        <p:spPr>
          <a:xfrm>
            <a:off x="307326" y="4747847"/>
            <a:ext cx="5427099" cy="942602"/>
          </a:xfrm>
          <a:prstGeom prst="rect">
            <a:avLst/>
          </a:prstGeom>
        </p:spPr>
      </p:pic>
    </p:spTree>
    <p:extLst>
      <p:ext uri="{BB962C8B-B14F-4D97-AF65-F5344CB8AC3E}">
        <p14:creationId xmlns:p14="http://schemas.microsoft.com/office/powerpoint/2010/main" val="394063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D6BC40A-F0E0-0053-61C1-909F67C853A1}"/>
              </a:ext>
            </a:extLst>
          </p:cNvPr>
          <p:cNvSpPr>
            <a:spLocks noGrp="1"/>
          </p:cNvSpPr>
          <p:nvPr>
            <p:ph type="dt" sz="half" idx="10"/>
          </p:nvPr>
        </p:nvSpPr>
        <p:spPr/>
        <p:txBody>
          <a:bodyPr/>
          <a:lstStyle/>
          <a:p>
            <a:fld id="{FB00A347-3E81-5043-AB2C-570E496480F1}" type="datetime1">
              <a:rPr lang="nb-NO" smtClean="0"/>
              <a:t>22.02.2024</a:t>
            </a:fld>
            <a:endParaRPr lang="nb-NO"/>
          </a:p>
        </p:txBody>
      </p:sp>
      <p:sp>
        <p:nvSpPr>
          <p:cNvPr id="3" name="Plassholder for lysbildenummer 2">
            <a:extLst>
              <a:ext uri="{FF2B5EF4-FFF2-40B4-BE49-F238E27FC236}">
                <a16:creationId xmlns:a16="http://schemas.microsoft.com/office/drawing/2014/main" id="{AB38021E-DE40-CD0A-B4EA-4E31216CFA6C}"/>
              </a:ext>
            </a:extLst>
          </p:cNvPr>
          <p:cNvSpPr>
            <a:spLocks noGrp="1"/>
          </p:cNvSpPr>
          <p:nvPr>
            <p:ph type="sldNum" sz="quarter" idx="12"/>
          </p:nvPr>
        </p:nvSpPr>
        <p:spPr/>
        <p:txBody>
          <a:bodyPr/>
          <a:lstStyle/>
          <a:p>
            <a:fld id="{46765B28-40BF-0A46-BB8F-30D004035CD9}" type="slidenum">
              <a:rPr lang="nb-NO" smtClean="0"/>
              <a:t>3</a:t>
            </a:fld>
            <a:endParaRPr lang="nb-NO"/>
          </a:p>
        </p:txBody>
      </p:sp>
      <p:pic>
        <p:nvPicPr>
          <p:cNvPr id="1026" name="Picture 2" descr="Kan være et bilde av en eller flere personer, folk som står og utendørs">
            <a:extLst>
              <a:ext uri="{FF2B5EF4-FFF2-40B4-BE49-F238E27FC236}">
                <a16:creationId xmlns:a16="http://schemas.microsoft.com/office/drawing/2014/main" id="{D50F473B-65DE-F7EA-79AD-622639F59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887" y="386419"/>
            <a:ext cx="3324225" cy="569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6FE87F2-5944-4044-8318-FE7ABDA6D046">
            <a:extLst>
              <a:ext uri="{FF2B5EF4-FFF2-40B4-BE49-F238E27FC236}">
                <a16:creationId xmlns:a16="http://schemas.microsoft.com/office/drawing/2014/main" id="{AD960615-BE6E-CC31-FBB3-2950377FF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79" b="22447"/>
          <a:stretch/>
        </p:blipFill>
        <p:spPr bwMode="auto">
          <a:xfrm>
            <a:off x="633413" y="386419"/>
            <a:ext cx="3352800" cy="1676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n være et bilde av 4 personer og innendørs">
            <a:extLst>
              <a:ext uri="{FF2B5EF4-FFF2-40B4-BE49-F238E27FC236}">
                <a16:creationId xmlns:a16="http://schemas.microsoft.com/office/drawing/2014/main" id="{D2C6BE97-68C4-C602-0C0F-765332F51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312" y="3327516"/>
            <a:ext cx="33528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t bilde som inneholder gress, tre, utendørs, person&#10;&#10;Automatisk generert beskrivelse">
            <a:extLst>
              <a:ext uri="{FF2B5EF4-FFF2-40B4-BE49-F238E27FC236}">
                <a16:creationId xmlns:a16="http://schemas.microsoft.com/office/drawing/2014/main" id="{B25EE0B6-B954-0CDE-1B5C-CC878D77E5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50" r="21882"/>
          <a:stretch/>
        </p:blipFill>
        <p:spPr bwMode="auto">
          <a:xfrm>
            <a:off x="8205787" y="386419"/>
            <a:ext cx="3352800" cy="27717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a:extLst>
              <a:ext uri="{FF2B5EF4-FFF2-40B4-BE49-F238E27FC236}">
                <a16:creationId xmlns:a16="http://schemas.microsoft.com/office/drawing/2014/main" id="{49328A1B-553A-F12D-C73B-B66C70BE22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a:extLst>
              <a:ext uri="{FF2B5EF4-FFF2-40B4-BE49-F238E27FC236}">
                <a16:creationId xmlns:a16="http://schemas.microsoft.com/office/drawing/2014/main" id="{078CBEE9-EFB3-89FE-22B2-C473D682068E}"/>
              </a:ext>
            </a:extLst>
          </p:cNvPr>
          <p:cNvPicPr>
            <a:picLocks noChangeAspect="1"/>
          </p:cNvPicPr>
          <p:nvPr/>
        </p:nvPicPr>
        <p:blipFill rotWithShape="1">
          <a:blip r:embed="rId7"/>
          <a:srcRect t="3643" b="10539"/>
          <a:stretch/>
        </p:blipFill>
        <p:spPr>
          <a:xfrm>
            <a:off x="556679" y="2184400"/>
            <a:ext cx="3420008" cy="3914891"/>
          </a:xfrm>
          <a:prstGeom prst="rect">
            <a:avLst/>
          </a:prstGeom>
        </p:spPr>
      </p:pic>
    </p:spTree>
    <p:extLst>
      <p:ext uri="{BB962C8B-B14F-4D97-AF65-F5344CB8AC3E}">
        <p14:creationId xmlns:p14="http://schemas.microsoft.com/office/powerpoint/2010/main" val="144597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AC31BBE7-065A-EFCC-96E4-6610ED8269D4}"/>
              </a:ext>
            </a:extLst>
          </p:cNvPr>
          <p:cNvPicPr>
            <a:picLocks noGrp="1" noChangeAspect="1"/>
          </p:cNvPicPr>
          <p:nvPr>
            <p:ph idx="1"/>
          </p:nvPr>
        </p:nvPicPr>
        <p:blipFill>
          <a:blip r:embed="rId3"/>
          <a:stretch/>
        </p:blipFill>
        <p:spPr>
          <a:xfrm>
            <a:off x="544001" y="68263"/>
            <a:ext cx="11103997"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30</a:t>
            </a:fld>
            <a:endParaRPr lang="nb-NO"/>
          </a:p>
        </p:txBody>
      </p:sp>
    </p:spTree>
    <p:extLst>
      <p:ext uri="{BB962C8B-B14F-4D97-AF65-F5344CB8AC3E}">
        <p14:creationId xmlns:p14="http://schemas.microsoft.com/office/powerpoint/2010/main" val="164024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skjermbilde, diagram, design&#10;&#10;Automatisk generert beskrivelse">
            <a:extLst>
              <a:ext uri="{FF2B5EF4-FFF2-40B4-BE49-F238E27FC236}">
                <a16:creationId xmlns:a16="http://schemas.microsoft.com/office/drawing/2014/main" id="{978BC6D0-87C5-2A70-631C-28839553C80A}"/>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31</a:t>
            </a:fld>
            <a:endParaRPr lang="nb-NO"/>
          </a:p>
        </p:txBody>
      </p:sp>
    </p:spTree>
    <p:extLst>
      <p:ext uri="{BB962C8B-B14F-4D97-AF65-F5344CB8AC3E}">
        <p14:creationId xmlns:p14="http://schemas.microsoft.com/office/powerpoint/2010/main" val="20826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1E396C60-02A4-7B1C-B562-4636AEA289FD}"/>
              </a:ext>
            </a:extLst>
          </p:cNvPr>
          <p:cNvPicPr>
            <a:picLocks noGrp="1" noChangeAspect="1"/>
          </p:cNvPicPr>
          <p:nvPr>
            <p:ph idx="1"/>
          </p:nvPr>
        </p:nvPicPr>
        <p:blipFill>
          <a:blip r:embed="rId3"/>
          <a:stretch/>
        </p:blipFill>
        <p:spPr>
          <a:xfrm>
            <a:off x="593135" y="68263"/>
            <a:ext cx="11005729"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32</a:t>
            </a:fld>
            <a:endParaRPr lang="nb-NO"/>
          </a:p>
        </p:txBody>
      </p:sp>
    </p:spTree>
    <p:extLst>
      <p:ext uri="{BB962C8B-B14F-4D97-AF65-F5344CB8AC3E}">
        <p14:creationId xmlns:p14="http://schemas.microsoft.com/office/powerpoint/2010/main" val="238124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diagram, design&#10;&#10;Automatisk generert beskrivelse">
            <a:extLst>
              <a:ext uri="{FF2B5EF4-FFF2-40B4-BE49-F238E27FC236}">
                <a16:creationId xmlns:a16="http://schemas.microsoft.com/office/drawing/2014/main" id="{13D66557-B54A-AB36-8F72-4494793360D5}"/>
              </a:ext>
            </a:extLst>
          </p:cNvPr>
          <p:cNvPicPr>
            <a:picLocks noChangeAspect="1"/>
          </p:cNvPicPr>
          <p:nvPr/>
        </p:nvPicPr>
        <p:blipFill>
          <a:blip r:embed="rId3"/>
          <a:stretch>
            <a:fillRect/>
          </a:stretch>
        </p:blipFill>
        <p:spPr>
          <a:xfrm>
            <a:off x="544001" y="68263"/>
            <a:ext cx="11103997" cy="6218237"/>
          </a:xfrm>
          <a:prstGeom prst="rect">
            <a:avLst/>
          </a:prstGeom>
          <a:noFill/>
        </p:spPr>
      </p:pic>
      <p:sp>
        <p:nvSpPr>
          <p:cNvPr id="2" name="Plassholder for dato 1" hidden="1">
            <a:extLst>
              <a:ext uri="{FF2B5EF4-FFF2-40B4-BE49-F238E27FC236}">
                <a16:creationId xmlns:a16="http://schemas.microsoft.com/office/drawing/2014/main" id="{5360A7E4-0F5A-44DC-8C31-40B80562EDFA}"/>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22E9C2DD-A7F6-93A2-548F-7D7ECB643FE9}"/>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33</a:t>
            </a:fld>
            <a:endParaRPr lang="nb-NO"/>
          </a:p>
        </p:txBody>
      </p:sp>
    </p:spTree>
    <p:extLst>
      <p:ext uri="{BB962C8B-B14F-4D97-AF65-F5344CB8AC3E}">
        <p14:creationId xmlns:p14="http://schemas.microsoft.com/office/powerpoint/2010/main" val="14436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0F7866B-0207-AEE6-BBD7-FC4EE604D6E8}"/>
              </a:ext>
            </a:extLst>
          </p:cNvPr>
          <p:cNvPicPr>
            <a:picLocks noChangeAspect="1"/>
          </p:cNvPicPr>
          <p:nvPr/>
        </p:nvPicPr>
        <p:blipFill rotWithShape="1">
          <a:blip r:embed="rId3"/>
          <a:srcRect/>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04237CC7-B2E4-2405-2DF2-83A36D6A7808}"/>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78E3498F-768C-81F8-0D6B-73B2DC203138}"/>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34</a:t>
            </a:fld>
            <a:endParaRPr lang="nb-NO"/>
          </a:p>
        </p:txBody>
      </p:sp>
    </p:spTree>
    <p:extLst>
      <p:ext uri="{BB962C8B-B14F-4D97-AF65-F5344CB8AC3E}">
        <p14:creationId xmlns:p14="http://schemas.microsoft.com/office/powerpoint/2010/main" val="148888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BCAB21E-89B6-489A-1C08-92FD2DBED484}"/>
              </a:ext>
            </a:extLst>
          </p:cNvPr>
          <p:cNvPicPr>
            <a:picLocks noChangeAspect="1"/>
          </p:cNvPicPr>
          <p:nvPr/>
        </p:nvPicPr>
        <p:blipFill rotWithShape="1">
          <a:blip r:embed="rId3"/>
          <a:srcRect t="1126" b="7925"/>
          <a:stretch/>
        </p:blipFill>
        <p:spPr>
          <a:xfrm>
            <a:off x="20" y="10"/>
            <a:ext cx="12191980" cy="6237278"/>
          </a:xfrm>
          <a:prstGeom prst="rect">
            <a:avLst/>
          </a:prstGeom>
          <a:noFill/>
        </p:spPr>
      </p:pic>
      <p:sp>
        <p:nvSpPr>
          <p:cNvPr id="3" name="Plassholder for dato 2">
            <a:extLst>
              <a:ext uri="{FF2B5EF4-FFF2-40B4-BE49-F238E27FC236}">
                <a16:creationId xmlns:a16="http://schemas.microsoft.com/office/drawing/2014/main" id="{5B485FAC-72A3-352B-E22C-8605D6F5CCBA}"/>
              </a:ext>
            </a:extLst>
          </p:cNvPr>
          <p:cNvSpPr>
            <a:spLocks noGrp="1"/>
          </p:cNvSpPr>
          <p:nvPr>
            <p:ph type="dt" sz="half" idx="10"/>
          </p:nvPr>
        </p:nvSpPr>
        <p:spPr>
          <a:xfrm>
            <a:off x="10484745" y="6437935"/>
            <a:ext cx="1083367" cy="212492"/>
          </a:xfrm>
        </p:spPr>
        <p:txBody>
          <a:bodyPr anchor="ctr">
            <a:normAutofit/>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a:extLst>
              <a:ext uri="{FF2B5EF4-FFF2-40B4-BE49-F238E27FC236}">
                <a16:creationId xmlns:a16="http://schemas.microsoft.com/office/drawing/2014/main" id="{513BB833-7E6B-79A3-B929-76870705E604}"/>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35</a:t>
            </a:fld>
            <a:endParaRPr lang="nb-NO"/>
          </a:p>
        </p:txBody>
      </p:sp>
      <p:sp>
        <p:nvSpPr>
          <p:cNvPr id="6" name="TekstSylinder 5">
            <a:extLst>
              <a:ext uri="{FF2B5EF4-FFF2-40B4-BE49-F238E27FC236}">
                <a16:creationId xmlns:a16="http://schemas.microsoft.com/office/drawing/2014/main" id="{578CDACE-0953-3B73-6AD3-1B62AEF24758}"/>
              </a:ext>
            </a:extLst>
          </p:cNvPr>
          <p:cNvSpPr txBox="1"/>
          <p:nvPr/>
        </p:nvSpPr>
        <p:spPr>
          <a:xfrm>
            <a:off x="7960086" y="5898734"/>
            <a:ext cx="3922702" cy="338554"/>
          </a:xfrm>
          <a:prstGeom prst="rect">
            <a:avLst/>
          </a:prstGeom>
          <a:noFill/>
        </p:spPr>
        <p:txBody>
          <a:bodyPr wrap="square" rtlCol="0">
            <a:spAutoFit/>
          </a:bodyPr>
          <a:lstStyle/>
          <a:p>
            <a:r>
              <a:rPr lang="nb-NO" sz="1600" dirty="0"/>
              <a:t>Foto: Geir Olav Slåen/NRK</a:t>
            </a:r>
          </a:p>
        </p:txBody>
      </p:sp>
      <p:pic>
        <p:nvPicPr>
          <p:cNvPr id="2052" name="Picture 4" descr="Vågå-brudepar2">
            <a:extLst>
              <a:ext uri="{FF2B5EF4-FFF2-40B4-BE49-F238E27FC236}">
                <a16:creationId xmlns:a16="http://schemas.microsoft.com/office/drawing/2014/main" id="{94312450-F2CF-2998-BFD1-940D2D90A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6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6E9C5FA3-200C-116D-AFF5-33E878DF0DCE}"/>
              </a:ext>
            </a:extLst>
          </p:cNvPr>
          <p:cNvPicPr>
            <a:picLocks noChangeAspect="1"/>
          </p:cNvPicPr>
          <p:nvPr/>
        </p:nvPicPr>
        <p:blipFill>
          <a:blip r:embed="rId3"/>
          <a:stretch>
            <a:fillRect/>
          </a:stretch>
        </p:blipFill>
        <p:spPr>
          <a:xfrm>
            <a:off x="6585744" y="1385889"/>
            <a:ext cx="4672011" cy="4672011"/>
          </a:xfrm>
          <a:prstGeom prst="rect">
            <a:avLst/>
          </a:prstGeom>
          <a:noFill/>
        </p:spPr>
      </p:pic>
      <p:sp>
        <p:nvSpPr>
          <p:cNvPr id="2" name="Plassholder for dato 1">
            <a:extLst>
              <a:ext uri="{FF2B5EF4-FFF2-40B4-BE49-F238E27FC236}">
                <a16:creationId xmlns:a16="http://schemas.microsoft.com/office/drawing/2014/main" id="{A13F2AE2-586E-23E1-A734-A25EB28AB6C0}"/>
              </a:ext>
            </a:extLst>
          </p:cNvPr>
          <p:cNvSpPr>
            <a:spLocks noGrp="1"/>
          </p:cNvSpPr>
          <p:nvPr>
            <p:ph type="dt" sz="half" idx="10"/>
          </p:nvPr>
        </p:nvSpPr>
        <p:spPr>
          <a:xfrm>
            <a:off x="10484745" y="6437935"/>
            <a:ext cx="1083367" cy="212492"/>
          </a:xfrm>
        </p:spPr>
        <p:txBody>
          <a:bodyPr anchor="ctr">
            <a:normAutofit/>
          </a:bodyPr>
          <a:lstStyle/>
          <a:p>
            <a:pPr>
              <a:spcAft>
                <a:spcPts val="600"/>
              </a:spcAft>
            </a:pPr>
            <a:fld id="{F4CC2FA6-23BD-0E4F-A3AA-E7DFFF2B9C96}" type="datetime1">
              <a:rPr lang="nb-NO" smtClean="0"/>
              <a:pPr>
                <a:spcAft>
                  <a:spcPts val="600"/>
                </a:spcAft>
              </a:pPr>
              <a:t>22.02.2024</a:t>
            </a:fld>
            <a:endParaRPr lang="nb-NO"/>
          </a:p>
        </p:txBody>
      </p:sp>
      <p:sp>
        <p:nvSpPr>
          <p:cNvPr id="3" name="Plassholder for lysbildenummer 2">
            <a:extLst>
              <a:ext uri="{FF2B5EF4-FFF2-40B4-BE49-F238E27FC236}">
                <a16:creationId xmlns:a16="http://schemas.microsoft.com/office/drawing/2014/main" id="{B3E41EED-02C2-203D-2967-BE25668944FF}"/>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36</a:t>
            </a:fld>
            <a:endParaRPr lang="nb-NO"/>
          </a:p>
        </p:txBody>
      </p:sp>
      <p:sp>
        <p:nvSpPr>
          <p:cNvPr id="4" name="Tittel 3">
            <a:extLst>
              <a:ext uri="{FF2B5EF4-FFF2-40B4-BE49-F238E27FC236}">
                <a16:creationId xmlns:a16="http://schemas.microsoft.com/office/drawing/2014/main" id="{92F88679-55AC-08D9-89CB-8E2BB94E2722}"/>
              </a:ext>
            </a:extLst>
          </p:cNvPr>
          <p:cNvSpPr>
            <a:spLocks noGrp="1"/>
          </p:cNvSpPr>
          <p:nvPr>
            <p:ph type="title"/>
          </p:nvPr>
        </p:nvSpPr>
        <p:spPr>
          <a:xfrm>
            <a:off x="528884" y="522289"/>
            <a:ext cx="5292726" cy="863600"/>
          </a:xfrm>
        </p:spPr>
        <p:txBody>
          <a:bodyPr anchor="ctr">
            <a:normAutofit fontScale="90000"/>
          </a:bodyPr>
          <a:lstStyle/>
          <a:p>
            <a:pPr algn="ctr"/>
            <a:r>
              <a:rPr lang="nb-NO" dirty="0"/>
              <a:t>MEDLEMSUNDERSØKELSEN</a:t>
            </a:r>
            <a:br>
              <a:rPr lang="nb-NO" dirty="0"/>
            </a:br>
            <a:r>
              <a:rPr lang="nb-NO" dirty="0"/>
              <a:t>2023</a:t>
            </a:r>
          </a:p>
        </p:txBody>
      </p:sp>
      <p:sp>
        <p:nvSpPr>
          <p:cNvPr id="13" name="Content Placeholder 5">
            <a:extLst>
              <a:ext uri="{FF2B5EF4-FFF2-40B4-BE49-F238E27FC236}">
                <a16:creationId xmlns:a16="http://schemas.microsoft.com/office/drawing/2014/main" id="{668515D2-2D11-C3A6-A7CD-6F7EF04606B1}"/>
              </a:ext>
            </a:extLst>
          </p:cNvPr>
          <p:cNvSpPr>
            <a:spLocks noGrp="1"/>
          </p:cNvSpPr>
          <p:nvPr>
            <p:ph sz="half" idx="13"/>
          </p:nvPr>
        </p:nvSpPr>
        <p:spPr>
          <a:xfrm>
            <a:off x="623888" y="1385889"/>
            <a:ext cx="5292726" cy="4672012"/>
          </a:xfrm>
        </p:spPr>
        <p:txBody>
          <a:bodyPr/>
          <a:lstStyle/>
          <a:p>
            <a:pPr marL="0" indent="0">
              <a:buNone/>
            </a:pPr>
            <a:endParaRPr lang="en-US" dirty="0"/>
          </a:p>
          <a:p>
            <a:pPr marL="0" indent="0">
              <a:buNone/>
            </a:pPr>
            <a:endParaRPr lang="en-US" dirty="0"/>
          </a:p>
          <a:p>
            <a:pPr marL="0" indent="0">
              <a:buNone/>
            </a:pPr>
            <a:r>
              <a:rPr lang="en-US" sz="3200" dirty="0" err="1"/>
              <a:t>Takk</a:t>
            </a:r>
            <a:r>
              <a:rPr lang="en-US" sz="3200" dirty="0"/>
              <a:t> for </a:t>
            </a:r>
            <a:r>
              <a:rPr lang="en-US" sz="3200" dirty="0" err="1"/>
              <a:t>oppmerksomheten</a:t>
            </a:r>
            <a:r>
              <a:rPr lang="en-US" sz="3200" dirty="0"/>
              <a:t>!</a:t>
            </a:r>
          </a:p>
          <a:p>
            <a:pPr marL="0" indent="0">
              <a:buNone/>
            </a:pPr>
            <a:endParaRPr lang="en-US" dirty="0"/>
          </a:p>
          <a:p>
            <a:pPr marL="0" indent="0">
              <a:buNone/>
            </a:pPr>
            <a:r>
              <a:rPr lang="en-US" sz="2800" dirty="0"/>
              <a:t>Jorun Vang</a:t>
            </a:r>
          </a:p>
          <a:p>
            <a:pPr marL="0" indent="0">
              <a:buNone/>
            </a:pPr>
            <a:r>
              <a:rPr lang="en-US" sz="2000" dirty="0" err="1"/>
              <a:t>Kommunikasjonsrådgiver</a:t>
            </a:r>
            <a:endParaRPr lang="en-US" sz="2000" dirty="0"/>
          </a:p>
          <a:p>
            <a:pPr marL="0" indent="0">
              <a:buNone/>
            </a:pPr>
            <a:r>
              <a:rPr lang="en-US" sz="2000" dirty="0" err="1"/>
              <a:t>Tlf</a:t>
            </a:r>
            <a:r>
              <a:rPr lang="en-US" sz="2000" dirty="0"/>
              <a:t>. 934 99 691</a:t>
            </a:r>
          </a:p>
          <a:p>
            <a:pPr marL="0" indent="0">
              <a:buNone/>
            </a:pPr>
            <a:r>
              <a:rPr lang="en-US" sz="2000" dirty="0"/>
              <a:t>E-post: </a:t>
            </a:r>
            <a:r>
              <a:rPr lang="en-US" sz="2000" dirty="0">
                <a:hlinkClick r:id="rId4"/>
              </a:rPr>
              <a:t>jv659@kirken.no</a:t>
            </a:r>
            <a:endParaRPr lang="en-US" sz="20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546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10;&#10;Automatisk generert beskrivelse">
            <a:extLst>
              <a:ext uri="{FF2B5EF4-FFF2-40B4-BE49-F238E27FC236}">
                <a16:creationId xmlns:a16="http://schemas.microsoft.com/office/drawing/2014/main" id="{337ABDF7-44DB-360A-7764-4196ED55C793}"/>
              </a:ext>
            </a:extLst>
          </p:cNvPr>
          <p:cNvPicPr>
            <a:picLocks noChangeAspect="1"/>
          </p:cNvPicPr>
          <p:nvPr/>
        </p:nvPicPr>
        <p:blipFill>
          <a:blip r:embed="rId3"/>
          <a:stretch>
            <a:fillRect/>
          </a:stretch>
        </p:blipFill>
        <p:spPr>
          <a:xfrm>
            <a:off x="468635" y="68263"/>
            <a:ext cx="11254730" cy="6218237"/>
          </a:xfrm>
          <a:prstGeom prst="rect">
            <a:avLst/>
          </a:prstGeom>
          <a:noFill/>
        </p:spPr>
      </p:pic>
      <p:sp>
        <p:nvSpPr>
          <p:cNvPr id="2" name="Plassholder for dato 1" hidden="1">
            <a:extLst>
              <a:ext uri="{FF2B5EF4-FFF2-40B4-BE49-F238E27FC236}">
                <a16:creationId xmlns:a16="http://schemas.microsoft.com/office/drawing/2014/main" id="{2C13A7C5-C4B6-6A6A-6729-76B6EE00A637}"/>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8EB33027-10E7-234B-B355-3E60AD123CA4}"/>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4</a:t>
            </a:fld>
            <a:endParaRPr lang="nb-NO"/>
          </a:p>
        </p:txBody>
      </p:sp>
    </p:spTree>
    <p:extLst>
      <p:ext uri="{BB962C8B-B14F-4D97-AF65-F5344CB8AC3E}">
        <p14:creationId xmlns:p14="http://schemas.microsoft.com/office/powerpoint/2010/main" val="19545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3FF8407-41BA-371C-D546-03D57656ECAB}"/>
              </a:ext>
            </a:extLst>
          </p:cNvPr>
          <p:cNvPicPr>
            <a:picLocks noChangeAspect="1"/>
          </p:cNvPicPr>
          <p:nvPr/>
        </p:nvPicPr>
        <p:blipFill>
          <a:blip r:embed="rId3"/>
          <a:stretch>
            <a:fillRect/>
          </a:stretch>
        </p:blipFill>
        <p:spPr>
          <a:xfrm>
            <a:off x="519106" y="68263"/>
            <a:ext cx="11153788" cy="6218237"/>
          </a:xfrm>
          <a:prstGeom prst="rect">
            <a:avLst/>
          </a:prstGeom>
          <a:noFill/>
        </p:spPr>
      </p:pic>
      <p:sp>
        <p:nvSpPr>
          <p:cNvPr id="2" name="Plassholder for dato 1" hidden="1">
            <a:extLst>
              <a:ext uri="{FF2B5EF4-FFF2-40B4-BE49-F238E27FC236}">
                <a16:creationId xmlns:a16="http://schemas.microsoft.com/office/drawing/2014/main" id="{FF735DCB-050B-6413-8884-D054415BD22A}"/>
              </a:ext>
            </a:extLst>
          </p:cNvPr>
          <p:cNvSpPr>
            <a:spLocks noGrp="1"/>
          </p:cNvSpPr>
          <p:nvPr>
            <p:ph type="dt" sz="half" idx="10"/>
          </p:nvPr>
        </p:nvSpPr>
        <p:spPr/>
        <p:txBody>
          <a:bodyPr/>
          <a:lstStyle/>
          <a:p>
            <a:pPr>
              <a:spcAft>
                <a:spcPts val="600"/>
              </a:spcAft>
            </a:pPr>
            <a:fld id="{FB00A347-3E81-5043-AB2C-570E496480F1}" type="datetime1">
              <a:rPr lang="nb-NO" smtClean="0"/>
              <a:pPr>
                <a:spcAft>
                  <a:spcPts val="600"/>
                </a:spcAft>
              </a:pPr>
              <a:t>22.02.2024</a:t>
            </a:fld>
            <a:endParaRPr lang="nb-NO"/>
          </a:p>
        </p:txBody>
      </p:sp>
      <p:sp>
        <p:nvSpPr>
          <p:cNvPr id="3" name="Plassholder for lysbildenummer 2" hidden="1">
            <a:extLst>
              <a:ext uri="{FF2B5EF4-FFF2-40B4-BE49-F238E27FC236}">
                <a16:creationId xmlns:a16="http://schemas.microsoft.com/office/drawing/2014/main" id="{95947E04-996B-EDB9-5D1F-8C03B678D17B}"/>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5</a:t>
            </a:fld>
            <a:endParaRPr lang="nb-NO"/>
          </a:p>
        </p:txBody>
      </p:sp>
    </p:spTree>
    <p:extLst>
      <p:ext uri="{BB962C8B-B14F-4D97-AF65-F5344CB8AC3E}">
        <p14:creationId xmlns:p14="http://schemas.microsoft.com/office/powerpoint/2010/main" val="218563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DB22F8-0131-6C43-ADB6-4AC62064500F}"/>
              </a:ext>
            </a:extLst>
          </p:cNvPr>
          <p:cNvSpPr>
            <a:spLocks noGrp="1"/>
          </p:cNvSpPr>
          <p:nvPr>
            <p:ph type="title"/>
          </p:nvPr>
        </p:nvSpPr>
        <p:spPr>
          <a:xfrm>
            <a:off x="6275388" y="225425"/>
            <a:ext cx="5292726" cy="863600"/>
          </a:xfrm>
        </p:spPr>
        <p:txBody>
          <a:bodyPr anchor="ctr">
            <a:normAutofit/>
          </a:bodyPr>
          <a:lstStyle/>
          <a:p>
            <a:r>
              <a:rPr lang="nb-NO" dirty="0"/>
              <a:t>UTFORDRING</a:t>
            </a:r>
          </a:p>
        </p:txBody>
      </p:sp>
      <p:sp>
        <p:nvSpPr>
          <p:cNvPr id="4" name="Plassholder for dato 3">
            <a:extLst>
              <a:ext uri="{FF2B5EF4-FFF2-40B4-BE49-F238E27FC236}">
                <a16:creationId xmlns:a16="http://schemas.microsoft.com/office/drawing/2014/main" id="{129CBB86-2887-794C-A032-CA977200AF83}"/>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22.02.2024</a:t>
            </a:fld>
            <a:endParaRPr lang="nb-NO"/>
          </a:p>
        </p:txBody>
      </p:sp>
      <p:sp>
        <p:nvSpPr>
          <p:cNvPr id="5" name="Plassholder for lysbildenummer 4">
            <a:extLst>
              <a:ext uri="{FF2B5EF4-FFF2-40B4-BE49-F238E27FC236}">
                <a16:creationId xmlns:a16="http://schemas.microsoft.com/office/drawing/2014/main" id="{95B88E39-5DE1-B441-AB47-F0D467D8D379}"/>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6</a:t>
            </a:fld>
            <a:endParaRPr lang="nb-NO"/>
          </a:p>
        </p:txBody>
      </p:sp>
      <p:pic>
        <p:nvPicPr>
          <p:cNvPr id="6" name="Plassholder for innhold 5">
            <a:extLst>
              <a:ext uri="{FF2B5EF4-FFF2-40B4-BE49-F238E27FC236}">
                <a16:creationId xmlns:a16="http://schemas.microsoft.com/office/drawing/2014/main" id="{711FB20D-90B4-A786-BD60-857D9B3853EB}"/>
              </a:ext>
            </a:extLst>
          </p:cNvPr>
          <p:cNvPicPr>
            <a:picLocks noGrp="1" noChangeAspect="1"/>
          </p:cNvPicPr>
          <p:nvPr>
            <p:ph sz="half" idx="13"/>
          </p:nvPr>
        </p:nvPicPr>
        <p:blipFill>
          <a:blip r:embed="rId3"/>
          <a:stretch>
            <a:fillRect/>
          </a:stretch>
        </p:blipFill>
        <p:spPr>
          <a:xfrm>
            <a:off x="170697" y="2032001"/>
            <a:ext cx="5745917" cy="3283380"/>
          </a:xfrm>
        </p:spPr>
      </p:pic>
      <p:graphicFrame>
        <p:nvGraphicFramePr>
          <p:cNvPr id="9" name="Plassholder for innhold 2">
            <a:extLst>
              <a:ext uri="{FF2B5EF4-FFF2-40B4-BE49-F238E27FC236}">
                <a16:creationId xmlns:a16="http://schemas.microsoft.com/office/drawing/2014/main" id="{56D09512-B471-8EE4-F072-2FDB6DF7A57D}"/>
              </a:ext>
            </a:extLst>
          </p:cNvPr>
          <p:cNvGraphicFramePr>
            <a:graphicFrameLocks noGrp="1"/>
          </p:cNvGraphicFramePr>
          <p:nvPr>
            <p:ph sz="half" idx="1"/>
            <p:extLst>
              <p:ext uri="{D42A27DB-BD31-4B8C-83A1-F6EECF244321}">
                <p14:modId xmlns:p14="http://schemas.microsoft.com/office/powerpoint/2010/main" val="22085457"/>
              </p:ext>
            </p:extLst>
          </p:nvPr>
        </p:nvGraphicFramePr>
        <p:xfrm>
          <a:off x="6275387" y="1385889"/>
          <a:ext cx="5292725" cy="46720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04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skjermbilde, diagram, Rektangel&#10;&#10;Automatisk generert beskrivelse">
            <a:extLst>
              <a:ext uri="{FF2B5EF4-FFF2-40B4-BE49-F238E27FC236}">
                <a16:creationId xmlns:a16="http://schemas.microsoft.com/office/drawing/2014/main" id="{06D471AE-7D92-DE3F-4780-01F81B430E4F}"/>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C26639F0-E4BB-056B-3357-C17A85CBD902}"/>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9C4A703C-D714-08CB-0528-CF46FFF102A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7</a:t>
            </a:fld>
            <a:endParaRPr lang="nb-NO"/>
          </a:p>
        </p:txBody>
      </p:sp>
    </p:spTree>
    <p:extLst>
      <p:ext uri="{BB962C8B-B14F-4D97-AF65-F5344CB8AC3E}">
        <p14:creationId xmlns:p14="http://schemas.microsoft.com/office/powerpoint/2010/main" val="333294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BD729AA-4F0C-2CF8-8666-5F67E73CDA10}"/>
              </a:ext>
            </a:extLst>
          </p:cNvPr>
          <p:cNvPicPr>
            <a:picLocks noGrp="1" noChangeAspect="1"/>
          </p:cNvPicPr>
          <p:nvPr>
            <p:ph idx="1"/>
          </p:nvPr>
        </p:nvPicPr>
        <p:blipFill>
          <a:blip r:embed="rId3"/>
          <a:stretch/>
        </p:blipFill>
        <p:spPr>
          <a:xfrm>
            <a:off x="593135" y="68263"/>
            <a:ext cx="11005729"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8</a:t>
            </a:fld>
            <a:endParaRPr lang="nb-NO"/>
          </a:p>
        </p:txBody>
      </p:sp>
    </p:spTree>
    <p:extLst>
      <p:ext uri="{BB962C8B-B14F-4D97-AF65-F5344CB8AC3E}">
        <p14:creationId xmlns:p14="http://schemas.microsoft.com/office/powerpoint/2010/main" val="112451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AF8701AF-50C4-1C27-BEF2-3F2E0F0A7528}"/>
              </a:ext>
            </a:extLst>
          </p:cNvPr>
          <p:cNvPicPr>
            <a:picLocks noGrp="1" noChangeAspect="1"/>
          </p:cNvPicPr>
          <p:nvPr>
            <p:ph idx="1"/>
          </p:nvPr>
        </p:nvPicPr>
        <p:blipFill>
          <a:blip r:embed="rId3"/>
          <a:stretch/>
        </p:blipFill>
        <p:spPr>
          <a:xfrm>
            <a:off x="568676" y="68263"/>
            <a:ext cx="11054648" cy="6218237"/>
          </a:xfrm>
          <a:noFill/>
        </p:spPr>
      </p:pic>
      <p:sp>
        <p:nvSpPr>
          <p:cNvPr id="3" name="Plassholder for dato 2" hidden="1">
            <a:extLst>
              <a:ext uri="{FF2B5EF4-FFF2-40B4-BE49-F238E27FC236}">
                <a16:creationId xmlns:a16="http://schemas.microsoft.com/office/drawing/2014/main" id="{9E06BF8F-C540-77D3-41E4-6603C5F47710}"/>
              </a:ext>
            </a:extLst>
          </p:cNvPr>
          <p:cNvSpPr>
            <a:spLocks noGrp="1"/>
          </p:cNvSpPr>
          <p:nvPr>
            <p:ph type="dt" sz="half" idx="10"/>
          </p:nvPr>
        </p:nvSpPr>
        <p:spPr/>
        <p:txBody>
          <a:bodyPr/>
          <a:lstStyle/>
          <a:p>
            <a:pPr>
              <a:spcAft>
                <a:spcPts val="600"/>
              </a:spcAft>
            </a:pPr>
            <a:fld id="{E34EB633-2054-B64D-8402-970C3237C093}" type="datetime1">
              <a:rPr lang="nb-NO" smtClean="0"/>
              <a:pPr>
                <a:spcAft>
                  <a:spcPts val="600"/>
                </a:spcAft>
              </a:pPr>
              <a:t>22.02.2024</a:t>
            </a:fld>
            <a:endParaRPr lang="nb-NO"/>
          </a:p>
        </p:txBody>
      </p:sp>
      <p:sp>
        <p:nvSpPr>
          <p:cNvPr id="4" name="Plassholder for lysbildenummer 3" hidden="1">
            <a:extLst>
              <a:ext uri="{FF2B5EF4-FFF2-40B4-BE49-F238E27FC236}">
                <a16:creationId xmlns:a16="http://schemas.microsoft.com/office/drawing/2014/main" id="{72F6F0DE-84E9-0E45-AE41-A53D20396FBD}"/>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9</a:t>
            </a:fld>
            <a:endParaRPr lang="nb-NO"/>
          </a:p>
        </p:txBody>
      </p:sp>
    </p:spTree>
    <p:extLst>
      <p:ext uri="{BB962C8B-B14F-4D97-AF65-F5344CB8AC3E}">
        <p14:creationId xmlns:p14="http://schemas.microsoft.com/office/powerpoint/2010/main" val="380882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A2F80B70C2511498E345F99EDB634DF" ma:contentTypeVersion="19" ma:contentTypeDescription="Opprett et nytt dokument." ma:contentTypeScope="" ma:versionID="5bf79d8e8c980cd8bcc48b4678b29d9d">
  <xsd:schema xmlns:xsd="http://www.w3.org/2001/XMLSchema" xmlns:xs="http://www.w3.org/2001/XMLSchema" xmlns:p="http://schemas.microsoft.com/office/2006/metadata/properties" xmlns:ns2="4d2aed6a-1096-4595-9e40-6dbc8ed5a0c0" xmlns:ns3="ba553164-b9d1-4c17-96fb-ffeb6e47192c" targetNamespace="http://schemas.microsoft.com/office/2006/metadata/properties" ma:root="true" ma:fieldsID="ed0b236c55313b1995634652f4185fcb" ns2:_="" ns3:_="">
    <xsd:import namespace="4d2aed6a-1096-4595-9e40-6dbc8ed5a0c0"/>
    <xsd:import namespace="ba553164-b9d1-4c17-96fb-ffeb6e4719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aed6a-1096-4595-9e40-6dbc8ed5a0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553164-b9d1-4c17-96fb-ffeb6e47192c"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65f43a9c-5492-4656-a5c1-30169e543a61}" ma:internalName="TaxCatchAll" ma:showField="CatchAllData" ma:web="ba553164-b9d1-4c17-96fb-ffeb6e4719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2aed6a-1096-4595-9e40-6dbc8ed5a0c0">
      <Terms xmlns="http://schemas.microsoft.com/office/infopath/2007/PartnerControls"/>
    </lcf76f155ced4ddcb4097134ff3c332f>
    <TaxCatchAll xmlns="ba553164-b9d1-4c17-96fb-ffeb6e47192c" xsi:nil="true"/>
    <SharedWithUsers xmlns="ba553164-b9d1-4c17-96fb-ffeb6e47192c">
      <UserInfo>
        <DisplayName>Freddy Knutsen</DisplayName>
        <AccountId>18</AccountId>
        <AccountType/>
      </UserInfo>
    </SharedWithUsers>
  </documentManagement>
</p:properties>
</file>

<file path=customXml/itemProps1.xml><?xml version="1.0" encoding="utf-8"?>
<ds:datastoreItem xmlns:ds="http://schemas.openxmlformats.org/officeDocument/2006/customXml" ds:itemID="{8C949CE4-0AFC-4A04-B75D-CCA264E8BF3A}">
  <ds:schemaRefs>
    <ds:schemaRef ds:uri="http://schemas.microsoft.com/sharepoint/v3/contenttype/forms"/>
  </ds:schemaRefs>
</ds:datastoreItem>
</file>

<file path=customXml/itemProps2.xml><?xml version="1.0" encoding="utf-8"?>
<ds:datastoreItem xmlns:ds="http://schemas.openxmlformats.org/officeDocument/2006/customXml" ds:itemID="{D8283876-2CD7-4522-9125-B9861A54B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aed6a-1096-4595-9e40-6dbc8ed5a0c0"/>
    <ds:schemaRef ds:uri="ba553164-b9d1-4c17-96fb-ffeb6e471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DDEBD9-5429-4462-84FC-62AD520B3731}">
  <ds:schemaRefs>
    <ds:schemaRef ds:uri="http://www.w3.org/XML/1998/namespace"/>
    <ds:schemaRef ds:uri="http://purl.org/dc/elements/1.1/"/>
    <ds:schemaRef ds:uri="http://schemas.microsoft.com/office/2006/documentManagement/types"/>
    <ds:schemaRef ds:uri="4d2aed6a-1096-4595-9e40-6dbc8ed5a0c0"/>
    <ds:schemaRef ds:uri="http://schemas.microsoft.com/office/infopath/2007/PartnerControls"/>
    <ds:schemaRef ds:uri="http://schemas.microsoft.com/office/2006/metadata/properties"/>
    <ds:schemaRef ds:uri="ba553164-b9d1-4c17-96fb-ffeb6e47192c"/>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Dnk_powerpointMAL_16x9_bokmål</Template>
  <TotalTime>940</TotalTime>
  <Words>1921</Words>
  <Application>Microsoft Office PowerPoint</Application>
  <PresentationFormat>Widescreen</PresentationFormat>
  <Paragraphs>234</Paragraphs>
  <Slides>36</Slides>
  <Notes>34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36</vt:i4>
      </vt:variant>
    </vt:vector>
  </HeadingPairs>
  <TitlesOfParts>
    <vt:vector size="41" baseType="lpstr">
      <vt:lpstr>Arial</vt:lpstr>
      <vt:lpstr>Calibri</vt:lpstr>
      <vt:lpstr>Symbol</vt:lpstr>
      <vt:lpstr>Times New Roman</vt:lpstr>
      <vt:lpstr>Den norske kirke_ppt mal</vt:lpstr>
      <vt:lpstr>Medlemsundersøkelsen 2023</vt:lpstr>
      <vt:lpstr>PowerPoint-presentasjon</vt:lpstr>
      <vt:lpstr>PowerPoint-presentasjon</vt:lpstr>
      <vt:lpstr>PowerPoint-presentasjon</vt:lpstr>
      <vt:lpstr>PowerPoint-presentasjon</vt:lpstr>
      <vt:lpstr>UTFORDRING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Utfordring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MEDLEMSUNDERSØKELSEN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Medlemsundersøkelsen 2023</dc:title>
  <dc:creator>Jorun Vang</dc:creator>
  <cp:lastModifiedBy>Jorun Vang</cp:lastModifiedBy>
  <cp:revision>5</cp:revision>
  <dcterms:created xsi:type="dcterms:W3CDTF">2023-11-14T05:26:27Z</dcterms:created>
  <dcterms:modified xsi:type="dcterms:W3CDTF">2024-02-22T08:52:08Z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0x010100DA2F80B70C2511498E345F99EDB634DF</vt:lpwstr>
  </property>
  <property fmtid="{D5CDD505-2E9C-101B-9397-08002B2CF9AE}" pid="3" name="MediaServiceImageTags">
    <vt:lpwstr/>
  </property>
</Properties>
</file>