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7" r:id="rId2"/>
    <p:sldId id="258" r:id="rId3"/>
    <p:sldId id="782" r:id="rId4"/>
    <p:sldId id="270" r:id="rId5"/>
    <p:sldId id="271" r:id="rId6"/>
    <p:sldId id="272" r:id="rId7"/>
    <p:sldId id="273" r:id="rId8"/>
    <p:sldId id="274" r:id="rId9"/>
    <p:sldId id="298"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56" r:id="rId24"/>
    <p:sldId id="289" r:id="rId25"/>
    <p:sldId id="290" r:id="rId26"/>
    <p:sldId id="291" r:id="rId27"/>
    <p:sldId id="781" r:id="rId28"/>
    <p:sldId id="292" r:id="rId29"/>
    <p:sldId id="296" r:id="rId30"/>
    <p:sldId id="783" r:id="rId31"/>
    <p:sldId id="785" r:id="rId32"/>
    <p:sldId id="778" r:id="rId33"/>
    <p:sldId id="779" r:id="rId34"/>
    <p:sldId id="297" r:id="rId35"/>
    <p:sldId id="293" r:id="rId36"/>
    <p:sldId id="295" r:id="rId37"/>
    <p:sldId id="560" r:id="rId38"/>
    <p:sldId id="561" r:id="rId39"/>
    <p:sldId id="786" r:id="rId40"/>
    <p:sldId id="780" r:id="rId41"/>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39" userDrawn="1">
          <p15:clr>
            <a:srgbClr val="A4A3A4"/>
          </p15:clr>
        </p15:guide>
        <p15:guide id="3" orient="horz" pos="1956" userDrawn="1">
          <p15:clr>
            <a:srgbClr val="A4A3A4"/>
          </p15:clr>
        </p15:guide>
        <p15:guide id="4" pos="6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84"/>
    <a:srgbClr val="A71680"/>
    <a:srgbClr val="4A6A21"/>
    <a:srgbClr val="FDC300"/>
    <a:srgbClr val="F59C00"/>
    <a:srgbClr val="D51317"/>
    <a:srgbClr val="6B9531"/>
    <a:srgbClr val="DDD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20"/>
    <p:restoredTop sz="64501"/>
  </p:normalViewPr>
  <p:slideViewPr>
    <p:cSldViewPr snapToGrid="0" snapToObjects="1">
      <p:cViewPr varScale="1">
        <p:scale>
          <a:sx n="85" d="100"/>
          <a:sy n="85" d="100"/>
        </p:scale>
        <p:origin x="1003" y="67"/>
      </p:cViewPr>
      <p:guideLst>
        <p:guide pos="3839"/>
        <p:guide orient="horz" pos="1956"/>
        <p:guide pos="6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ohannasorensen\Desktop\SK\Komm%20som%20mission\Tva&#776;rsnitt%20medlemmar%20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patsven1\Desktop\Grafer%20gula.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patsven1\Desktop\Grafer%20gul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788271357841693"/>
          <c:y val="4.6139766170138485E-2"/>
          <c:w val="0.53254115148864922"/>
          <c:h val="0.84021637139308081"/>
        </c:manualLayout>
      </c:layout>
      <c:barChart>
        <c:barDir val="bar"/>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A-7A07-B241-B593-FC9D0FD6970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9-7A07-B241-B593-FC9D0FD69704}"/>
              </c:ext>
            </c:extLst>
          </c:dPt>
          <c:cat>
            <c:strRef>
              <c:f>Blad1!$A$2:$A$9</c:f>
              <c:strCache>
                <c:ptCount val="8"/>
                <c:pt idx="0">
                  <c:v>Aftonbladet</c:v>
                </c:pt>
                <c:pt idx="1">
                  <c:v>Expressen</c:v>
                </c:pt>
                <c:pt idx="2">
                  <c:v>Sveriges radio/ekot</c:v>
                </c:pt>
                <c:pt idx="3">
                  <c:v>SVT</c:v>
                </c:pt>
                <c:pt idx="4">
                  <c:v>TV4</c:v>
                </c:pt>
                <c:pt idx="5">
                  <c:v>Facebook</c:v>
                </c:pt>
                <c:pt idx="6">
                  <c:v>Twitter</c:v>
                </c:pt>
                <c:pt idx="7">
                  <c:v>Via vänner eller bekanta</c:v>
                </c:pt>
              </c:strCache>
            </c:strRef>
          </c:cat>
          <c:val>
            <c:numRef>
              <c:f>Blad1!$B$2:$B$9</c:f>
              <c:numCache>
                <c:formatCode>0%</c:formatCode>
                <c:ptCount val="8"/>
                <c:pt idx="0">
                  <c:v>0.35</c:v>
                </c:pt>
                <c:pt idx="1">
                  <c:v>0.15</c:v>
                </c:pt>
                <c:pt idx="2">
                  <c:v>0.45</c:v>
                </c:pt>
                <c:pt idx="3">
                  <c:v>0.6</c:v>
                </c:pt>
                <c:pt idx="4">
                  <c:v>0.22</c:v>
                </c:pt>
                <c:pt idx="5">
                  <c:v>0.1</c:v>
                </c:pt>
                <c:pt idx="6">
                  <c:v>0.02</c:v>
                </c:pt>
                <c:pt idx="7">
                  <c:v>0.1</c:v>
                </c:pt>
              </c:numCache>
            </c:numRef>
          </c:val>
          <c:extLst>
            <c:ext xmlns:c16="http://schemas.microsoft.com/office/drawing/2014/chart" uri="{C3380CC4-5D6E-409C-BE32-E72D297353CC}">
              <c16:uniqueId val="{00000000-7A07-B241-B593-FC9D0FD69704}"/>
            </c:ext>
          </c:extLst>
        </c:ser>
        <c:ser>
          <c:idx val="1"/>
          <c:order val="1"/>
          <c:tx>
            <c:strRef>
              <c:f>Blad1!$C$1</c:f>
              <c:strCache>
                <c:ptCount val="1"/>
                <c:pt idx="0">
                  <c:v>Kolumn2</c:v>
                </c:pt>
              </c:strCache>
            </c:strRef>
          </c:tx>
          <c:spPr>
            <a:solidFill>
              <a:schemeClr val="accent2"/>
            </a:solidFill>
            <a:ln>
              <a:noFill/>
            </a:ln>
            <a:effectLst/>
          </c:spPr>
          <c:invertIfNegative val="0"/>
          <c:cat>
            <c:strRef>
              <c:f>Blad1!$A$2:$A$9</c:f>
              <c:strCache>
                <c:ptCount val="8"/>
                <c:pt idx="0">
                  <c:v>Aftonbladet</c:v>
                </c:pt>
                <c:pt idx="1">
                  <c:v>Expressen</c:v>
                </c:pt>
                <c:pt idx="2">
                  <c:v>Sveriges radio/ekot</c:v>
                </c:pt>
                <c:pt idx="3">
                  <c:v>SVT</c:v>
                </c:pt>
                <c:pt idx="4">
                  <c:v>TV4</c:v>
                </c:pt>
                <c:pt idx="5">
                  <c:v>Facebook</c:v>
                </c:pt>
                <c:pt idx="6">
                  <c:v>Twitter</c:v>
                </c:pt>
                <c:pt idx="7">
                  <c:v>Via vänner eller bekanta</c:v>
                </c:pt>
              </c:strCache>
            </c:strRef>
          </c:cat>
          <c:val>
            <c:numRef>
              <c:f>Blad1!$C$2:$C$9</c:f>
              <c:numCache>
                <c:formatCode>General</c:formatCode>
                <c:ptCount val="8"/>
              </c:numCache>
            </c:numRef>
          </c:val>
          <c:extLst>
            <c:ext xmlns:c16="http://schemas.microsoft.com/office/drawing/2014/chart" uri="{C3380CC4-5D6E-409C-BE32-E72D297353CC}">
              <c16:uniqueId val="{00000001-7A07-B241-B593-FC9D0FD69704}"/>
            </c:ext>
          </c:extLst>
        </c:ser>
        <c:ser>
          <c:idx val="2"/>
          <c:order val="2"/>
          <c:tx>
            <c:strRef>
              <c:f>Blad1!$D$1</c:f>
              <c:strCache>
                <c:ptCount val="1"/>
                <c:pt idx="0">
                  <c:v>Kolumn3</c:v>
                </c:pt>
              </c:strCache>
            </c:strRef>
          </c:tx>
          <c:spPr>
            <a:solidFill>
              <a:schemeClr val="accent3"/>
            </a:solidFill>
            <a:ln>
              <a:noFill/>
            </a:ln>
            <a:effectLst/>
          </c:spPr>
          <c:invertIfNegative val="0"/>
          <c:cat>
            <c:strRef>
              <c:f>Blad1!$A$2:$A$9</c:f>
              <c:strCache>
                <c:ptCount val="8"/>
                <c:pt idx="0">
                  <c:v>Aftonbladet</c:v>
                </c:pt>
                <c:pt idx="1">
                  <c:v>Expressen</c:v>
                </c:pt>
                <c:pt idx="2">
                  <c:v>Sveriges radio/ekot</c:v>
                </c:pt>
                <c:pt idx="3">
                  <c:v>SVT</c:v>
                </c:pt>
                <c:pt idx="4">
                  <c:v>TV4</c:v>
                </c:pt>
                <c:pt idx="5">
                  <c:v>Facebook</c:v>
                </c:pt>
                <c:pt idx="6">
                  <c:v>Twitter</c:v>
                </c:pt>
                <c:pt idx="7">
                  <c:v>Via vänner eller bekanta</c:v>
                </c:pt>
              </c:strCache>
            </c:strRef>
          </c:cat>
          <c:val>
            <c:numRef>
              <c:f>Blad1!$D$2:$D$9</c:f>
              <c:numCache>
                <c:formatCode>General</c:formatCode>
                <c:ptCount val="8"/>
              </c:numCache>
            </c:numRef>
          </c:val>
          <c:extLst>
            <c:ext xmlns:c16="http://schemas.microsoft.com/office/drawing/2014/chart" uri="{C3380CC4-5D6E-409C-BE32-E72D297353CC}">
              <c16:uniqueId val="{00000002-7A07-B241-B593-FC9D0FD69704}"/>
            </c:ext>
          </c:extLst>
        </c:ser>
        <c:dLbls>
          <c:showLegendKey val="0"/>
          <c:showVal val="0"/>
          <c:showCatName val="0"/>
          <c:showSerName val="0"/>
          <c:showPercent val="0"/>
          <c:showBubbleSize val="0"/>
        </c:dLbls>
        <c:gapWidth val="0"/>
        <c:overlap val="91"/>
        <c:axId val="907521872"/>
        <c:axId val="907520304"/>
      </c:barChart>
      <c:catAx>
        <c:axId val="907521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197" b="0" i="0" u="none" strike="noStrike" kern="1200" baseline="0">
                <a:solidFill>
                  <a:schemeClr val="tx1">
                    <a:lumMod val="65000"/>
                    <a:lumOff val="35000"/>
                  </a:schemeClr>
                </a:solidFill>
                <a:latin typeface="+mn-lt"/>
                <a:ea typeface="+mn-ea"/>
                <a:cs typeface="+mn-cs"/>
              </a:defRPr>
            </a:pPr>
            <a:endParaRPr lang="sv-SE"/>
          </a:p>
        </c:txPr>
        <c:crossAx val="907520304"/>
        <c:crosses val="autoZero"/>
        <c:auto val="1"/>
        <c:lblAlgn val="ctr"/>
        <c:lblOffset val="100"/>
        <c:noMultiLvlLbl val="0"/>
      </c:catAx>
      <c:valAx>
        <c:axId val="907520304"/>
        <c:scaling>
          <c:orientation val="minMax"/>
          <c:max val="0.70000000000000007"/>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0752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Blad1!$C$1</c:f>
              <c:strCache>
                <c:ptCount val="1"/>
                <c:pt idx="0">
                  <c:v>Folkmängd 2018</c:v>
                </c:pt>
              </c:strCache>
            </c:strRef>
          </c:tx>
          <c:spPr>
            <a:solidFill>
              <a:schemeClr val="accent2"/>
            </a:solidFill>
            <a:ln>
              <a:solidFill>
                <a:schemeClr val="tx1"/>
              </a:solidFill>
            </a:ln>
            <a:effectLst/>
          </c:spPr>
          <c:invertIfNegative val="0"/>
          <c:cat>
            <c:strRef>
              <c:f>Blad1!$A$2:$A$102</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Blad1!$C$2:$C$102</c:f>
              <c:numCache>
                <c:formatCode>0</c:formatCode>
                <c:ptCount val="101"/>
                <c:pt idx="0">
                  <c:v>116839</c:v>
                </c:pt>
                <c:pt idx="1">
                  <c:v>118762</c:v>
                </c:pt>
                <c:pt idx="2">
                  <c:v>123525</c:v>
                </c:pt>
                <c:pt idx="3">
                  <c:v>121822</c:v>
                </c:pt>
                <c:pt idx="4">
                  <c:v>123550</c:v>
                </c:pt>
                <c:pt idx="5">
                  <c:v>122475</c:v>
                </c:pt>
                <c:pt idx="6">
                  <c:v>123497</c:v>
                </c:pt>
                <c:pt idx="7">
                  <c:v>122487</c:v>
                </c:pt>
                <c:pt idx="8">
                  <c:v>127148</c:v>
                </c:pt>
                <c:pt idx="9">
                  <c:v>123866</c:v>
                </c:pt>
                <c:pt idx="10">
                  <c:v>122606</c:v>
                </c:pt>
                <c:pt idx="11">
                  <c:v>120841</c:v>
                </c:pt>
                <c:pt idx="12">
                  <c:v>120095</c:v>
                </c:pt>
                <c:pt idx="13">
                  <c:v>116282</c:v>
                </c:pt>
                <c:pt idx="14">
                  <c:v>115934</c:v>
                </c:pt>
                <c:pt idx="15">
                  <c:v>114377</c:v>
                </c:pt>
                <c:pt idx="16">
                  <c:v>112168</c:v>
                </c:pt>
                <c:pt idx="17">
                  <c:v>109105</c:v>
                </c:pt>
                <c:pt idx="18">
                  <c:v>111057</c:v>
                </c:pt>
                <c:pt idx="19">
                  <c:v>112806</c:v>
                </c:pt>
                <c:pt idx="20">
                  <c:v>111073</c:v>
                </c:pt>
                <c:pt idx="21">
                  <c:v>110328</c:v>
                </c:pt>
                <c:pt idx="22">
                  <c:v>115971</c:v>
                </c:pt>
                <c:pt idx="23">
                  <c:v>125252</c:v>
                </c:pt>
                <c:pt idx="24">
                  <c:v>134969</c:v>
                </c:pt>
                <c:pt idx="25">
                  <c:v>140855</c:v>
                </c:pt>
                <c:pt idx="26">
                  <c:v>147423</c:v>
                </c:pt>
                <c:pt idx="27">
                  <c:v>151231</c:v>
                </c:pt>
                <c:pt idx="28">
                  <c:v>154014</c:v>
                </c:pt>
                <c:pt idx="29">
                  <c:v>147799</c:v>
                </c:pt>
                <c:pt idx="30">
                  <c:v>145885</c:v>
                </c:pt>
                <c:pt idx="31">
                  <c:v>139381</c:v>
                </c:pt>
                <c:pt idx="32">
                  <c:v>138232</c:v>
                </c:pt>
                <c:pt idx="33">
                  <c:v>135535</c:v>
                </c:pt>
                <c:pt idx="34">
                  <c:v>131108</c:v>
                </c:pt>
                <c:pt idx="35">
                  <c:v>128100</c:v>
                </c:pt>
                <c:pt idx="36">
                  <c:v>128378</c:v>
                </c:pt>
                <c:pt idx="37">
                  <c:v>126526</c:v>
                </c:pt>
                <c:pt idx="38">
                  <c:v>130552</c:v>
                </c:pt>
                <c:pt idx="39">
                  <c:v>126563</c:v>
                </c:pt>
                <c:pt idx="40">
                  <c:v>122635</c:v>
                </c:pt>
                <c:pt idx="41">
                  <c:v>123958</c:v>
                </c:pt>
                <c:pt idx="42">
                  <c:v>125045</c:v>
                </c:pt>
                <c:pt idx="43">
                  <c:v>129436</c:v>
                </c:pt>
                <c:pt idx="44">
                  <c:v>134762</c:v>
                </c:pt>
                <c:pt idx="45">
                  <c:v>132282</c:v>
                </c:pt>
                <c:pt idx="46">
                  <c:v>134341</c:v>
                </c:pt>
                <c:pt idx="47">
                  <c:v>133675</c:v>
                </c:pt>
                <c:pt idx="48">
                  <c:v>130238</c:v>
                </c:pt>
                <c:pt idx="49">
                  <c:v>127803</c:v>
                </c:pt>
                <c:pt idx="50">
                  <c:v>132747</c:v>
                </c:pt>
                <c:pt idx="51">
                  <c:v>138591</c:v>
                </c:pt>
                <c:pt idx="52">
                  <c:v>139314</c:v>
                </c:pt>
                <c:pt idx="53">
                  <c:v>139149</c:v>
                </c:pt>
                <c:pt idx="54">
                  <c:v>138048</c:v>
                </c:pt>
                <c:pt idx="55">
                  <c:v>128318</c:v>
                </c:pt>
                <c:pt idx="56">
                  <c:v>122035</c:v>
                </c:pt>
                <c:pt idx="57">
                  <c:v>117411</c:v>
                </c:pt>
                <c:pt idx="58">
                  <c:v>115715</c:v>
                </c:pt>
                <c:pt idx="59">
                  <c:v>115488</c:v>
                </c:pt>
                <c:pt idx="60">
                  <c:v>114520</c:v>
                </c:pt>
                <c:pt idx="61">
                  <c:v>115131</c:v>
                </c:pt>
                <c:pt idx="62">
                  <c:v>114551</c:v>
                </c:pt>
                <c:pt idx="63">
                  <c:v>111936</c:v>
                </c:pt>
                <c:pt idx="64">
                  <c:v>108928</c:v>
                </c:pt>
                <c:pt idx="65">
                  <c:v>110550</c:v>
                </c:pt>
                <c:pt idx="66">
                  <c:v>108902</c:v>
                </c:pt>
                <c:pt idx="67">
                  <c:v>106604</c:v>
                </c:pt>
                <c:pt idx="68">
                  <c:v>110308</c:v>
                </c:pt>
                <c:pt idx="69">
                  <c:v>112947</c:v>
                </c:pt>
                <c:pt idx="70">
                  <c:v>115428</c:v>
                </c:pt>
                <c:pt idx="71">
                  <c:v>114877</c:v>
                </c:pt>
                <c:pt idx="72">
                  <c:v>114340</c:v>
                </c:pt>
                <c:pt idx="73">
                  <c:v>111644</c:v>
                </c:pt>
                <c:pt idx="74">
                  <c:v>107359</c:v>
                </c:pt>
                <c:pt idx="75">
                  <c:v>98295</c:v>
                </c:pt>
                <c:pt idx="76">
                  <c:v>88283</c:v>
                </c:pt>
                <c:pt idx="77">
                  <c:v>76006</c:v>
                </c:pt>
                <c:pt idx="78">
                  <c:v>70129</c:v>
                </c:pt>
                <c:pt idx="79">
                  <c:v>67906</c:v>
                </c:pt>
                <c:pt idx="80">
                  <c:v>62709</c:v>
                </c:pt>
                <c:pt idx="81">
                  <c:v>56824</c:v>
                </c:pt>
                <c:pt idx="82">
                  <c:v>52406</c:v>
                </c:pt>
                <c:pt idx="83">
                  <c:v>47049</c:v>
                </c:pt>
                <c:pt idx="84">
                  <c:v>42539</c:v>
                </c:pt>
                <c:pt idx="85">
                  <c:v>38765</c:v>
                </c:pt>
                <c:pt idx="86">
                  <c:v>36446</c:v>
                </c:pt>
                <c:pt idx="87">
                  <c:v>32839</c:v>
                </c:pt>
                <c:pt idx="88">
                  <c:v>29472</c:v>
                </c:pt>
                <c:pt idx="89">
                  <c:v>24781</c:v>
                </c:pt>
                <c:pt idx="90">
                  <c:v>21788</c:v>
                </c:pt>
                <c:pt idx="91">
                  <c:v>18013</c:v>
                </c:pt>
                <c:pt idx="92">
                  <c:v>14932</c:v>
                </c:pt>
                <c:pt idx="93">
                  <c:v>12034</c:v>
                </c:pt>
                <c:pt idx="94">
                  <c:v>9480</c:v>
                </c:pt>
                <c:pt idx="95">
                  <c:v>7006</c:v>
                </c:pt>
                <c:pt idx="96">
                  <c:v>4983</c:v>
                </c:pt>
                <c:pt idx="97">
                  <c:v>3873</c:v>
                </c:pt>
                <c:pt idx="98">
                  <c:v>2724</c:v>
                </c:pt>
                <c:pt idx="99">
                  <c:v>1403</c:v>
                </c:pt>
                <c:pt idx="100">
                  <c:v>2067</c:v>
                </c:pt>
              </c:numCache>
            </c:numRef>
          </c:val>
          <c:extLst>
            <c:ext xmlns:c16="http://schemas.microsoft.com/office/drawing/2014/chart" uri="{C3380CC4-5D6E-409C-BE32-E72D297353CC}">
              <c16:uniqueId val="{00000000-ED12-3443-A426-57921F50661C}"/>
            </c:ext>
          </c:extLst>
        </c:ser>
        <c:dLbls>
          <c:showLegendKey val="0"/>
          <c:showVal val="0"/>
          <c:showCatName val="0"/>
          <c:showSerName val="0"/>
          <c:showPercent val="0"/>
          <c:showBubbleSize val="0"/>
        </c:dLbls>
        <c:gapWidth val="0"/>
        <c:axId val="907530104"/>
        <c:axId val="907528144"/>
      </c:barChart>
      <c:lineChart>
        <c:grouping val="standard"/>
        <c:varyColors val="0"/>
        <c:ser>
          <c:idx val="0"/>
          <c:order val="0"/>
          <c:tx>
            <c:strRef>
              <c:f>Blad1!$B$1</c:f>
              <c:strCache>
                <c:ptCount val="1"/>
                <c:pt idx="0">
                  <c:v>Medlemmar 2018</c:v>
                </c:pt>
              </c:strCache>
            </c:strRef>
          </c:tx>
          <c:spPr>
            <a:ln w="44450" cap="rnd">
              <a:solidFill>
                <a:srgbClr val="005884"/>
              </a:solidFill>
              <a:round/>
            </a:ln>
            <a:effectLst/>
          </c:spPr>
          <c:marker>
            <c:symbol val="none"/>
          </c:marker>
          <c:cat>
            <c:strRef>
              <c:f>Blad1!$A$2:$A$102</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Blad1!$B$2:$B$102</c:f>
              <c:numCache>
                <c:formatCode>General</c:formatCode>
                <c:ptCount val="101"/>
                <c:pt idx="0">
                  <c:v>24797</c:v>
                </c:pt>
                <c:pt idx="1">
                  <c:v>43416</c:v>
                </c:pt>
                <c:pt idx="2">
                  <c:v>46840</c:v>
                </c:pt>
                <c:pt idx="3">
                  <c:v>48518</c:v>
                </c:pt>
                <c:pt idx="4">
                  <c:v>50059</c:v>
                </c:pt>
                <c:pt idx="5">
                  <c:v>51329</c:v>
                </c:pt>
                <c:pt idx="6">
                  <c:v>53336</c:v>
                </c:pt>
                <c:pt idx="7">
                  <c:v>55427</c:v>
                </c:pt>
                <c:pt idx="8">
                  <c:v>59444</c:v>
                </c:pt>
                <c:pt idx="9">
                  <c:v>60331</c:v>
                </c:pt>
                <c:pt idx="10">
                  <c:v>61783</c:v>
                </c:pt>
                <c:pt idx="11">
                  <c:v>63616</c:v>
                </c:pt>
                <c:pt idx="12">
                  <c:v>66129</c:v>
                </c:pt>
                <c:pt idx="13">
                  <c:v>65423</c:v>
                </c:pt>
                <c:pt idx="14">
                  <c:v>67808</c:v>
                </c:pt>
                <c:pt idx="15">
                  <c:v>70009</c:v>
                </c:pt>
                <c:pt idx="16">
                  <c:v>69326</c:v>
                </c:pt>
                <c:pt idx="17">
                  <c:v>66950</c:v>
                </c:pt>
                <c:pt idx="18">
                  <c:v>66683</c:v>
                </c:pt>
                <c:pt idx="19">
                  <c:v>64630</c:v>
                </c:pt>
                <c:pt idx="20">
                  <c:v>64896</c:v>
                </c:pt>
                <c:pt idx="21">
                  <c:v>64547</c:v>
                </c:pt>
                <c:pt idx="22">
                  <c:v>67605</c:v>
                </c:pt>
                <c:pt idx="23">
                  <c:v>80075</c:v>
                </c:pt>
                <c:pt idx="24">
                  <c:v>85530</c:v>
                </c:pt>
                <c:pt idx="25">
                  <c:v>87807</c:v>
                </c:pt>
                <c:pt idx="26">
                  <c:v>90730</c:v>
                </c:pt>
                <c:pt idx="27">
                  <c:v>90319</c:v>
                </c:pt>
                <c:pt idx="28">
                  <c:v>89240</c:v>
                </c:pt>
                <c:pt idx="29">
                  <c:v>82240</c:v>
                </c:pt>
                <c:pt idx="30">
                  <c:v>78181</c:v>
                </c:pt>
                <c:pt idx="31">
                  <c:v>72165</c:v>
                </c:pt>
                <c:pt idx="32">
                  <c:v>69399</c:v>
                </c:pt>
                <c:pt idx="33">
                  <c:v>66025</c:v>
                </c:pt>
                <c:pt idx="34">
                  <c:v>62166</c:v>
                </c:pt>
                <c:pt idx="35">
                  <c:v>60516</c:v>
                </c:pt>
                <c:pt idx="36">
                  <c:v>60946</c:v>
                </c:pt>
                <c:pt idx="37">
                  <c:v>61278</c:v>
                </c:pt>
                <c:pt idx="38">
                  <c:v>63445</c:v>
                </c:pt>
                <c:pt idx="39">
                  <c:v>62897</c:v>
                </c:pt>
                <c:pt idx="40">
                  <c:v>61247</c:v>
                </c:pt>
                <c:pt idx="41">
                  <c:v>63714</c:v>
                </c:pt>
                <c:pt idx="42">
                  <c:v>66004</c:v>
                </c:pt>
                <c:pt idx="43">
                  <c:v>70624</c:v>
                </c:pt>
                <c:pt idx="44">
                  <c:v>75366</c:v>
                </c:pt>
                <c:pt idx="45">
                  <c:v>75276</c:v>
                </c:pt>
                <c:pt idx="46">
                  <c:v>77352</c:v>
                </c:pt>
                <c:pt idx="47">
                  <c:v>78153</c:v>
                </c:pt>
                <c:pt idx="48">
                  <c:v>76157</c:v>
                </c:pt>
                <c:pt idx="49">
                  <c:v>74653</c:v>
                </c:pt>
                <c:pt idx="50">
                  <c:v>78792</c:v>
                </c:pt>
                <c:pt idx="51">
                  <c:v>84164</c:v>
                </c:pt>
                <c:pt idx="52">
                  <c:v>84903</c:v>
                </c:pt>
                <c:pt idx="53">
                  <c:v>84239</c:v>
                </c:pt>
                <c:pt idx="54">
                  <c:v>84322</c:v>
                </c:pt>
                <c:pt idx="55">
                  <c:v>77709</c:v>
                </c:pt>
                <c:pt idx="56">
                  <c:v>73266</c:v>
                </c:pt>
                <c:pt idx="57">
                  <c:v>71316</c:v>
                </c:pt>
                <c:pt idx="58">
                  <c:v>69385</c:v>
                </c:pt>
                <c:pt idx="59">
                  <c:v>70625</c:v>
                </c:pt>
                <c:pt idx="60">
                  <c:v>70509</c:v>
                </c:pt>
                <c:pt idx="61">
                  <c:v>70926</c:v>
                </c:pt>
                <c:pt idx="62">
                  <c:v>70584</c:v>
                </c:pt>
                <c:pt idx="63">
                  <c:v>69730</c:v>
                </c:pt>
                <c:pt idx="64">
                  <c:v>67892</c:v>
                </c:pt>
                <c:pt idx="65">
                  <c:v>69755</c:v>
                </c:pt>
                <c:pt idx="66">
                  <c:v>69496</c:v>
                </c:pt>
                <c:pt idx="67">
                  <c:v>68999</c:v>
                </c:pt>
                <c:pt idx="68">
                  <c:v>72303</c:v>
                </c:pt>
                <c:pt idx="69">
                  <c:v>76281</c:v>
                </c:pt>
                <c:pt idx="70">
                  <c:v>79323</c:v>
                </c:pt>
                <c:pt idx="71">
                  <c:v>80335</c:v>
                </c:pt>
                <c:pt idx="72">
                  <c:v>81708</c:v>
                </c:pt>
                <c:pt idx="73">
                  <c:v>81593</c:v>
                </c:pt>
                <c:pt idx="74">
                  <c:v>79249</c:v>
                </c:pt>
                <c:pt idx="75">
                  <c:v>73489</c:v>
                </c:pt>
                <c:pt idx="76">
                  <c:v>66648</c:v>
                </c:pt>
                <c:pt idx="77">
                  <c:v>57514</c:v>
                </c:pt>
                <c:pt idx="78">
                  <c:v>53568</c:v>
                </c:pt>
                <c:pt idx="79">
                  <c:v>52655</c:v>
                </c:pt>
                <c:pt idx="80">
                  <c:v>49326</c:v>
                </c:pt>
                <c:pt idx="81">
                  <c:v>45173</c:v>
                </c:pt>
                <c:pt idx="82">
                  <c:v>42263</c:v>
                </c:pt>
                <c:pt idx="83">
                  <c:v>38472</c:v>
                </c:pt>
                <c:pt idx="84">
                  <c:v>35273</c:v>
                </c:pt>
                <c:pt idx="85">
                  <c:v>32504</c:v>
                </c:pt>
                <c:pt idx="86">
                  <c:v>30955</c:v>
                </c:pt>
                <c:pt idx="87">
                  <c:v>28296</c:v>
                </c:pt>
                <c:pt idx="88">
                  <c:v>25507</c:v>
                </c:pt>
                <c:pt idx="89">
                  <c:v>21781</c:v>
                </c:pt>
                <c:pt idx="90">
                  <c:v>19386</c:v>
                </c:pt>
                <c:pt idx="91">
                  <c:v>16084</c:v>
                </c:pt>
                <c:pt idx="92">
                  <c:v>13402</c:v>
                </c:pt>
                <c:pt idx="93">
                  <c:v>10794</c:v>
                </c:pt>
                <c:pt idx="94">
                  <c:v>8651</c:v>
                </c:pt>
                <c:pt idx="95">
                  <c:v>6406</c:v>
                </c:pt>
                <c:pt idx="96">
                  <c:v>4549</c:v>
                </c:pt>
                <c:pt idx="97">
                  <c:v>3597</c:v>
                </c:pt>
                <c:pt idx="98">
                  <c:v>2531</c:v>
                </c:pt>
                <c:pt idx="99">
                  <c:v>1314</c:v>
                </c:pt>
                <c:pt idx="100">
                  <c:v>1911</c:v>
                </c:pt>
              </c:numCache>
            </c:numRef>
          </c:val>
          <c:smooth val="0"/>
          <c:extLst>
            <c:ext xmlns:c16="http://schemas.microsoft.com/office/drawing/2014/chart" uri="{C3380CC4-5D6E-409C-BE32-E72D297353CC}">
              <c16:uniqueId val="{00000001-ED12-3443-A426-57921F50661C}"/>
            </c:ext>
          </c:extLst>
        </c:ser>
        <c:dLbls>
          <c:showLegendKey val="0"/>
          <c:showVal val="0"/>
          <c:showCatName val="0"/>
          <c:showSerName val="0"/>
          <c:showPercent val="0"/>
          <c:showBubbleSize val="0"/>
        </c:dLbls>
        <c:marker val="1"/>
        <c:smooth val="0"/>
        <c:axId val="907530104"/>
        <c:axId val="907528144"/>
      </c:lineChart>
      <c:catAx>
        <c:axId val="907530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07528144"/>
        <c:crosses val="autoZero"/>
        <c:auto val="1"/>
        <c:lblAlgn val="ctr"/>
        <c:lblOffset val="100"/>
        <c:tickLblSkip val="5"/>
        <c:tickMarkSkip val="1"/>
        <c:noMultiLvlLbl val="0"/>
      </c:catAx>
      <c:valAx>
        <c:axId val="907528144"/>
        <c:scaling>
          <c:orientation val="minMax"/>
          <c:max val="16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07530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rgbClr val="4A6A21"/>
              </a:solidFill>
              <a:ln w="19050">
                <a:solidFill>
                  <a:schemeClr val="lt1"/>
                </a:solidFill>
              </a:ln>
              <a:effectLst/>
            </c:spPr>
            <c:extLst>
              <c:ext xmlns:c16="http://schemas.microsoft.com/office/drawing/2014/chart" uri="{C3380CC4-5D6E-409C-BE32-E72D297353CC}">
                <c16:uniqueId val="{00000001-5D4A-F742-BEA1-7CFD1BF1117D}"/>
              </c:ext>
            </c:extLst>
          </c:dPt>
          <c:dPt>
            <c:idx val="1"/>
            <c:bubble3D val="0"/>
            <c:spPr>
              <a:solidFill>
                <a:srgbClr val="F59C00"/>
              </a:solidFill>
              <a:ln w="19050">
                <a:solidFill>
                  <a:schemeClr val="lt1"/>
                </a:solidFill>
              </a:ln>
              <a:effectLst/>
            </c:spPr>
            <c:extLst>
              <c:ext xmlns:c16="http://schemas.microsoft.com/office/drawing/2014/chart" uri="{C3380CC4-5D6E-409C-BE32-E72D297353CC}">
                <c16:uniqueId val="{00000003-5D4A-F742-BEA1-7CFD1BF1117D}"/>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5D4A-F742-BEA1-7CFD1BF1117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D4A-F742-BEA1-7CFD1BF1117D}"/>
              </c:ext>
            </c:extLst>
          </c:dPt>
          <c:cat>
            <c:numRef>
              <c:f>Blad1!$A$2:$A$4</c:f>
              <c:numCache>
                <c:formatCode>0%</c:formatCode>
                <c:ptCount val="3"/>
                <c:pt idx="0">
                  <c:v>0.35</c:v>
                </c:pt>
                <c:pt idx="1">
                  <c:v>0.42</c:v>
                </c:pt>
                <c:pt idx="2">
                  <c:v>0.23</c:v>
                </c:pt>
              </c:numCache>
            </c:numRef>
          </c:cat>
          <c:val>
            <c:numRef>
              <c:f>Blad1!$B$2:$B$4</c:f>
              <c:numCache>
                <c:formatCode>General</c:formatCode>
                <c:ptCount val="3"/>
                <c:pt idx="0">
                  <c:v>35</c:v>
                </c:pt>
                <c:pt idx="1">
                  <c:v>42</c:v>
                </c:pt>
                <c:pt idx="2">
                  <c:v>23</c:v>
                </c:pt>
              </c:numCache>
            </c:numRef>
          </c:val>
          <c:extLst>
            <c:ext xmlns:c16="http://schemas.microsoft.com/office/drawing/2014/chart" uri="{C3380CC4-5D6E-409C-BE32-E72D297353CC}">
              <c16:uniqueId val="{00000008-5D4A-F742-BEA1-7CFD1BF1117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2"/>
          <c:order val="0"/>
          <c:tx>
            <c:strRef>
              <c:f>Blad1!$D$1</c:f>
              <c:strCache>
                <c:ptCount val="1"/>
                <c:pt idx="0">
                  <c:v>Hög relevans</c:v>
                </c:pt>
              </c:strCache>
            </c:strRef>
          </c:tx>
          <c:spPr>
            <a:solidFill>
              <a:srgbClr val="006FB9"/>
            </a:solidFill>
          </c:spPr>
          <c:invertIfNegative val="0"/>
          <c:dLbls>
            <c:spPr>
              <a:noFill/>
              <a:ln>
                <a:noFill/>
              </a:ln>
              <a:effectLst/>
            </c:spPr>
            <c:txPr>
              <a:bodyPr/>
              <a:lstStyle/>
              <a:p>
                <a:pPr>
                  <a:defRPr>
                    <a:solidFill>
                      <a:schemeClr val="bg1"/>
                    </a:solidFill>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30-talister (el äldre)</c:v>
                </c:pt>
                <c:pt idx="1">
                  <c:v>40-talister</c:v>
                </c:pt>
                <c:pt idx="2">
                  <c:v>50-talister</c:v>
                </c:pt>
                <c:pt idx="3">
                  <c:v>60-talister</c:v>
                </c:pt>
                <c:pt idx="4">
                  <c:v>70-talister</c:v>
                </c:pt>
                <c:pt idx="5">
                  <c:v>80-talister</c:v>
                </c:pt>
                <c:pt idx="6">
                  <c:v>90-talister</c:v>
                </c:pt>
              </c:strCache>
            </c:strRef>
          </c:cat>
          <c:val>
            <c:numRef>
              <c:f>Blad1!$D$2:$D$8</c:f>
              <c:numCache>
                <c:formatCode>0%</c:formatCode>
                <c:ptCount val="7"/>
                <c:pt idx="0">
                  <c:v>0.48</c:v>
                </c:pt>
                <c:pt idx="1">
                  <c:v>0.43</c:v>
                </c:pt>
                <c:pt idx="2">
                  <c:v>0.36</c:v>
                </c:pt>
                <c:pt idx="3">
                  <c:v>0.32</c:v>
                </c:pt>
                <c:pt idx="4">
                  <c:v>0.32</c:v>
                </c:pt>
                <c:pt idx="5">
                  <c:v>0.24</c:v>
                </c:pt>
                <c:pt idx="6">
                  <c:v>0.22</c:v>
                </c:pt>
              </c:numCache>
            </c:numRef>
          </c:val>
          <c:extLst>
            <c:ext xmlns:c16="http://schemas.microsoft.com/office/drawing/2014/chart" uri="{C3380CC4-5D6E-409C-BE32-E72D297353CC}">
              <c16:uniqueId val="{00000000-A28E-1149-9741-EFA279C0702A}"/>
            </c:ext>
          </c:extLst>
        </c:ser>
        <c:ser>
          <c:idx val="1"/>
          <c:order val="1"/>
          <c:tx>
            <c:strRef>
              <c:f>Blad1!$C$1</c:f>
              <c:strCache>
                <c:ptCount val="1"/>
                <c:pt idx="0">
                  <c:v>Medel</c:v>
                </c:pt>
              </c:strCache>
            </c:strRef>
          </c:tx>
          <c:spPr>
            <a:solidFill>
              <a:srgbClr val="63C3D1"/>
            </a:solidFill>
          </c:spPr>
          <c:invertIfNegative val="0"/>
          <c:dLbls>
            <c:spPr>
              <a:noFill/>
              <a:ln>
                <a:noFill/>
              </a:ln>
              <a:effectLst/>
            </c:spPr>
            <c:txPr>
              <a:bodyPr/>
              <a:lstStyle/>
              <a:p>
                <a:pPr>
                  <a:defRPr>
                    <a:solidFill>
                      <a:srgbClr val="005884"/>
                    </a:solidFill>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30-talister (el äldre)</c:v>
                </c:pt>
                <c:pt idx="1">
                  <c:v>40-talister</c:v>
                </c:pt>
                <c:pt idx="2">
                  <c:v>50-talister</c:v>
                </c:pt>
                <c:pt idx="3">
                  <c:v>60-talister</c:v>
                </c:pt>
                <c:pt idx="4">
                  <c:v>70-talister</c:v>
                </c:pt>
                <c:pt idx="5">
                  <c:v>80-talister</c:v>
                </c:pt>
                <c:pt idx="6">
                  <c:v>90-talister</c:v>
                </c:pt>
              </c:strCache>
            </c:strRef>
          </c:cat>
          <c:val>
            <c:numRef>
              <c:f>Blad1!$C$2:$C$8</c:f>
              <c:numCache>
                <c:formatCode>0%</c:formatCode>
                <c:ptCount val="7"/>
                <c:pt idx="0">
                  <c:v>0.33</c:v>
                </c:pt>
                <c:pt idx="1">
                  <c:v>0.3</c:v>
                </c:pt>
                <c:pt idx="2">
                  <c:v>0.39</c:v>
                </c:pt>
                <c:pt idx="3">
                  <c:v>0.35</c:v>
                </c:pt>
                <c:pt idx="4">
                  <c:v>0.36</c:v>
                </c:pt>
                <c:pt idx="5">
                  <c:v>0.32</c:v>
                </c:pt>
                <c:pt idx="6">
                  <c:v>0.27</c:v>
                </c:pt>
              </c:numCache>
            </c:numRef>
          </c:val>
          <c:extLst>
            <c:ext xmlns:c16="http://schemas.microsoft.com/office/drawing/2014/chart" uri="{C3380CC4-5D6E-409C-BE32-E72D297353CC}">
              <c16:uniqueId val="{00000001-A28E-1149-9741-EFA279C0702A}"/>
            </c:ext>
          </c:extLst>
        </c:ser>
        <c:ser>
          <c:idx val="0"/>
          <c:order val="2"/>
          <c:tx>
            <c:strRef>
              <c:f>Blad1!$B$1</c:f>
              <c:strCache>
                <c:ptCount val="1"/>
                <c:pt idx="0">
                  <c:v>Låg relevans</c:v>
                </c:pt>
              </c:strCache>
            </c:strRef>
          </c:tx>
          <c:spPr>
            <a:solidFill>
              <a:srgbClr val="005884"/>
            </a:solidFill>
            <a:scene3d>
              <a:camera prst="orthographicFront"/>
              <a:lightRig rig="threePt" dir="t"/>
            </a:scene3d>
            <a:sp3d/>
          </c:spPr>
          <c:invertIfNegative val="0"/>
          <c:dLbls>
            <c:spPr>
              <a:noFill/>
              <a:ln>
                <a:noFill/>
              </a:ln>
              <a:effectLst/>
            </c:spPr>
            <c:txPr>
              <a:bodyPr/>
              <a:lstStyle/>
              <a:p>
                <a:pPr>
                  <a:defRPr>
                    <a:solidFill>
                      <a:schemeClr val="bg1"/>
                    </a:solidFill>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30-talister (el äldre)</c:v>
                </c:pt>
                <c:pt idx="1">
                  <c:v>40-talister</c:v>
                </c:pt>
                <c:pt idx="2">
                  <c:v>50-talister</c:v>
                </c:pt>
                <c:pt idx="3">
                  <c:v>60-talister</c:v>
                </c:pt>
                <c:pt idx="4">
                  <c:v>70-talister</c:v>
                </c:pt>
                <c:pt idx="5">
                  <c:v>80-talister</c:v>
                </c:pt>
                <c:pt idx="6">
                  <c:v>90-talister</c:v>
                </c:pt>
              </c:strCache>
            </c:strRef>
          </c:cat>
          <c:val>
            <c:numRef>
              <c:f>Blad1!$B$2:$B$8</c:f>
              <c:numCache>
                <c:formatCode>0%</c:formatCode>
                <c:ptCount val="7"/>
                <c:pt idx="0">
                  <c:v>0.19</c:v>
                </c:pt>
                <c:pt idx="1">
                  <c:v>0.27</c:v>
                </c:pt>
                <c:pt idx="2">
                  <c:v>0.25</c:v>
                </c:pt>
                <c:pt idx="3">
                  <c:v>0.33</c:v>
                </c:pt>
                <c:pt idx="4">
                  <c:v>0.32</c:v>
                </c:pt>
                <c:pt idx="5">
                  <c:v>0.44</c:v>
                </c:pt>
                <c:pt idx="6">
                  <c:v>0.51</c:v>
                </c:pt>
              </c:numCache>
            </c:numRef>
          </c:val>
          <c:extLst>
            <c:ext xmlns:c16="http://schemas.microsoft.com/office/drawing/2014/chart" uri="{C3380CC4-5D6E-409C-BE32-E72D297353CC}">
              <c16:uniqueId val="{00000002-A28E-1149-9741-EFA279C0702A}"/>
            </c:ext>
          </c:extLst>
        </c:ser>
        <c:dLbls>
          <c:dLblPos val="ctr"/>
          <c:showLegendKey val="0"/>
          <c:showVal val="1"/>
          <c:showCatName val="0"/>
          <c:showSerName val="0"/>
          <c:showPercent val="0"/>
          <c:showBubbleSize val="0"/>
        </c:dLbls>
        <c:gapWidth val="20"/>
        <c:overlap val="100"/>
        <c:axId val="914514680"/>
        <c:axId val="914516640"/>
      </c:barChart>
      <c:catAx>
        <c:axId val="914514680"/>
        <c:scaling>
          <c:orientation val="minMax"/>
        </c:scaling>
        <c:delete val="0"/>
        <c:axPos val="b"/>
        <c:numFmt formatCode="General" sourceLinked="0"/>
        <c:majorTickMark val="out"/>
        <c:minorTickMark val="none"/>
        <c:tickLblPos val="nextTo"/>
        <c:crossAx val="914516640"/>
        <c:crosses val="autoZero"/>
        <c:auto val="1"/>
        <c:lblAlgn val="ctr"/>
        <c:lblOffset val="100"/>
        <c:noMultiLvlLbl val="0"/>
      </c:catAx>
      <c:valAx>
        <c:axId val="914516640"/>
        <c:scaling>
          <c:orientation val="minMax"/>
          <c:max val="1"/>
        </c:scaling>
        <c:delete val="0"/>
        <c:axPos val="l"/>
        <c:majorGridlines>
          <c:spPr>
            <a:ln>
              <a:solidFill>
                <a:srgbClr val="D1BCDC"/>
              </a:solidFill>
            </a:ln>
          </c:spPr>
        </c:majorGridlines>
        <c:numFmt formatCode="0%" sourceLinked="1"/>
        <c:majorTickMark val="out"/>
        <c:minorTickMark val="none"/>
        <c:tickLblPos val="nextTo"/>
        <c:spPr>
          <a:ln>
            <a:solidFill>
              <a:srgbClr val="D1BCDC"/>
            </a:solidFill>
          </a:ln>
        </c:spPr>
        <c:crossAx val="914514680"/>
        <c:crosses val="autoZero"/>
        <c:crossBetween val="between"/>
        <c:majorUnit val="0.2"/>
      </c:valAx>
    </c:plotArea>
    <c:legend>
      <c:legendPos val="r"/>
      <c:overlay val="0"/>
    </c:legend>
    <c:plotVisOnly val="1"/>
    <c:dispBlanksAs val="gap"/>
    <c:showDLblsOverMax val="0"/>
  </c:chart>
  <c:txPr>
    <a:bodyPr/>
    <a:lstStyle/>
    <a:p>
      <a:pPr>
        <a:defRPr sz="1800">
          <a:latin typeface="Arial"/>
          <a:cs typeface="Arial"/>
        </a:defRPr>
      </a:pPr>
      <a:endParaRPr lang="sv-S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Blad9!$C$2</c:f>
              <c:strCache>
                <c:ptCount val="1"/>
                <c:pt idx="0">
                  <c:v>Gröna</c:v>
                </c:pt>
              </c:strCache>
            </c:strRef>
          </c:tx>
          <c:spPr>
            <a:solidFill>
              <a:srgbClr val="4A6A21"/>
            </a:solidFill>
            <a:ln>
              <a:noFill/>
            </a:ln>
            <a:effectLst/>
          </c:spPr>
          <c:invertIfNegative val="0"/>
          <c:dLbls>
            <c:spPr>
              <a:solidFill>
                <a:srgbClr val="4A6A2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Blad9!$B$3:$B$7</c:f>
              <c:strCache>
                <c:ptCount val="5"/>
                <c:pt idx="0">
                  <c:v>Mycket stark</c:v>
                </c:pt>
                <c:pt idx="1">
                  <c:v>Ganska stark</c:v>
                </c:pt>
                <c:pt idx="2">
                  <c:v>Varken stark eller svag</c:v>
                </c:pt>
                <c:pt idx="3">
                  <c:v>Ganska svag</c:v>
                </c:pt>
                <c:pt idx="4">
                  <c:v>Mycket svag</c:v>
                </c:pt>
              </c:strCache>
            </c:strRef>
          </c:cat>
          <c:val>
            <c:numRef>
              <c:f>Blad9!$C$3:$C$7</c:f>
              <c:numCache>
                <c:formatCode>0.00%</c:formatCode>
                <c:ptCount val="5"/>
                <c:pt idx="0">
                  <c:v>3.9E-2</c:v>
                </c:pt>
                <c:pt idx="1">
                  <c:v>0.189</c:v>
                </c:pt>
                <c:pt idx="2">
                  <c:v>0.46700000000000003</c:v>
                </c:pt>
                <c:pt idx="3">
                  <c:v>0.17399999999999999</c:v>
                </c:pt>
                <c:pt idx="4">
                  <c:v>0.13100000000000001</c:v>
                </c:pt>
              </c:numCache>
            </c:numRef>
          </c:val>
          <c:extLst>
            <c:ext xmlns:c16="http://schemas.microsoft.com/office/drawing/2014/chart" uri="{C3380CC4-5D6E-409C-BE32-E72D297353CC}">
              <c16:uniqueId val="{00000000-4E6F-1547-ABBC-A7906E413E1D}"/>
            </c:ext>
          </c:extLst>
        </c:ser>
        <c:ser>
          <c:idx val="1"/>
          <c:order val="1"/>
          <c:tx>
            <c:strRef>
              <c:f>Blad9!$D$2</c:f>
              <c:strCache>
                <c:ptCount val="1"/>
                <c:pt idx="0">
                  <c:v>Röda</c:v>
                </c:pt>
              </c:strCache>
            </c:strRef>
          </c:tx>
          <c:spPr>
            <a:solidFill>
              <a:srgbClr val="D51317"/>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6="http://schemas.microsoft.com/office/drawing/2014/chart" uri="{C3380CC4-5D6E-409C-BE32-E72D297353CC}">
                  <c16:uniqueId val="{00000000-F662-452C-A8AF-3F3295FA3F53}"/>
                </c:ext>
              </c:extLst>
            </c:dLbl>
            <c:dLbl>
              <c:idx val="1"/>
              <c:layout>
                <c:manualLayout>
                  <c:x val="1.1137965393214736E-2"/>
                  <c:y val="-1.1789788776558707E-16"/>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6F-1547-ABBC-A7906E413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Blad9!$B$3:$B$7</c:f>
              <c:strCache>
                <c:ptCount val="5"/>
                <c:pt idx="0">
                  <c:v>Mycket stark</c:v>
                </c:pt>
                <c:pt idx="1">
                  <c:v>Ganska stark</c:v>
                </c:pt>
                <c:pt idx="2">
                  <c:v>Varken stark eller svag</c:v>
                </c:pt>
                <c:pt idx="3">
                  <c:v>Ganska svag</c:v>
                </c:pt>
                <c:pt idx="4">
                  <c:v>Mycket svag</c:v>
                </c:pt>
              </c:strCache>
            </c:strRef>
          </c:cat>
          <c:val>
            <c:numRef>
              <c:f>Blad9!$D$3:$D$7</c:f>
              <c:numCache>
                <c:formatCode>0.00%</c:formatCode>
                <c:ptCount val="5"/>
                <c:pt idx="0">
                  <c:v>1E-3</c:v>
                </c:pt>
                <c:pt idx="1">
                  <c:v>1.0999999999999999E-2</c:v>
                </c:pt>
                <c:pt idx="2">
                  <c:v>0.221</c:v>
                </c:pt>
                <c:pt idx="3">
                  <c:v>0.252</c:v>
                </c:pt>
                <c:pt idx="4">
                  <c:v>0.51500000000000001</c:v>
                </c:pt>
              </c:numCache>
            </c:numRef>
          </c:val>
          <c:extLst>
            <c:ext xmlns:c16="http://schemas.microsoft.com/office/drawing/2014/chart" uri="{C3380CC4-5D6E-409C-BE32-E72D297353CC}">
              <c16:uniqueId val="{00000003-4E6F-1547-ABBC-A7906E413E1D}"/>
            </c:ext>
          </c:extLst>
        </c:ser>
        <c:ser>
          <c:idx val="2"/>
          <c:order val="2"/>
          <c:tx>
            <c:strRef>
              <c:f>Blad9!$E$2</c:f>
              <c:strCache>
                <c:ptCount val="1"/>
                <c:pt idx="0">
                  <c:v>Gula</c:v>
                </c:pt>
              </c:strCache>
            </c:strRef>
          </c:tx>
          <c:spPr>
            <a:solidFill>
              <a:srgbClr val="F59C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6="http://schemas.microsoft.com/office/drawing/2014/chart" uri="{C3380CC4-5D6E-409C-BE32-E72D297353CC}">
                  <c16:uniqueId val="{00000001-F662-452C-A8AF-3F3295FA3F53}"/>
                </c:ext>
              </c:extLst>
            </c:dLbl>
            <c:dLbl>
              <c:idx val="4"/>
              <c:tx>
                <c:rich>
                  <a:bodyPr/>
                  <a:lstStyle/>
                  <a:p>
                    <a:r>
                      <a:rPr lang="en-US"/>
                      <a:t>22%</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E6F-1547-ABBC-A7906E413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Blad9!$B$3:$B$7</c:f>
              <c:strCache>
                <c:ptCount val="5"/>
                <c:pt idx="0">
                  <c:v>Mycket stark</c:v>
                </c:pt>
                <c:pt idx="1">
                  <c:v>Ganska stark</c:v>
                </c:pt>
                <c:pt idx="2">
                  <c:v>Varken stark eller svag</c:v>
                </c:pt>
                <c:pt idx="3">
                  <c:v>Ganska svag</c:v>
                </c:pt>
                <c:pt idx="4">
                  <c:v>Mycket svag</c:v>
                </c:pt>
              </c:strCache>
            </c:strRef>
          </c:cat>
          <c:val>
            <c:numRef>
              <c:f>Blad9!$E$3:$E$7</c:f>
              <c:numCache>
                <c:formatCode>0.00%</c:formatCode>
                <c:ptCount val="5"/>
                <c:pt idx="0">
                  <c:v>6.0000000000000001E-3</c:v>
                </c:pt>
                <c:pt idx="1">
                  <c:v>4.1000000000000002E-2</c:v>
                </c:pt>
                <c:pt idx="2">
                  <c:v>0.46800000000000003</c:v>
                </c:pt>
                <c:pt idx="3">
                  <c:v>0.26700000000000002</c:v>
                </c:pt>
                <c:pt idx="4">
                  <c:v>0.218</c:v>
                </c:pt>
              </c:numCache>
            </c:numRef>
          </c:val>
          <c:extLst>
            <c:ext xmlns:c16="http://schemas.microsoft.com/office/drawing/2014/chart" uri="{C3380CC4-5D6E-409C-BE32-E72D297353CC}">
              <c16:uniqueId val="{00000006-4E6F-1547-ABBC-A7906E413E1D}"/>
            </c:ext>
          </c:extLst>
        </c:ser>
        <c:dLbls>
          <c:dLblPos val="ctr"/>
          <c:showLegendKey val="0"/>
          <c:showVal val="1"/>
          <c:showCatName val="0"/>
          <c:showSerName val="0"/>
          <c:showPercent val="0"/>
          <c:showBubbleSize val="0"/>
        </c:dLbls>
        <c:gapWidth val="79"/>
        <c:axId val="911585192"/>
        <c:axId val="911584408"/>
      </c:barChart>
      <c:catAx>
        <c:axId val="911585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sv-SE"/>
          </a:p>
        </c:txPr>
        <c:crossAx val="911584408"/>
        <c:crosses val="autoZero"/>
        <c:auto val="1"/>
        <c:lblAlgn val="ctr"/>
        <c:lblOffset val="100"/>
        <c:noMultiLvlLbl val="0"/>
      </c:catAx>
      <c:valAx>
        <c:axId val="911584408"/>
        <c:scaling>
          <c:orientation val="minMax"/>
        </c:scaling>
        <c:delete val="1"/>
        <c:axPos val="b"/>
        <c:numFmt formatCode="0.00%" sourceLinked="1"/>
        <c:majorTickMark val="none"/>
        <c:minorTickMark val="none"/>
        <c:tickLblPos val="nextTo"/>
        <c:crossAx val="911585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27712160979884"/>
          <c:y val="4.1800643086816719E-2"/>
          <c:w val="0.49519818703217655"/>
          <c:h val="0.82337772489049799"/>
        </c:manualLayout>
      </c:layout>
      <c:barChart>
        <c:barDir val="bar"/>
        <c:grouping val="clustered"/>
        <c:varyColors val="0"/>
        <c:ser>
          <c:idx val="0"/>
          <c:order val="0"/>
          <c:tx>
            <c:strRef>
              <c:f>Kontakt!$B$2</c:f>
              <c:strCache>
                <c:ptCount val="1"/>
                <c:pt idx="0">
                  <c:v>Gröna</c:v>
                </c:pt>
              </c:strCache>
            </c:strRef>
          </c:tx>
          <c:spPr>
            <a:solidFill>
              <a:srgbClr val="6B9531"/>
            </a:solidFill>
            <a:ln>
              <a:noFill/>
            </a:ln>
            <a:effectLst/>
          </c:spPr>
          <c:invertIfNegative val="0"/>
          <c:cat>
            <c:strRef>
              <c:f>Kontakt!$A$12:$A$22</c:f>
              <c:strCache>
                <c:ptCount val="11"/>
                <c:pt idx="0">
                  <c:v>Deltagit i kyrkans musik- eller körverksamhet</c:v>
                </c:pt>
                <c:pt idx="1">
                  <c:v>Svenska kyrkans barn- eller ungdomsverksamhet (utöver kör)</c:v>
                </c:pt>
                <c:pt idx="2">
                  <c:v> Svenska kyrkans musik- eller körverksamhet</c:v>
                </c:pt>
                <c:pt idx="3">
                  <c:v>Jag har inte haft några kontakter med Svenska kyrkan det senaste året</c:v>
                </c:pt>
                <c:pt idx="4">
                  <c:v>Besökt Svenska kyrkan för en stilla stund, när det inte var gudstjänst eller konsert</c:v>
                </c:pt>
                <c:pt idx="5">
                  <c:v>Besökt Svenska kyrkan som turist</c:v>
                </c:pt>
                <c:pt idx="6">
                  <c:v>Vanlig gudstjänst (även på annan tid än söndag kl. 11)</c:v>
                </c:pt>
                <c:pt idx="7">
                  <c:v>Musikandakt/konsert</c:v>
                </c:pt>
                <c:pt idx="8">
                  <c:v>Tänt ett ljus, när det inte var gudstjänst eller konsert</c:v>
                </c:pt>
                <c:pt idx="9">
                  <c:v>Vid dop, vigsel, konfirmation och/eller begravning</c:v>
                </c:pt>
                <c:pt idx="10">
                  <c:v>Besökt en kyrkogård</c:v>
                </c:pt>
              </c:strCache>
            </c:strRef>
          </c:cat>
          <c:val>
            <c:numRef>
              <c:f>Kontakt!$B$12:$B$22</c:f>
              <c:numCache>
                <c:formatCode>0.00%</c:formatCode>
                <c:ptCount val="11"/>
                <c:pt idx="0">
                  <c:v>4.9000000000000002E-2</c:v>
                </c:pt>
                <c:pt idx="1">
                  <c:v>5.8999999999999997E-2</c:v>
                </c:pt>
                <c:pt idx="2">
                  <c:v>6.2E-2</c:v>
                </c:pt>
                <c:pt idx="3">
                  <c:v>0.127</c:v>
                </c:pt>
                <c:pt idx="4">
                  <c:v>0.16600000000000001</c:v>
                </c:pt>
                <c:pt idx="5">
                  <c:v>0.224</c:v>
                </c:pt>
                <c:pt idx="6">
                  <c:v>0.26500000000000001</c:v>
                </c:pt>
                <c:pt idx="7">
                  <c:v>0.30099999999999999</c:v>
                </c:pt>
                <c:pt idx="8">
                  <c:v>0.30599999999999999</c:v>
                </c:pt>
                <c:pt idx="9">
                  <c:v>0.54400000000000004</c:v>
                </c:pt>
                <c:pt idx="10">
                  <c:v>0.65900000000000003</c:v>
                </c:pt>
              </c:numCache>
            </c:numRef>
          </c:val>
          <c:extLst>
            <c:ext xmlns:c16="http://schemas.microsoft.com/office/drawing/2014/chart" uri="{C3380CC4-5D6E-409C-BE32-E72D297353CC}">
              <c16:uniqueId val="{00000000-8E7D-E442-A7A0-17C530DBE298}"/>
            </c:ext>
          </c:extLst>
        </c:ser>
        <c:ser>
          <c:idx val="1"/>
          <c:order val="1"/>
          <c:tx>
            <c:strRef>
              <c:f>Kontakt!$C$2</c:f>
              <c:strCache>
                <c:ptCount val="1"/>
                <c:pt idx="0">
                  <c:v>Röda</c:v>
                </c:pt>
              </c:strCache>
            </c:strRef>
          </c:tx>
          <c:spPr>
            <a:solidFill>
              <a:srgbClr val="D51317"/>
            </a:solidFill>
            <a:ln>
              <a:noFill/>
            </a:ln>
            <a:effectLst/>
          </c:spPr>
          <c:invertIfNegative val="0"/>
          <c:cat>
            <c:strRef>
              <c:f>Kontakt!$A$12:$A$22</c:f>
              <c:strCache>
                <c:ptCount val="11"/>
                <c:pt idx="0">
                  <c:v>Deltagit i kyrkans musik- eller körverksamhet</c:v>
                </c:pt>
                <c:pt idx="1">
                  <c:v>Svenska kyrkans barn- eller ungdomsverksamhet (utöver kör)</c:v>
                </c:pt>
                <c:pt idx="2">
                  <c:v> Svenska kyrkans musik- eller körverksamhet</c:v>
                </c:pt>
                <c:pt idx="3">
                  <c:v>Jag har inte haft några kontakter med Svenska kyrkan det senaste året</c:v>
                </c:pt>
                <c:pt idx="4">
                  <c:v>Besökt Svenska kyrkan för en stilla stund, när det inte var gudstjänst eller konsert</c:v>
                </c:pt>
                <c:pt idx="5">
                  <c:v>Besökt Svenska kyrkan som turist</c:v>
                </c:pt>
                <c:pt idx="6">
                  <c:v>Vanlig gudstjänst (även på annan tid än söndag kl. 11)</c:v>
                </c:pt>
                <c:pt idx="7">
                  <c:v>Musikandakt/konsert</c:v>
                </c:pt>
                <c:pt idx="8">
                  <c:v>Tänt ett ljus, när det inte var gudstjänst eller konsert</c:v>
                </c:pt>
                <c:pt idx="9">
                  <c:v>Vid dop, vigsel, konfirmation och/eller begravning</c:v>
                </c:pt>
                <c:pt idx="10">
                  <c:v>Besökt en kyrkogård</c:v>
                </c:pt>
              </c:strCache>
            </c:strRef>
          </c:cat>
          <c:val>
            <c:numRef>
              <c:f>Kontakt!$C$12:$C$22</c:f>
              <c:numCache>
                <c:formatCode>0.00%</c:formatCode>
                <c:ptCount val="11"/>
                <c:pt idx="0">
                  <c:v>1.4999999999999999E-2</c:v>
                </c:pt>
                <c:pt idx="1">
                  <c:v>1.7999999999999999E-2</c:v>
                </c:pt>
                <c:pt idx="2">
                  <c:v>2.3E-2</c:v>
                </c:pt>
                <c:pt idx="3">
                  <c:v>0.315</c:v>
                </c:pt>
                <c:pt idx="4">
                  <c:v>0.04</c:v>
                </c:pt>
                <c:pt idx="5">
                  <c:v>0.112</c:v>
                </c:pt>
                <c:pt idx="6">
                  <c:v>3.9E-2</c:v>
                </c:pt>
                <c:pt idx="7">
                  <c:v>0.106</c:v>
                </c:pt>
                <c:pt idx="8">
                  <c:v>9.0999999999999998E-2</c:v>
                </c:pt>
                <c:pt idx="9">
                  <c:v>0.39800000000000002</c:v>
                </c:pt>
                <c:pt idx="10">
                  <c:v>0.45400000000000001</c:v>
                </c:pt>
              </c:numCache>
            </c:numRef>
          </c:val>
          <c:extLst>
            <c:ext xmlns:c16="http://schemas.microsoft.com/office/drawing/2014/chart" uri="{C3380CC4-5D6E-409C-BE32-E72D297353CC}">
              <c16:uniqueId val="{00000001-8E7D-E442-A7A0-17C530DBE298}"/>
            </c:ext>
          </c:extLst>
        </c:ser>
        <c:ser>
          <c:idx val="2"/>
          <c:order val="2"/>
          <c:tx>
            <c:strRef>
              <c:f>Kontakt!$D$2</c:f>
              <c:strCache>
                <c:ptCount val="1"/>
                <c:pt idx="0">
                  <c:v>Gula</c:v>
                </c:pt>
              </c:strCache>
            </c:strRef>
          </c:tx>
          <c:spPr>
            <a:solidFill>
              <a:srgbClr val="FDC300"/>
            </a:solidFill>
            <a:ln>
              <a:noFill/>
            </a:ln>
            <a:effectLst/>
          </c:spPr>
          <c:invertIfNegative val="0"/>
          <c:cat>
            <c:strRef>
              <c:f>Kontakt!$A$12:$A$22</c:f>
              <c:strCache>
                <c:ptCount val="11"/>
                <c:pt idx="0">
                  <c:v>Deltagit i kyrkans musik- eller körverksamhet</c:v>
                </c:pt>
                <c:pt idx="1">
                  <c:v>Svenska kyrkans barn- eller ungdomsverksamhet (utöver kör)</c:v>
                </c:pt>
                <c:pt idx="2">
                  <c:v> Svenska kyrkans musik- eller körverksamhet</c:v>
                </c:pt>
                <c:pt idx="3">
                  <c:v>Jag har inte haft några kontakter med Svenska kyrkan det senaste året</c:v>
                </c:pt>
                <c:pt idx="4">
                  <c:v>Besökt Svenska kyrkan för en stilla stund, när det inte var gudstjänst eller konsert</c:v>
                </c:pt>
                <c:pt idx="5">
                  <c:v>Besökt Svenska kyrkan som turist</c:v>
                </c:pt>
                <c:pt idx="6">
                  <c:v>Vanlig gudstjänst (även på annan tid än söndag kl. 11)</c:v>
                </c:pt>
                <c:pt idx="7">
                  <c:v>Musikandakt/konsert</c:v>
                </c:pt>
                <c:pt idx="8">
                  <c:v>Tänt ett ljus, när det inte var gudstjänst eller konsert</c:v>
                </c:pt>
                <c:pt idx="9">
                  <c:v>Vid dop, vigsel, konfirmation och/eller begravning</c:v>
                </c:pt>
                <c:pt idx="10">
                  <c:v>Besökt en kyrkogård</c:v>
                </c:pt>
              </c:strCache>
            </c:strRef>
          </c:cat>
          <c:val>
            <c:numRef>
              <c:f>Kontakt!$D$12:$D$22</c:f>
              <c:numCache>
                <c:formatCode>0.00%</c:formatCode>
                <c:ptCount val="11"/>
                <c:pt idx="0">
                  <c:v>2.1999999999999999E-2</c:v>
                </c:pt>
                <c:pt idx="1">
                  <c:v>4.5999999999999999E-2</c:v>
                </c:pt>
                <c:pt idx="2">
                  <c:v>2.8000000000000001E-2</c:v>
                </c:pt>
                <c:pt idx="3">
                  <c:v>0.23400000000000001</c:v>
                </c:pt>
                <c:pt idx="4">
                  <c:v>6.3E-2</c:v>
                </c:pt>
                <c:pt idx="5">
                  <c:v>0.122</c:v>
                </c:pt>
                <c:pt idx="6">
                  <c:v>0.104</c:v>
                </c:pt>
                <c:pt idx="7">
                  <c:v>0.159</c:v>
                </c:pt>
                <c:pt idx="8">
                  <c:v>0.16300000000000001</c:v>
                </c:pt>
                <c:pt idx="9">
                  <c:v>0.48699999999999999</c:v>
                </c:pt>
                <c:pt idx="10">
                  <c:v>0.53500000000000003</c:v>
                </c:pt>
              </c:numCache>
            </c:numRef>
          </c:val>
          <c:extLst>
            <c:ext xmlns:c16="http://schemas.microsoft.com/office/drawing/2014/chart" uri="{C3380CC4-5D6E-409C-BE32-E72D297353CC}">
              <c16:uniqueId val="{00000002-8E7D-E442-A7A0-17C530DBE298}"/>
            </c:ext>
          </c:extLst>
        </c:ser>
        <c:dLbls>
          <c:showLegendKey val="0"/>
          <c:showVal val="0"/>
          <c:showCatName val="0"/>
          <c:showSerName val="0"/>
          <c:showPercent val="0"/>
          <c:showBubbleSize val="0"/>
        </c:dLbls>
        <c:gapWidth val="182"/>
        <c:axId val="911584016"/>
        <c:axId val="911583232"/>
      </c:barChart>
      <c:catAx>
        <c:axId val="911584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911583232"/>
        <c:crosses val="autoZero"/>
        <c:auto val="1"/>
        <c:lblAlgn val="ctr"/>
        <c:lblOffset val="100"/>
        <c:noMultiLvlLbl val="0"/>
      </c:catAx>
      <c:valAx>
        <c:axId val="91158323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11584016"/>
        <c:crosses val="autoZero"/>
        <c:crossBetween val="between"/>
      </c:valAx>
      <c:spPr>
        <a:noFill/>
        <a:ln>
          <a:noFill/>
        </a:ln>
        <a:effectLst/>
      </c:spPr>
    </c:plotArea>
    <c:legend>
      <c:legendPos val="b"/>
      <c:layout>
        <c:manualLayout>
          <c:xMode val="edge"/>
          <c:yMode val="edge"/>
          <c:x val="0.40841119604989906"/>
          <c:y val="0.93253946654724273"/>
          <c:w val="0.26592193851811313"/>
          <c:h val="6.746053345275730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897B1-5246-4C29-AF36-6CDE58909E7F}" type="doc">
      <dgm:prSet loTypeId="urn:microsoft.com/office/officeart/2005/8/layout/equation1" loCatId="process" qsTypeId="urn:microsoft.com/office/officeart/2005/8/quickstyle/simple1" qsCatId="simple" csTypeId="urn:microsoft.com/office/officeart/2005/8/colors/colorful2" csCatId="colorful" phldr="1"/>
      <dgm:spPr/>
      <dgm:t>
        <a:bodyPr/>
        <a:lstStyle/>
        <a:p>
          <a:endParaRPr lang="sv-SE"/>
        </a:p>
      </dgm:t>
    </dgm:pt>
    <dgm:pt modelId="{9B99AEAC-CE58-4379-B19F-AECF899D71D1}">
      <dgm:prSet custT="1"/>
      <dgm:spPr>
        <a:solidFill>
          <a:schemeClr val="bg2">
            <a:lumMod val="10000"/>
          </a:schemeClr>
        </a:solidFill>
        <a:ln>
          <a:noFill/>
        </a:ln>
      </dgm:spPr>
      <dgm:t>
        <a:bodyPr/>
        <a:lstStyle/>
        <a:p>
          <a:pPr rtl="0"/>
          <a:r>
            <a:rPr lang="sv-SE" sz="2800" dirty="0"/>
            <a:t>Plats – byggnad, kultur</a:t>
          </a:r>
        </a:p>
      </dgm:t>
    </dgm:pt>
    <dgm:pt modelId="{7DBFF71D-04FA-494E-A183-815A8EE8225A}" type="parTrans" cxnId="{E4113DA5-9488-4CCA-82D8-4414BB41E33A}">
      <dgm:prSet/>
      <dgm:spPr/>
      <dgm:t>
        <a:bodyPr/>
        <a:lstStyle/>
        <a:p>
          <a:endParaRPr lang="sv-SE"/>
        </a:p>
      </dgm:t>
    </dgm:pt>
    <dgm:pt modelId="{F866BEE3-50C1-4550-986E-1DDEF3C79E6A}" type="sibTrans" cxnId="{E4113DA5-9488-4CCA-82D8-4414BB41E33A}">
      <dgm:prSet/>
      <dgm:spPr>
        <a:noFill/>
      </dgm:spPr>
      <dgm:t>
        <a:bodyPr/>
        <a:lstStyle/>
        <a:p>
          <a:endParaRPr lang="sv-SE" dirty="0"/>
        </a:p>
      </dgm:t>
    </dgm:pt>
    <dgm:pt modelId="{E0D8DDC4-C64C-4073-B413-5EDB7E653D74}">
      <dgm:prSet custT="1"/>
      <dgm:spPr>
        <a:solidFill>
          <a:schemeClr val="bg2">
            <a:lumMod val="25000"/>
          </a:schemeClr>
        </a:solidFill>
        <a:ln>
          <a:noFill/>
        </a:ln>
      </dgm:spPr>
      <dgm:t>
        <a:bodyPr/>
        <a:lstStyle/>
        <a:p>
          <a:pPr rtl="0"/>
          <a:r>
            <a:rPr lang="sv-SE" sz="2800" dirty="0"/>
            <a:t>Svenskhet</a:t>
          </a:r>
        </a:p>
      </dgm:t>
    </dgm:pt>
    <dgm:pt modelId="{800D4754-26C5-4019-861E-542DAF975CAF}" type="parTrans" cxnId="{EE4D5158-D9D1-4AB2-A7FE-CDD77D1F40C4}">
      <dgm:prSet/>
      <dgm:spPr/>
      <dgm:t>
        <a:bodyPr/>
        <a:lstStyle/>
        <a:p>
          <a:endParaRPr lang="sv-SE"/>
        </a:p>
      </dgm:t>
    </dgm:pt>
    <dgm:pt modelId="{4A6B34B8-F30D-4F7F-8D3A-04ED5A44A1E2}" type="sibTrans" cxnId="{EE4D5158-D9D1-4AB2-A7FE-CDD77D1F40C4}">
      <dgm:prSet/>
      <dgm:spPr>
        <a:noFill/>
      </dgm:spPr>
      <dgm:t>
        <a:bodyPr/>
        <a:lstStyle/>
        <a:p>
          <a:endParaRPr lang="sv-SE"/>
        </a:p>
      </dgm:t>
    </dgm:pt>
    <dgm:pt modelId="{ACC6579F-AEFF-4ED7-AADA-84C45B3A1E68}">
      <dgm:prSet custT="1"/>
      <dgm:spPr>
        <a:solidFill>
          <a:schemeClr val="bg2">
            <a:lumMod val="50000"/>
          </a:schemeClr>
        </a:solidFill>
        <a:ln>
          <a:noFill/>
        </a:ln>
      </dgm:spPr>
      <dgm:t>
        <a:bodyPr/>
        <a:lstStyle/>
        <a:p>
          <a:pPr rtl="0"/>
          <a:r>
            <a:rPr lang="sv-SE" sz="2800" dirty="0"/>
            <a:t>Diakoni</a:t>
          </a:r>
        </a:p>
      </dgm:t>
    </dgm:pt>
    <dgm:pt modelId="{8D0B2A07-6585-43A7-8F98-7F4DCADFE5DB}" type="parTrans" cxnId="{1D60F259-1152-4897-81CD-8D34AB5B55E6}">
      <dgm:prSet/>
      <dgm:spPr/>
      <dgm:t>
        <a:bodyPr/>
        <a:lstStyle/>
        <a:p>
          <a:endParaRPr lang="sv-SE"/>
        </a:p>
      </dgm:t>
    </dgm:pt>
    <dgm:pt modelId="{05EB8B94-CE41-4350-B805-7FF2CAFD1DE2}" type="sibTrans" cxnId="{1D60F259-1152-4897-81CD-8D34AB5B55E6}">
      <dgm:prSet/>
      <dgm:spPr>
        <a:noFill/>
      </dgm:spPr>
      <dgm:t>
        <a:bodyPr/>
        <a:lstStyle/>
        <a:p>
          <a:endParaRPr lang="sv-SE"/>
        </a:p>
      </dgm:t>
    </dgm:pt>
    <dgm:pt modelId="{095D0B09-67B8-421D-8F6B-6FB947891B48}">
      <dgm:prSet custT="1"/>
      <dgm:spPr>
        <a:solidFill>
          <a:schemeClr val="bg2">
            <a:lumMod val="75000"/>
          </a:schemeClr>
        </a:solidFill>
        <a:ln>
          <a:noFill/>
        </a:ln>
      </dgm:spPr>
      <dgm:t>
        <a:bodyPr/>
        <a:lstStyle/>
        <a:p>
          <a:pPr rtl="0"/>
          <a:r>
            <a:rPr lang="sv-SE" sz="2800" dirty="0"/>
            <a:t>Kyrkliga handlingar </a:t>
          </a:r>
        </a:p>
      </dgm:t>
    </dgm:pt>
    <dgm:pt modelId="{AE68977E-8BA9-4AC6-BEC6-80A0D02103C2}" type="parTrans" cxnId="{21D59C45-38A3-4223-A467-35FD748F885C}">
      <dgm:prSet/>
      <dgm:spPr/>
      <dgm:t>
        <a:bodyPr/>
        <a:lstStyle/>
        <a:p>
          <a:endParaRPr lang="sv-SE"/>
        </a:p>
      </dgm:t>
    </dgm:pt>
    <dgm:pt modelId="{257BA395-5426-4C99-8377-254FD00CB3AC}" type="sibTrans" cxnId="{21D59C45-38A3-4223-A467-35FD748F885C}">
      <dgm:prSet/>
      <dgm:spPr/>
      <dgm:t>
        <a:bodyPr/>
        <a:lstStyle/>
        <a:p>
          <a:endParaRPr lang="sv-SE"/>
        </a:p>
      </dgm:t>
    </dgm:pt>
    <dgm:pt modelId="{A47611F9-D517-4CCF-8FF3-3E80BB0A011A}" type="pres">
      <dgm:prSet presAssocID="{452897B1-5246-4C29-AF36-6CDE58909E7F}" presName="linearFlow" presStyleCnt="0">
        <dgm:presLayoutVars>
          <dgm:dir/>
          <dgm:resizeHandles val="exact"/>
        </dgm:presLayoutVars>
      </dgm:prSet>
      <dgm:spPr/>
    </dgm:pt>
    <dgm:pt modelId="{52CFE0CE-31E6-4619-B383-9D1586D2599B}" type="pres">
      <dgm:prSet presAssocID="{9B99AEAC-CE58-4379-B19F-AECF899D71D1}" presName="node" presStyleLbl="node1" presStyleIdx="0" presStyleCnt="4" custScaleX="103507" custScaleY="101427" custLinFactX="13886" custLinFactNeighborX="100000">
        <dgm:presLayoutVars>
          <dgm:bulletEnabled val="1"/>
        </dgm:presLayoutVars>
      </dgm:prSet>
      <dgm:spPr/>
    </dgm:pt>
    <dgm:pt modelId="{D65679A2-CE59-41BF-86CF-4DC513C5F75E}" type="pres">
      <dgm:prSet presAssocID="{F866BEE3-50C1-4550-986E-1DDEF3C79E6A}" presName="spacerL" presStyleCnt="0"/>
      <dgm:spPr/>
    </dgm:pt>
    <dgm:pt modelId="{C526B523-6F15-4F2C-92B9-47E460B48292}" type="pres">
      <dgm:prSet presAssocID="{F866BEE3-50C1-4550-986E-1DDEF3C79E6A}" presName="sibTrans" presStyleLbl="sibTrans2D1" presStyleIdx="0" presStyleCnt="3" custFlipVert="0" custScaleX="29550" custScaleY="4929"/>
      <dgm:spPr/>
    </dgm:pt>
    <dgm:pt modelId="{10FBA938-43DE-4F2C-8738-6A79359CE7D4}" type="pres">
      <dgm:prSet presAssocID="{F866BEE3-50C1-4550-986E-1DDEF3C79E6A}" presName="spacerR" presStyleCnt="0"/>
      <dgm:spPr/>
    </dgm:pt>
    <dgm:pt modelId="{CBA198E6-41ED-489F-85B6-29AFDF1B5FD7}" type="pres">
      <dgm:prSet presAssocID="{E0D8DDC4-C64C-4073-B413-5EDB7E653D74}" presName="node" presStyleLbl="node1" presStyleIdx="1" presStyleCnt="4">
        <dgm:presLayoutVars>
          <dgm:bulletEnabled val="1"/>
        </dgm:presLayoutVars>
      </dgm:prSet>
      <dgm:spPr/>
    </dgm:pt>
    <dgm:pt modelId="{CF3107B2-37D7-4C2C-925B-6E0EAA81D889}" type="pres">
      <dgm:prSet presAssocID="{4A6B34B8-F30D-4F7F-8D3A-04ED5A44A1E2}" presName="spacerL" presStyleCnt="0"/>
      <dgm:spPr/>
    </dgm:pt>
    <dgm:pt modelId="{5ED7BC0F-36D3-48D3-A3AA-396D314BAEF0}" type="pres">
      <dgm:prSet presAssocID="{4A6B34B8-F30D-4F7F-8D3A-04ED5A44A1E2}" presName="sibTrans" presStyleLbl="sibTrans2D1" presStyleIdx="1" presStyleCnt="3" custFlipVert="1" custFlipHor="1" custScaleX="48911" custScaleY="10077"/>
      <dgm:spPr/>
    </dgm:pt>
    <dgm:pt modelId="{3FA7CEE2-ADE4-4382-9701-7770F332FC71}" type="pres">
      <dgm:prSet presAssocID="{4A6B34B8-F30D-4F7F-8D3A-04ED5A44A1E2}" presName="spacerR" presStyleCnt="0"/>
      <dgm:spPr/>
    </dgm:pt>
    <dgm:pt modelId="{0D9EAF0A-67B3-4B60-8E69-71100233DEEB}" type="pres">
      <dgm:prSet presAssocID="{ACC6579F-AEFF-4ED7-AADA-84C45B3A1E68}" presName="node" presStyleLbl="node1" presStyleIdx="2" presStyleCnt="4" custLinFactX="-22838" custLinFactNeighborX="-100000">
        <dgm:presLayoutVars>
          <dgm:bulletEnabled val="1"/>
        </dgm:presLayoutVars>
      </dgm:prSet>
      <dgm:spPr/>
    </dgm:pt>
    <dgm:pt modelId="{A08239B9-A422-4D5C-87AC-B038144008C2}" type="pres">
      <dgm:prSet presAssocID="{05EB8B94-CE41-4350-B805-7FF2CAFD1DE2}" presName="spacerL" presStyleCnt="0"/>
      <dgm:spPr/>
    </dgm:pt>
    <dgm:pt modelId="{9DB17A8C-4754-4210-BE41-5ADF9FFA9D9F}" type="pres">
      <dgm:prSet presAssocID="{05EB8B94-CE41-4350-B805-7FF2CAFD1DE2}" presName="sibTrans" presStyleLbl="sibTrans2D1" presStyleIdx="2" presStyleCnt="3" custFlipHor="1" custScaleX="34272" custScaleY="5605"/>
      <dgm:spPr/>
    </dgm:pt>
    <dgm:pt modelId="{33EECE93-C3C8-4C15-8660-E51C76BA09D1}" type="pres">
      <dgm:prSet presAssocID="{05EB8B94-CE41-4350-B805-7FF2CAFD1DE2}" presName="spacerR" presStyleCnt="0"/>
      <dgm:spPr/>
    </dgm:pt>
    <dgm:pt modelId="{AC51DC4A-ABAE-4FBB-9341-3A222A7663A6}" type="pres">
      <dgm:prSet presAssocID="{095D0B09-67B8-421D-8F6B-6FB947891B48}" presName="node" presStyleLbl="node1" presStyleIdx="3" presStyleCnt="4" custLinFactX="-45390" custLinFactNeighborX="-100000">
        <dgm:presLayoutVars>
          <dgm:bulletEnabled val="1"/>
        </dgm:presLayoutVars>
      </dgm:prSet>
      <dgm:spPr/>
    </dgm:pt>
  </dgm:ptLst>
  <dgm:cxnLst>
    <dgm:cxn modelId="{158AA321-C3D8-4A30-8AD8-773C90417DE8}" type="presOf" srcId="{452897B1-5246-4C29-AF36-6CDE58909E7F}" destId="{A47611F9-D517-4CCF-8FF3-3E80BB0A011A}" srcOrd="0" destOrd="0" presId="urn:microsoft.com/office/officeart/2005/8/layout/equation1"/>
    <dgm:cxn modelId="{21D59C45-38A3-4223-A467-35FD748F885C}" srcId="{452897B1-5246-4C29-AF36-6CDE58909E7F}" destId="{095D0B09-67B8-421D-8F6B-6FB947891B48}" srcOrd="3" destOrd="0" parTransId="{AE68977E-8BA9-4AC6-BEC6-80A0D02103C2}" sibTransId="{257BA395-5426-4C99-8377-254FD00CB3AC}"/>
    <dgm:cxn modelId="{0DD7004C-E2BF-4415-A28F-DE201EE243AC}" type="presOf" srcId="{4A6B34B8-F30D-4F7F-8D3A-04ED5A44A1E2}" destId="{5ED7BC0F-36D3-48D3-A3AA-396D314BAEF0}" srcOrd="0" destOrd="0" presId="urn:microsoft.com/office/officeart/2005/8/layout/equation1"/>
    <dgm:cxn modelId="{EE4D5158-D9D1-4AB2-A7FE-CDD77D1F40C4}" srcId="{452897B1-5246-4C29-AF36-6CDE58909E7F}" destId="{E0D8DDC4-C64C-4073-B413-5EDB7E653D74}" srcOrd="1" destOrd="0" parTransId="{800D4754-26C5-4019-861E-542DAF975CAF}" sibTransId="{4A6B34B8-F30D-4F7F-8D3A-04ED5A44A1E2}"/>
    <dgm:cxn modelId="{1D60F259-1152-4897-81CD-8D34AB5B55E6}" srcId="{452897B1-5246-4C29-AF36-6CDE58909E7F}" destId="{ACC6579F-AEFF-4ED7-AADA-84C45B3A1E68}" srcOrd="2" destOrd="0" parTransId="{8D0B2A07-6585-43A7-8F98-7F4DCADFE5DB}" sibTransId="{05EB8B94-CE41-4350-B805-7FF2CAFD1DE2}"/>
    <dgm:cxn modelId="{D81B3F88-6987-49CA-87FC-930A0A49FDAF}" type="presOf" srcId="{9B99AEAC-CE58-4379-B19F-AECF899D71D1}" destId="{52CFE0CE-31E6-4619-B383-9D1586D2599B}" srcOrd="0" destOrd="0" presId="urn:microsoft.com/office/officeart/2005/8/layout/equation1"/>
    <dgm:cxn modelId="{4AE7B29E-900C-4575-A880-0B5551633B8E}" type="presOf" srcId="{E0D8DDC4-C64C-4073-B413-5EDB7E653D74}" destId="{CBA198E6-41ED-489F-85B6-29AFDF1B5FD7}" srcOrd="0" destOrd="0" presId="urn:microsoft.com/office/officeart/2005/8/layout/equation1"/>
    <dgm:cxn modelId="{E4113DA5-9488-4CCA-82D8-4414BB41E33A}" srcId="{452897B1-5246-4C29-AF36-6CDE58909E7F}" destId="{9B99AEAC-CE58-4379-B19F-AECF899D71D1}" srcOrd="0" destOrd="0" parTransId="{7DBFF71D-04FA-494E-A183-815A8EE8225A}" sibTransId="{F866BEE3-50C1-4550-986E-1DDEF3C79E6A}"/>
    <dgm:cxn modelId="{FB7D46CF-31C7-470A-A32B-704605BDA29F}" type="presOf" srcId="{F866BEE3-50C1-4550-986E-1DDEF3C79E6A}" destId="{C526B523-6F15-4F2C-92B9-47E460B48292}" srcOrd="0" destOrd="0" presId="urn:microsoft.com/office/officeart/2005/8/layout/equation1"/>
    <dgm:cxn modelId="{ED5DCBD8-5B60-4B5A-ACB6-A84ABD105AD8}" type="presOf" srcId="{ACC6579F-AEFF-4ED7-AADA-84C45B3A1E68}" destId="{0D9EAF0A-67B3-4B60-8E69-71100233DEEB}" srcOrd="0" destOrd="0" presId="urn:microsoft.com/office/officeart/2005/8/layout/equation1"/>
    <dgm:cxn modelId="{5EB3CDE6-FE52-4CBA-ABFB-92AB989680C5}" type="presOf" srcId="{095D0B09-67B8-421D-8F6B-6FB947891B48}" destId="{AC51DC4A-ABAE-4FBB-9341-3A222A7663A6}" srcOrd="0" destOrd="0" presId="urn:microsoft.com/office/officeart/2005/8/layout/equation1"/>
    <dgm:cxn modelId="{A2AD13F7-26E8-4477-BD55-198CCA6DF914}" type="presOf" srcId="{05EB8B94-CE41-4350-B805-7FF2CAFD1DE2}" destId="{9DB17A8C-4754-4210-BE41-5ADF9FFA9D9F}" srcOrd="0" destOrd="0" presId="urn:microsoft.com/office/officeart/2005/8/layout/equation1"/>
    <dgm:cxn modelId="{FB1B0CBC-C07C-4A47-A22A-1BBFA3007CA6}" type="presParOf" srcId="{A47611F9-D517-4CCF-8FF3-3E80BB0A011A}" destId="{52CFE0CE-31E6-4619-B383-9D1586D2599B}" srcOrd="0" destOrd="0" presId="urn:microsoft.com/office/officeart/2005/8/layout/equation1"/>
    <dgm:cxn modelId="{FA3A986E-C375-4175-9129-EECB4A89F508}" type="presParOf" srcId="{A47611F9-D517-4CCF-8FF3-3E80BB0A011A}" destId="{D65679A2-CE59-41BF-86CF-4DC513C5F75E}" srcOrd="1" destOrd="0" presId="urn:microsoft.com/office/officeart/2005/8/layout/equation1"/>
    <dgm:cxn modelId="{8954476E-3989-4888-90A0-EC933EE3ACA4}" type="presParOf" srcId="{A47611F9-D517-4CCF-8FF3-3E80BB0A011A}" destId="{C526B523-6F15-4F2C-92B9-47E460B48292}" srcOrd="2" destOrd="0" presId="urn:microsoft.com/office/officeart/2005/8/layout/equation1"/>
    <dgm:cxn modelId="{C665A937-554B-4BA5-A70A-D57C5EF761EF}" type="presParOf" srcId="{A47611F9-D517-4CCF-8FF3-3E80BB0A011A}" destId="{10FBA938-43DE-4F2C-8738-6A79359CE7D4}" srcOrd="3" destOrd="0" presId="urn:microsoft.com/office/officeart/2005/8/layout/equation1"/>
    <dgm:cxn modelId="{CD875A70-15C0-49C8-829C-2CFA177AA563}" type="presParOf" srcId="{A47611F9-D517-4CCF-8FF3-3E80BB0A011A}" destId="{CBA198E6-41ED-489F-85B6-29AFDF1B5FD7}" srcOrd="4" destOrd="0" presId="urn:microsoft.com/office/officeart/2005/8/layout/equation1"/>
    <dgm:cxn modelId="{C3621DC9-423D-4A8A-8191-4878CEED85E1}" type="presParOf" srcId="{A47611F9-D517-4CCF-8FF3-3E80BB0A011A}" destId="{CF3107B2-37D7-4C2C-925B-6E0EAA81D889}" srcOrd="5" destOrd="0" presId="urn:microsoft.com/office/officeart/2005/8/layout/equation1"/>
    <dgm:cxn modelId="{F9657F43-5407-445A-8D90-CF1A25DA107D}" type="presParOf" srcId="{A47611F9-D517-4CCF-8FF3-3E80BB0A011A}" destId="{5ED7BC0F-36D3-48D3-A3AA-396D314BAEF0}" srcOrd="6" destOrd="0" presId="urn:microsoft.com/office/officeart/2005/8/layout/equation1"/>
    <dgm:cxn modelId="{127096FF-DD97-4C1D-B166-EA79EC5B9DD1}" type="presParOf" srcId="{A47611F9-D517-4CCF-8FF3-3E80BB0A011A}" destId="{3FA7CEE2-ADE4-4382-9701-7770F332FC71}" srcOrd="7" destOrd="0" presId="urn:microsoft.com/office/officeart/2005/8/layout/equation1"/>
    <dgm:cxn modelId="{E2F38153-A06C-488F-9EB3-02D716D43DA3}" type="presParOf" srcId="{A47611F9-D517-4CCF-8FF3-3E80BB0A011A}" destId="{0D9EAF0A-67B3-4B60-8E69-71100233DEEB}" srcOrd="8" destOrd="0" presId="urn:microsoft.com/office/officeart/2005/8/layout/equation1"/>
    <dgm:cxn modelId="{75C709B9-D92B-45B0-807F-F060538DE168}" type="presParOf" srcId="{A47611F9-D517-4CCF-8FF3-3E80BB0A011A}" destId="{A08239B9-A422-4D5C-87AC-B038144008C2}" srcOrd="9" destOrd="0" presId="urn:microsoft.com/office/officeart/2005/8/layout/equation1"/>
    <dgm:cxn modelId="{CF1824AF-4563-45D9-968A-E5514420FF5E}" type="presParOf" srcId="{A47611F9-D517-4CCF-8FF3-3E80BB0A011A}" destId="{9DB17A8C-4754-4210-BE41-5ADF9FFA9D9F}" srcOrd="10" destOrd="0" presId="urn:microsoft.com/office/officeart/2005/8/layout/equation1"/>
    <dgm:cxn modelId="{DB951093-2324-493F-A666-D9B99451293B}" type="presParOf" srcId="{A47611F9-D517-4CCF-8FF3-3E80BB0A011A}" destId="{33EECE93-C3C8-4C15-8660-E51C76BA09D1}" srcOrd="11" destOrd="0" presId="urn:microsoft.com/office/officeart/2005/8/layout/equation1"/>
    <dgm:cxn modelId="{D6674EB3-B2DC-4E70-80A8-CFB4A3B7D364}" type="presParOf" srcId="{A47611F9-D517-4CCF-8FF3-3E80BB0A011A}" destId="{AC51DC4A-ABAE-4FBB-9341-3A222A7663A6}" srcOrd="12" destOrd="0" presId="urn:microsoft.com/office/officeart/2005/8/layout/equati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6DA221-22D8-4DE5-84F2-B850835D44F3}"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sv-SE"/>
        </a:p>
      </dgm:t>
    </dgm:pt>
    <dgm:pt modelId="{F0EEC406-A9E1-4025-84C5-6A5CB36C28A0}">
      <dgm:prSet phldrT="[Text]"/>
      <dgm:spPr/>
      <dgm:t>
        <a:bodyPr/>
        <a:lstStyle/>
        <a:p>
          <a:r>
            <a:rPr lang="sv-SE" dirty="0"/>
            <a:t>32 år</a:t>
          </a:r>
        </a:p>
        <a:p>
          <a:r>
            <a:rPr lang="sv-SE" dirty="0"/>
            <a:t>Barn nummer två</a:t>
          </a:r>
        </a:p>
        <a:p>
          <a:endParaRPr lang="sv-SE" dirty="0"/>
        </a:p>
      </dgm:t>
    </dgm:pt>
    <dgm:pt modelId="{B82E95B6-0D88-4F81-8161-F34153AD6C0B}" type="parTrans" cxnId="{89D62028-CAB6-41E3-91E1-679921D22CBF}">
      <dgm:prSet/>
      <dgm:spPr/>
      <dgm:t>
        <a:bodyPr/>
        <a:lstStyle/>
        <a:p>
          <a:endParaRPr lang="sv-SE"/>
        </a:p>
      </dgm:t>
    </dgm:pt>
    <dgm:pt modelId="{4A681895-80CD-41F9-9106-4394E3EAC6AC}" type="sibTrans" cxnId="{89D62028-CAB6-41E3-91E1-679921D22CBF}">
      <dgm:prSet/>
      <dgm:spPr/>
      <dgm:t>
        <a:bodyPr/>
        <a:lstStyle/>
        <a:p>
          <a:endParaRPr lang="sv-SE"/>
        </a:p>
      </dgm:t>
    </dgm:pt>
    <dgm:pt modelId="{F5698C4F-031E-42AE-A87C-F9B39C1402C8}">
      <dgm:prSet phldrT="[Text]"/>
      <dgm:spPr/>
      <dgm:t>
        <a:bodyPr/>
        <a:lstStyle/>
        <a:p>
          <a:r>
            <a:rPr lang="sv-SE" dirty="0"/>
            <a:t>40 år</a:t>
          </a:r>
        </a:p>
        <a:p>
          <a:r>
            <a:rPr lang="sv-SE" dirty="0"/>
            <a:t>Singel utan barn</a:t>
          </a:r>
        </a:p>
      </dgm:t>
    </dgm:pt>
    <dgm:pt modelId="{C66A768E-2D60-41EE-9CCF-8C74D45EC50D}" type="parTrans" cxnId="{A8592463-1438-45FD-B519-23A4DF4B85E7}">
      <dgm:prSet/>
      <dgm:spPr/>
      <dgm:t>
        <a:bodyPr/>
        <a:lstStyle/>
        <a:p>
          <a:endParaRPr lang="sv-SE"/>
        </a:p>
      </dgm:t>
    </dgm:pt>
    <dgm:pt modelId="{E86AE0E9-EBC7-4E1D-AD7D-C7B16BD09ECA}" type="sibTrans" cxnId="{A8592463-1438-45FD-B519-23A4DF4B85E7}">
      <dgm:prSet/>
      <dgm:spPr/>
      <dgm:t>
        <a:bodyPr/>
        <a:lstStyle/>
        <a:p>
          <a:endParaRPr lang="sv-SE"/>
        </a:p>
      </dgm:t>
    </dgm:pt>
    <dgm:pt modelId="{E64BE055-D293-4F52-BCC1-F742C13BA450}">
      <dgm:prSet/>
      <dgm:spPr/>
      <dgm:t>
        <a:bodyPr/>
        <a:lstStyle/>
        <a:p>
          <a:r>
            <a:rPr lang="sv-SE" dirty="0"/>
            <a:t>5 år </a:t>
          </a:r>
          <a:br>
            <a:rPr lang="sv-SE" dirty="0"/>
          </a:br>
          <a:r>
            <a:rPr lang="sv-SE" dirty="0"/>
            <a:t>Nyfiken på livet</a:t>
          </a:r>
        </a:p>
      </dgm:t>
    </dgm:pt>
    <dgm:pt modelId="{AB98BCD6-7A42-4EFF-8858-A5A448956371}" type="parTrans" cxnId="{3141390F-46A3-4D40-A611-847868BD56D6}">
      <dgm:prSet/>
      <dgm:spPr/>
      <dgm:t>
        <a:bodyPr/>
        <a:lstStyle/>
        <a:p>
          <a:endParaRPr lang="sv-SE"/>
        </a:p>
      </dgm:t>
    </dgm:pt>
    <dgm:pt modelId="{3B4DBFB9-F44E-4E4D-B850-D25FB0BE4AFC}" type="sibTrans" cxnId="{3141390F-46A3-4D40-A611-847868BD56D6}">
      <dgm:prSet/>
      <dgm:spPr/>
      <dgm:t>
        <a:bodyPr/>
        <a:lstStyle/>
        <a:p>
          <a:endParaRPr lang="sv-SE"/>
        </a:p>
      </dgm:t>
    </dgm:pt>
    <dgm:pt modelId="{6C54C090-756D-463A-A174-2B48F691E22D}">
      <dgm:prSet/>
      <dgm:spPr/>
      <dgm:t>
        <a:bodyPr/>
        <a:lstStyle/>
        <a:p>
          <a:r>
            <a:rPr lang="sv-SE" dirty="0"/>
            <a:t>22 år</a:t>
          </a:r>
        </a:p>
        <a:p>
          <a:r>
            <a:rPr lang="sv-SE" dirty="0"/>
            <a:t>Nyinflyttad för jobb eller studier</a:t>
          </a:r>
        </a:p>
      </dgm:t>
    </dgm:pt>
    <dgm:pt modelId="{36FFC666-E6E2-4C49-8008-EBE64D18775E}" type="parTrans" cxnId="{CD7CC34D-1CA9-4F28-AF57-70778B81705A}">
      <dgm:prSet/>
      <dgm:spPr/>
      <dgm:t>
        <a:bodyPr/>
        <a:lstStyle/>
        <a:p>
          <a:endParaRPr lang="sv-SE"/>
        </a:p>
      </dgm:t>
    </dgm:pt>
    <dgm:pt modelId="{D7DDA224-ABF1-4CB1-B1E0-24CAD8C08C6F}" type="sibTrans" cxnId="{CD7CC34D-1CA9-4F28-AF57-70778B81705A}">
      <dgm:prSet/>
      <dgm:spPr/>
      <dgm:t>
        <a:bodyPr/>
        <a:lstStyle/>
        <a:p>
          <a:endParaRPr lang="sv-SE"/>
        </a:p>
      </dgm:t>
    </dgm:pt>
    <dgm:pt modelId="{DA351071-87C6-4D7D-ACC5-A4E3B46B9C06}">
      <dgm:prSet/>
      <dgm:spPr/>
      <dgm:t>
        <a:bodyPr/>
        <a:lstStyle/>
        <a:p>
          <a:r>
            <a:rPr lang="sv-SE" dirty="0"/>
            <a:t>12 år</a:t>
          </a:r>
        </a:p>
        <a:p>
          <a:r>
            <a:rPr lang="sv-SE" dirty="0"/>
            <a:t>Snart konfirmand </a:t>
          </a:r>
        </a:p>
      </dgm:t>
    </dgm:pt>
    <dgm:pt modelId="{EBA00F18-E624-480E-8419-4D69924FBAA3}" type="parTrans" cxnId="{CB315089-764D-47DB-8697-6729FEE8C68C}">
      <dgm:prSet/>
      <dgm:spPr/>
      <dgm:t>
        <a:bodyPr/>
        <a:lstStyle/>
        <a:p>
          <a:endParaRPr lang="sv-SE"/>
        </a:p>
      </dgm:t>
    </dgm:pt>
    <dgm:pt modelId="{08EE813E-9E04-4BD4-8C88-28940408DFA7}" type="sibTrans" cxnId="{CB315089-764D-47DB-8697-6729FEE8C68C}">
      <dgm:prSet/>
      <dgm:spPr/>
      <dgm:t>
        <a:bodyPr/>
        <a:lstStyle/>
        <a:p>
          <a:endParaRPr lang="sv-SE"/>
        </a:p>
      </dgm:t>
    </dgm:pt>
    <dgm:pt modelId="{84BCDF60-8EE7-4039-94EE-048E098F30D8}">
      <dgm:prSet/>
      <dgm:spPr/>
      <dgm:t>
        <a:bodyPr/>
        <a:lstStyle/>
        <a:p>
          <a:r>
            <a:rPr lang="sv-SE" b="0" dirty="0"/>
            <a:t>43 år </a:t>
          </a:r>
        </a:p>
        <a:p>
          <a:r>
            <a:rPr lang="sv-SE" b="0" dirty="0"/>
            <a:t>Nyskild med barn varannan vecka</a:t>
          </a:r>
          <a:r>
            <a:rPr lang="sv-SE" b="1" dirty="0"/>
            <a:t>	</a:t>
          </a:r>
          <a:endParaRPr lang="sv-SE" dirty="0"/>
        </a:p>
      </dgm:t>
    </dgm:pt>
    <dgm:pt modelId="{067CAC7A-E040-460C-AFA8-6BEF2492A1E2}" type="parTrans" cxnId="{EFA37588-3560-44C0-BC9A-8C8D320DAF82}">
      <dgm:prSet/>
      <dgm:spPr/>
      <dgm:t>
        <a:bodyPr/>
        <a:lstStyle/>
        <a:p>
          <a:endParaRPr lang="sv-SE"/>
        </a:p>
      </dgm:t>
    </dgm:pt>
    <dgm:pt modelId="{0FC9B36B-8E71-4CD5-882A-229585A210CA}" type="sibTrans" cxnId="{EFA37588-3560-44C0-BC9A-8C8D320DAF82}">
      <dgm:prSet/>
      <dgm:spPr/>
      <dgm:t>
        <a:bodyPr/>
        <a:lstStyle/>
        <a:p>
          <a:endParaRPr lang="sv-SE"/>
        </a:p>
      </dgm:t>
    </dgm:pt>
    <dgm:pt modelId="{638CB1AD-9ED2-4B25-8429-AD1C08D67495}">
      <dgm:prSet/>
      <dgm:spPr/>
      <dgm:t>
        <a:bodyPr/>
        <a:lstStyle/>
        <a:p>
          <a:r>
            <a:rPr lang="sv-SE" dirty="0"/>
            <a:t>28 år </a:t>
          </a:r>
        </a:p>
        <a:p>
          <a:r>
            <a:rPr lang="sv-SE" dirty="0"/>
            <a:t>förstagångs-förälder</a:t>
          </a:r>
        </a:p>
      </dgm:t>
    </dgm:pt>
    <dgm:pt modelId="{C98ADD05-3F79-43B8-B67A-F459678CAB58}" type="parTrans" cxnId="{746B54C1-C6FE-4E09-8F97-94BB7F18F9A4}">
      <dgm:prSet/>
      <dgm:spPr/>
      <dgm:t>
        <a:bodyPr/>
        <a:lstStyle/>
        <a:p>
          <a:endParaRPr lang="sv-SE"/>
        </a:p>
      </dgm:t>
    </dgm:pt>
    <dgm:pt modelId="{C681098F-1D92-47EC-90F5-A1292E03A174}" type="sibTrans" cxnId="{746B54C1-C6FE-4E09-8F97-94BB7F18F9A4}">
      <dgm:prSet/>
      <dgm:spPr/>
      <dgm:t>
        <a:bodyPr/>
        <a:lstStyle/>
        <a:p>
          <a:endParaRPr lang="sv-SE"/>
        </a:p>
      </dgm:t>
    </dgm:pt>
    <dgm:pt modelId="{ACF084E5-D916-46F5-9B3E-0B68341D0B17}" type="pres">
      <dgm:prSet presAssocID="{9A6DA221-22D8-4DE5-84F2-B850835D44F3}" presName="rootnode" presStyleCnt="0">
        <dgm:presLayoutVars>
          <dgm:chMax/>
          <dgm:chPref/>
          <dgm:dir/>
          <dgm:animLvl val="lvl"/>
        </dgm:presLayoutVars>
      </dgm:prSet>
      <dgm:spPr/>
    </dgm:pt>
    <dgm:pt modelId="{0359EB57-0CA9-4FD3-A85C-E1F5768DE5FC}" type="pres">
      <dgm:prSet presAssocID="{E64BE055-D293-4F52-BCC1-F742C13BA450}" presName="composite" presStyleCnt="0"/>
      <dgm:spPr/>
    </dgm:pt>
    <dgm:pt modelId="{5D2F173E-5B0C-4212-8783-D7C5AD968496}" type="pres">
      <dgm:prSet presAssocID="{E64BE055-D293-4F52-BCC1-F742C13BA450}" presName="LShape" presStyleLbl="alignNode1" presStyleIdx="0" presStyleCnt="13"/>
      <dgm:spPr/>
    </dgm:pt>
    <dgm:pt modelId="{839AE2F4-E1F8-4EAF-8896-6311BF6BBA5D}" type="pres">
      <dgm:prSet presAssocID="{E64BE055-D293-4F52-BCC1-F742C13BA450}" presName="ParentText" presStyleLbl="revTx" presStyleIdx="0" presStyleCnt="7">
        <dgm:presLayoutVars>
          <dgm:chMax val="0"/>
          <dgm:chPref val="0"/>
          <dgm:bulletEnabled val="1"/>
        </dgm:presLayoutVars>
      </dgm:prSet>
      <dgm:spPr/>
    </dgm:pt>
    <dgm:pt modelId="{7619F349-A977-4007-A441-68BAC4D67286}" type="pres">
      <dgm:prSet presAssocID="{E64BE055-D293-4F52-BCC1-F742C13BA450}" presName="Triangle" presStyleLbl="alignNode1" presStyleIdx="1" presStyleCnt="13"/>
      <dgm:spPr/>
    </dgm:pt>
    <dgm:pt modelId="{5AA5B9DD-5B3B-47C8-9C64-2C26E6DF3E1E}" type="pres">
      <dgm:prSet presAssocID="{3B4DBFB9-F44E-4E4D-B850-D25FB0BE4AFC}" presName="sibTrans" presStyleCnt="0"/>
      <dgm:spPr/>
    </dgm:pt>
    <dgm:pt modelId="{763BC6CF-D82C-431F-A917-DB0F06F57C21}" type="pres">
      <dgm:prSet presAssocID="{3B4DBFB9-F44E-4E4D-B850-D25FB0BE4AFC}" presName="space" presStyleCnt="0"/>
      <dgm:spPr/>
    </dgm:pt>
    <dgm:pt modelId="{CD91D76B-8031-41E5-93CF-7870BDC2D421}" type="pres">
      <dgm:prSet presAssocID="{DA351071-87C6-4D7D-ACC5-A4E3B46B9C06}" presName="composite" presStyleCnt="0"/>
      <dgm:spPr/>
    </dgm:pt>
    <dgm:pt modelId="{F5CC4E56-EB6D-499E-B5E9-DECBEAA9A013}" type="pres">
      <dgm:prSet presAssocID="{DA351071-87C6-4D7D-ACC5-A4E3B46B9C06}" presName="LShape" presStyleLbl="alignNode1" presStyleIdx="2" presStyleCnt="13"/>
      <dgm:spPr/>
    </dgm:pt>
    <dgm:pt modelId="{520F3691-A538-4646-9E8A-2882869C7EBF}" type="pres">
      <dgm:prSet presAssocID="{DA351071-87C6-4D7D-ACC5-A4E3B46B9C06}" presName="ParentText" presStyleLbl="revTx" presStyleIdx="1" presStyleCnt="7">
        <dgm:presLayoutVars>
          <dgm:chMax val="0"/>
          <dgm:chPref val="0"/>
          <dgm:bulletEnabled val="1"/>
        </dgm:presLayoutVars>
      </dgm:prSet>
      <dgm:spPr/>
    </dgm:pt>
    <dgm:pt modelId="{F6825EEF-9C9F-4D1F-8763-957298417AA0}" type="pres">
      <dgm:prSet presAssocID="{DA351071-87C6-4D7D-ACC5-A4E3B46B9C06}" presName="Triangle" presStyleLbl="alignNode1" presStyleIdx="3" presStyleCnt="13"/>
      <dgm:spPr/>
    </dgm:pt>
    <dgm:pt modelId="{91677BCE-959B-4446-8421-5EE3B87A33CA}" type="pres">
      <dgm:prSet presAssocID="{08EE813E-9E04-4BD4-8C88-28940408DFA7}" presName="sibTrans" presStyleCnt="0"/>
      <dgm:spPr/>
    </dgm:pt>
    <dgm:pt modelId="{FB1B8EB7-F36D-439B-A69C-981EF6085FBB}" type="pres">
      <dgm:prSet presAssocID="{08EE813E-9E04-4BD4-8C88-28940408DFA7}" presName="space" presStyleCnt="0"/>
      <dgm:spPr/>
    </dgm:pt>
    <dgm:pt modelId="{8662E02D-5E6F-429E-93CE-C23D50D37E7F}" type="pres">
      <dgm:prSet presAssocID="{6C54C090-756D-463A-A174-2B48F691E22D}" presName="composite" presStyleCnt="0"/>
      <dgm:spPr/>
    </dgm:pt>
    <dgm:pt modelId="{210DBF98-104B-495D-8303-474D1C795F6A}" type="pres">
      <dgm:prSet presAssocID="{6C54C090-756D-463A-A174-2B48F691E22D}" presName="LShape" presStyleLbl="alignNode1" presStyleIdx="4" presStyleCnt="13" custLinFactNeighborY="0"/>
      <dgm:spPr/>
    </dgm:pt>
    <dgm:pt modelId="{81D99A09-8743-484E-BBFA-8F2AEEADF86A}" type="pres">
      <dgm:prSet presAssocID="{6C54C090-756D-463A-A174-2B48F691E22D}" presName="ParentText" presStyleLbl="revTx" presStyleIdx="2" presStyleCnt="7">
        <dgm:presLayoutVars>
          <dgm:chMax val="0"/>
          <dgm:chPref val="0"/>
          <dgm:bulletEnabled val="1"/>
        </dgm:presLayoutVars>
      </dgm:prSet>
      <dgm:spPr/>
    </dgm:pt>
    <dgm:pt modelId="{D53CB1A7-3927-48E3-B9D5-4B62E9807041}" type="pres">
      <dgm:prSet presAssocID="{6C54C090-756D-463A-A174-2B48F691E22D}" presName="Triangle" presStyleLbl="alignNode1" presStyleIdx="5" presStyleCnt="13"/>
      <dgm:spPr/>
    </dgm:pt>
    <dgm:pt modelId="{6B0081AC-5EB5-4FF2-AEDF-C24EE2C47040}" type="pres">
      <dgm:prSet presAssocID="{D7DDA224-ABF1-4CB1-B1E0-24CAD8C08C6F}" presName="sibTrans" presStyleCnt="0"/>
      <dgm:spPr/>
    </dgm:pt>
    <dgm:pt modelId="{995CDEF4-D577-4035-9D1F-2EED9528CD82}" type="pres">
      <dgm:prSet presAssocID="{D7DDA224-ABF1-4CB1-B1E0-24CAD8C08C6F}" presName="space" presStyleCnt="0"/>
      <dgm:spPr/>
    </dgm:pt>
    <dgm:pt modelId="{84CD3A0E-2270-42BE-9553-707E9DE3BDF2}" type="pres">
      <dgm:prSet presAssocID="{638CB1AD-9ED2-4B25-8429-AD1C08D67495}" presName="composite" presStyleCnt="0"/>
      <dgm:spPr/>
    </dgm:pt>
    <dgm:pt modelId="{2D7EFA6E-25C5-431A-9318-E7764CA49498}" type="pres">
      <dgm:prSet presAssocID="{638CB1AD-9ED2-4B25-8429-AD1C08D67495}" presName="LShape" presStyleLbl="alignNode1" presStyleIdx="6" presStyleCnt="13"/>
      <dgm:spPr/>
    </dgm:pt>
    <dgm:pt modelId="{B86A9DA4-1679-4F0B-83F7-2C0865B1C1B7}" type="pres">
      <dgm:prSet presAssocID="{638CB1AD-9ED2-4B25-8429-AD1C08D67495}" presName="ParentText" presStyleLbl="revTx" presStyleIdx="3" presStyleCnt="7">
        <dgm:presLayoutVars>
          <dgm:chMax val="0"/>
          <dgm:chPref val="0"/>
          <dgm:bulletEnabled val="1"/>
        </dgm:presLayoutVars>
      </dgm:prSet>
      <dgm:spPr/>
    </dgm:pt>
    <dgm:pt modelId="{1D064067-FBF2-4FEF-B1B7-D6F81D62D525}" type="pres">
      <dgm:prSet presAssocID="{638CB1AD-9ED2-4B25-8429-AD1C08D67495}" presName="Triangle" presStyleLbl="alignNode1" presStyleIdx="7" presStyleCnt="13"/>
      <dgm:spPr/>
    </dgm:pt>
    <dgm:pt modelId="{BED9F477-3FD2-4E90-ACA4-23C7EB878D4B}" type="pres">
      <dgm:prSet presAssocID="{C681098F-1D92-47EC-90F5-A1292E03A174}" presName="sibTrans" presStyleCnt="0"/>
      <dgm:spPr/>
    </dgm:pt>
    <dgm:pt modelId="{1E57DCE5-C07F-426A-9146-3EBC0F836186}" type="pres">
      <dgm:prSet presAssocID="{C681098F-1D92-47EC-90F5-A1292E03A174}" presName="space" presStyleCnt="0"/>
      <dgm:spPr/>
    </dgm:pt>
    <dgm:pt modelId="{6BE8CA30-470E-4FFC-B30B-D3B4431788E6}" type="pres">
      <dgm:prSet presAssocID="{F0EEC406-A9E1-4025-84C5-6A5CB36C28A0}" presName="composite" presStyleCnt="0"/>
      <dgm:spPr/>
    </dgm:pt>
    <dgm:pt modelId="{BED7AEA6-D720-40A4-8F7D-ECCD248C8424}" type="pres">
      <dgm:prSet presAssocID="{F0EEC406-A9E1-4025-84C5-6A5CB36C28A0}" presName="LShape" presStyleLbl="alignNode1" presStyleIdx="8" presStyleCnt="13"/>
      <dgm:spPr/>
    </dgm:pt>
    <dgm:pt modelId="{90A216A7-FF12-4A20-A120-C270BA12D634}" type="pres">
      <dgm:prSet presAssocID="{F0EEC406-A9E1-4025-84C5-6A5CB36C28A0}" presName="ParentText" presStyleLbl="revTx" presStyleIdx="4" presStyleCnt="7">
        <dgm:presLayoutVars>
          <dgm:chMax val="0"/>
          <dgm:chPref val="0"/>
          <dgm:bulletEnabled val="1"/>
        </dgm:presLayoutVars>
      </dgm:prSet>
      <dgm:spPr/>
    </dgm:pt>
    <dgm:pt modelId="{0D020C98-E3A2-4A45-BBBA-8D1448F7CDF1}" type="pres">
      <dgm:prSet presAssocID="{F0EEC406-A9E1-4025-84C5-6A5CB36C28A0}" presName="Triangle" presStyleLbl="alignNode1" presStyleIdx="9" presStyleCnt="13"/>
      <dgm:spPr/>
    </dgm:pt>
    <dgm:pt modelId="{6E3B8530-1EC0-456A-99FE-7233FA72B88A}" type="pres">
      <dgm:prSet presAssocID="{4A681895-80CD-41F9-9106-4394E3EAC6AC}" presName="sibTrans" presStyleCnt="0"/>
      <dgm:spPr/>
    </dgm:pt>
    <dgm:pt modelId="{8D7AF492-1328-4D64-A7F5-622CA8661CFB}" type="pres">
      <dgm:prSet presAssocID="{4A681895-80CD-41F9-9106-4394E3EAC6AC}" presName="space" presStyleCnt="0"/>
      <dgm:spPr/>
    </dgm:pt>
    <dgm:pt modelId="{094A5252-8934-4C2E-990C-65DC0ADC8874}" type="pres">
      <dgm:prSet presAssocID="{F5698C4F-031E-42AE-A87C-F9B39C1402C8}" presName="composite" presStyleCnt="0"/>
      <dgm:spPr/>
    </dgm:pt>
    <dgm:pt modelId="{B46A7944-81D3-446C-8812-A92E04CF6985}" type="pres">
      <dgm:prSet presAssocID="{F5698C4F-031E-42AE-A87C-F9B39C1402C8}" presName="LShape" presStyleLbl="alignNode1" presStyleIdx="10" presStyleCnt="13"/>
      <dgm:spPr/>
    </dgm:pt>
    <dgm:pt modelId="{BAF04599-FD47-4584-8517-94E92C4230E6}" type="pres">
      <dgm:prSet presAssocID="{F5698C4F-031E-42AE-A87C-F9B39C1402C8}" presName="ParentText" presStyleLbl="revTx" presStyleIdx="5" presStyleCnt="7">
        <dgm:presLayoutVars>
          <dgm:chMax val="0"/>
          <dgm:chPref val="0"/>
          <dgm:bulletEnabled val="1"/>
        </dgm:presLayoutVars>
      </dgm:prSet>
      <dgm:spPr/>
    </dgm:pt>
    <dgm:pt modelId="{F73C0EE8-3E6E-414F-B0CA-7361FBB4A9DF}" type="pres">
      <dgm:prSet presAssocID="{F5698C4F-031E-42AE-A87C-F9B39C1402C8}" presName="Triangle" presStyleLbl="alignNode1" presStyleIdx="11" presStyleCnt="13"/>
      <dgm:spPr/>
    </dgm:pt>
    <dgm:pt modelId="{E5BE8EAA-A98A-46F1-8C5D-2720EE8A6F25}" type="pres">
      <dgm:prSet presAssocID="{E86AE0E9-EBC7-4E1D-AD7D-C7B16BD09ECA}" presName="sibTrans" presStyleCnt="0"/>
      <dgm:spPr/>
    </dgm:pt>
    <dgm:pt modelId="{FC3E8321-756E-463E-B53F-2988EA9BD01A}" type="pres">
      <dgm:prSet presAssocID="{E86AE0E9-EBC7-4E1D-AD7D-C7B16BD09ECA}" presName="space" presStyleCnt="0"/>
      <dgm:spPr/>
    </dgm:pt>
    <dgm:pt modelId="{3042E9D0-F4FD-42C9-9A13-5059A1ECCA74}" type="pres">
      <dgm:prSet presAssocID="{84BCDF60-8EE7-4039-94EE-048E098F30D8}" presName="composite" presStyleCnt="0"/>
      <dgm:spPr/>
    </dgm:pt>
    <dgm:pt modelId="{1D6E2A57-1A6E-4A1B-AB15-1A4996B8E6D7}" type="pres">
      <dgm:prSet presAssocID="{84BCDF60-8EE7-4039-94EE-048E098F30D8}" presName="LShape" presStyleLbl="alignNode1" presStyleIdx="12" presStyleCnt="13"/>
      <dgm:spPr/>
    </dgm:pt>
    <dgm:pt modelId="{35820721-16FC-41FF-ABF5-BB3ED0E07E92}" type="pres">
      <dgm:prSet presAssocID="{84BCDF60-8EE7-4039-94EE-048E098F30D8}" presName="ParentText" presStyleLbl="revTx" presStyleIdx="6" presStyleCnt="7">
        <dgm:presLayoutVars>
          <dgm:chMax val="0"/>
          <dgm:chPref val="0"/>
          <dgm:bulletEnabled val="1"/>
        </dgm:presLayoutVars>
      </dgm:prSet>
      <dgm:spPr/>
    </dgm:pt>
  </dgm:ptLst>
  <dgm:cxnLst>
    <dgm:cxn modelId="{3141390F-46A3-4D40-A611-847868BD56D6}" srcId="{9A6DA221-22D8-4DE5-84F2-B850835D44F3}" destId="{E64BE055-D293-4F52-BCC1-F742C13BA450}" srcOrd="0" destOrd="0" parTransId="{AB98BCD6-7A42-4EFF-8858-A5A448956371}" sibTransId="{3B4DBFB9-F44E-4E4D-B850-D25FB0BE4AFC}"/>
    <dgm:cxn modelId="{396C6B1D-2254-441F-BF89-3F8CBACE8E2C}" type="presOf" srcId="{9A6DA221-22D8-4DE5-84F2-B850835D44F3}" destId="{ACF084E5-D916-46F5-9B3E-0B68341D0B17}" srcOrd="0" destOrd="0" presId="urn:microsoft.com/office/officeart/2009/3/layout/StepUpProcess"/>
    <dgm:cxn modelId="{89D62028-CAB6-41E3-91E1-679921D22CBF}" srcId="{9A6DA221-22D8-4DE5-84F2-B850835D44F3}" destId="{F0EEC406-A9E1-4025-84C5-6A5CB36C28A0}" srcOrd="4" destOrd="0" parTransId="{B82E95B6-0D88-4F81-8161-F34153AD6C0B}" sibTransId="{4A681895-80CD-41F9-9106-4394E3EAC6AC}"/>
    <dgm:cxn modelId="{C7404938-4D5D-4D1C-87FC-5154F52304CB}" type="presOf" srcId="{E64BE055-D293-4F52-BCC1-F742C13BA450}" destId="{839AE2F4-E1F8-4EAF-8896-6311BF6BBA5D}" srcOrd="0" destOrd="0" presId="urn:microsoft.com/office/officeart/2009/3/layout/StepUpProcess"/>
    <dgm:cxn modelId="{4BCD153E-244F-4AEE-B82C-5ED0005EEDAB}" type="presOf" srcId="{F0EEC406-A9E1-4025-84C5-6A5CB36C28A0}" destId="{90A216A7-FF12-4A20-A120-C270BA12D634}" srcOrd="0" destOrd="0" presId="urn:microsoft.com/office/officeart/2009/3/layout/StepUpProcess"/>
    <dgm:cxn modelId="{507E4040-D5A2-472B-A978-D18CAF73641E}" type="presOf" srcId="{DA351071-87C6-4D7D-ACC5-A4E3B46B9C06}" destId="{520F3691-A538-4646-9E8A-2882869C7EBF}" srcOrd="0" destOrd="0" presId="urn:microsoft.com/office/officeart/2009/3/layout/StepUpProcess"/>
    <dgm:cxn modelId="{A8592463-1438-45FD-B519-23A4DF4B85E7}" srcId="{9A6DA221-22D8-4DE5-84F2-B850835D44F3}" destId="{F5698C4F-031E-42AE-A87C-F9B39C1402C8}" srcOrd="5" destOrd="0" parTransId="{C66A768E-2D60-41EE-9CCF-8C74D45EC50D}" sibTransId="{E86AE0E9-EBC7-4E1D-AD7D-C7B16BD09ECA}"/>
    <dgm:cxn modelId="{A9E12F4B-37BD-4AAC-B7D1-A68D4AC24364}" type="presOf" srcId="{84BCDF60-8EE7-4039-94EE-048E098F30D8}" destId="{35820721-16FC-41FF-ABF5-BB3ED0E07E92}" srcOrd="0" destOrd="0" presId="urn:microsoft.com/office/officeart/2009/3/layout/StepUpProcess"/>
    <dgm:cxn modelId="{CD7CC34D-1CA9-4F28-AF57-70778B81705A}" srcId="{9A6DA221-22D8-4DE5-84F2-B850835D44F3}" destId="{6C54C090-756D-463A-A174-2B48F691E22D}" srcOrd="2" destOrd="0" parTransId="{36FFC666-E6E2-4C49-8008-EBE64D18775E}" sibTransId="{D7DDA224-ABF1-4CB1-B1E0-24CAD8C08C6F}"/>
    <dgm:cxn modelId="{EFA37588-3560-44C0-BC9A-8C8D320DAF82}" srcId="{9A6DA221-22D8-4DE5-84F2-B850835D44F3}" destId="{84BCDF60-8EE7-4039-94EE-048E098F30D8}" srcOrd="6" destOrd="0" parTransId="{067CAC7A-E040-460C-AFA8-6BEF2492A1E2}" sibTransId="{0FC9B36B-8E71-4CD5-882A-229585A210CA}"/>
    <dgm:cxn modelId="{CB315089-764D-47DB-8697-6729FEE8C68C}" srcId="{9A6DA221-22D8-4DE5-84F2-B850835D44F3}" destId="{DA351071-87C6-4D7D-ACC5-A4E3B46B9C06}" srcOrd="1" destOrd="0" parTransId="{EBA00F18-E624-480E-8419-4D69924FBAA3}" sibTransId="{08EE813E-9E04-4BD4-8C88-28940408DFA7}"/>
    <dgm:cxn modelId="{51E9189A-D588-48C6-9CEF-2BC32021B16E}" type="presOf" srcId="{638CB1AD-9ED2-4B25-8429-AD1C08D67495}" destId="{B86A9DA4-1679-4F0B-83F7-2C0865B1C1B7}" srcOrd="0" destOrd="0" presId="urn:microsoft.com/office/officeart/2009/3/layout/StepUpProcess"/>
    <dgm:cxn modelId="{60FCD0A5-0443-45A1-BEE9-ECC6B887AC48}" type="presOf" srcId="{6C54C090-756D-463A-A174-2B48F691E22D}" destId="{81D99A09-8743-484E-BBFA-8F2AEEADF86A}" srcOrd="0" destOrd="0" presId="urn:microsoft.com/office/officeart/2009/3/layout/StepUpProcess"/>
    <dgm:cxn modelId="{746B54C1-C6FE-4E09-8F97-94BB7F18F9A4}" srcId="{9A6DA221-22D8-4DE5-84F2-B850835D44F3}" destId="{638CB1AD-9ED2-4B25-8429-AD1C08D67495}" srcOrd="3" destOrd="0" parTransId="{C98ADD05-3F79-43B8-B67A-F459678CAB58}" sibTransId="{C681098F-1D92-47EC-90F5-A1292E03A174}"/>
    <dgm:cxn modelId="{F2A012EC-C5B7-45E0-9DFC-327C6776715D}" type="presOf" srcId="{F5698C4F-031E-42AE-A87C-F9B39C1402C8}" destId="{BAF04599-FD47-4584-8517-94E92C4230E6}" srcOrd="0" destOrd="0" presId="urn:microsoft.com/office/officeart/2009/3/layout/StepUpProcess"/>
    <dgm:cxn modelId="{D7F2E05C-C9CA-417D-8746-C31B4246AD5A}" type="presParOf" srcId="{ACF084E5-D916-46F5-9B3E-0B68341D0B17}" destId="{0359EB57-0CA9-4FD3-A85C-E1F5768DE5FC}" srcOrd="0" destOrd="0" presId="urn:microsoft.com/office/officeart/2009/3/layout/StepUpProcess"/>
    <dgm:cxn modelId="{13BD8287-5405-431E-BAA3-E124241AE194}" type="presParOf" srcId="{0359EB57-0CA9-4FD3-A85C-E1F5768DE5FC}" destId="{5D2F173E-5B0C-4212-8783-D7C5AD968496}" srcOrd="0" destOrd="0" presId="urn:microsoft.com/office/officeart/2009/3/layout/StepUpProcess"/>
    <dgm:cxn modelId="{A123A034-322D-45C0-B8EF-A7186E73993C}" type="presParOf" srcId="{0359EB57-0CA9-4FD3-A85C-E1F5768DE5FC}" destId="{839AE2F4-E1F8-4EAF-8896-6311BF6BBA5D}" srcOrd="1" destOrd="0" presId="urn:microsoft.com/office/officeart/2009/3/layout/StepUpProcess"/>
    <dgm:cxn modelId="{5B8CABFE-C04B-4B53-897E-ACC1074DF68F}" type="presParOf" srcId="{0359EB57-0CA9-4FD3-A85C-E1F5768DE5FC}" destId="{7619F349-A977-4007-A441-68BAC4D67286}" srcOrd="2" destOrd="0" presId="urn:microsoft.com/office/officeart/2009/3/layout/StepUpProcess"/>
    <dgm:cxn modelId="{E00B02B7-755F-4E95-8A6E-28DFA49292ED}" type="presParOf" srcId="{ACF084E5-D916-46F5-9B3E-0B68341D0B17}" destId="{5AA5B9DD-5B3B-47C8-9C64-2C26E6DF3E1E}" srcOrd="1" destOrd="0" presId="urn:microsoft.com/office/officeart/2009/3/layout/StepUpProcess"/>
    <dgm:cxn modelId="{AB9CB354-FC20-40C8-AB12-97128720F35A}" type="presParOf" srcId="{5AA5B9DD-5B3B-47C8-9C64-2C26E6DF3E1E}" destId="{763BC6CF-D82C-431F-A917-DB0F06F57C21}" srcOrd="0" destOrd="0" presId="urn:microsoft.com/office/officeart/2009/3/layout/StepUpProcess"/>
    <dgm:cxn modelId="{FDFB8060-271E-47BB-8CE2-2D4F7C38E8CC}" type="presParOf" srcId="{ACF084E5-D916-46F5-9B3E-0B68341D0B17}" destId="{CD91D76B-8031-41E5-93CF-7870BDC2D421}" srcOrd="2" destOrd="0" presId="urn:microsoft.com/office/officeart/2009/3/layout/StepUpProcess"/>
    <dgm:cxn modelId="{68F96171-6B3B-4856-B95E-8CEA0585E188}" type="presParOf" srcId="{CD91D76B-8031-41E5-93CF-7870BDC2D421}" destId="{F5CC4E56-EB6D-499E-B5E9-DECBEAA9A013}" srcOrd="0" destOrd="0" presId="urn:microsoft.com/office/officeart/2009/3/layout/StepUpProcess"/>
    <dgm:cxn modelId="{B940C279-92FB-436F-B1D1-31DA6B00AB39}" type="presParOf" srcId="{CD91D76B-8031-41E5-93CF-7870BDC2D421}" destId="{520F3691-A538-4646-9E8A-2882869C7EBF}" srcOrd="1" destOrd="0" presId="urn:microsoft.com/office/officeart/2009/3/layout/StepUpProcess"/>
    <dgm:cxn modelId="{47261C92-67F3-4A9E-833D-1F2F0C85DBE8}" type="presParOf" srcId="{CD91D76B-8031-41E5-93CF-7870BDC2D421}" destId="{F6825EEF-9C9F-4D1F-8763-957298417AA0}" srcOrd="2" destOrd="0" presId="urn:microsoft.com/office/officeart/2009/3/layout/StepUpProcess"/>
    <dgm:cxn modelId="{E2CABF32-5BEB-4DFC-ACB1-FA804976336B}" type="presParOf" srcId="{ACF084E5-D916-46F5-9B3E-0B68341D0B17}" destId="{91677BCE-959B-4446-8421-5EE3B87A33CA}" srcOrd="3" destOrd="0" presId="urn:microsoft.com/office/officeart/2009/3/layout/StepUpProcess"/>
    <dgm:cxn modelId="{3D67658F-AA4F-4C80-B857-D2D5B2A5E6AF}" type="presParOf" srcId="{91677BCE-959B-4446-8421-5EE3B87A33CA}" destId="{FB1B8EB7-F36D-439B-A69C-981EF6085FBB}" srcOrd="0" destOrd="0" presId="urn:microsoft.com/office/officeart/2009/3/layout/StepUpProcess"/>
    <dgm:cxn modelId="{65AD9002-A13F-417A-9B7A-86B96457CA9C}" type="presParOf" srcId="{ACF084E5-D916-46F5-9B3E-0B68341D0B17}" destId="{8662E02D-5E6F-429E-93CE-C23D50D37E7F}" srcOrd="4" destOrd="0" presId="urn:microsoft.com/office/officeart/2009/3/layout/StepUpProcess"/>
    <dgm:cxn modelId="{CACC8D67-A7C3-405E-9D7B-BD04BB7B35AD}" type="presParOf" srcId="{8662E02D-5E6F-429E-93CE-C23D50D37E7F}" destId="{210DBF98-104B-495D-8303-474D1C795F6A}" srcOrd="0" destOrd="0" presId="urn:microsoft.com/office/officeart/2009/3/layout/StepUpProcess"/>
    <dgm:cxn modelId="{9423A00B-D7EE-46D4-830D-29EAFB7E4DA1}" type="presParOf" srcId="{8662E02D-5E6F-429E-93CE-C23D50D37E7F}" destId="{81D99A09-8743-484E-BBFA-8F2AEEADF86A}" srcOrd="1" destOrd="0" presId="urn:microsoft.com/office/officeart/2009/3/layout/StepUpProcess"/>
    <dgm:cxn modelId="{4CC7DA68-4DC0-4FC3-8A69-DA9420169047}" type="presParOf" srcId="{8662E02D-5E6F-429E-93CE-C23D50D37E7F}" destId="{D53CB1A7-3927-48E3-B9D5-4B62E9807041}" srcOrd="2" destOrd="0" presId="urn:microsoft.com/office/officeart/2009/3/layout/StepUpProcess"/>
    <dgm:cxn modelId="{0DEB7A0C-CBE2-4C35-9876-C75F690B467F}" type="presParOf" srcId="{ACF084E5-D916-46F5-9B3E-0B68341D0B17}" destId="{6B0081AC-5EB5-4FF2-AEDF-C24EE2C47040}" srcOrd="5" destOrd="0" presId="urn:microsoft.com/office/officeart/2009/3/layout/StepUpProcess"/>
    <dgm:cxn modelId="{FD8ED5F7-6015-4913-B1F6-CDBC74A43554}" type="presParOf" srcId="{6B0081AC-5EB5-4FF2-AEDF-C24EE2C47040}" destId="{995CDEF4-D577-4035-9D1F-2EED9528CD82}" srcOrd="0" destOrd="0" presId="urn:microsoft.com/office/officeart/2009/3/layout/StepUpProcess"/>
    <dgm:cxn modelId="{8A2A6936-4B64-4B32-BE9A-058CFF75EE3F}" type="presParOf" srcId="{ACF084E5-D916-46F5-9B3E-0B68341D0B17}" destId="{84CD3A0E-2270-42BE-9553-707E9DE3BDF2}" srcOrd="6" destOrd="0" presId="urn:microsoft.com/office/officeart/2009/3/layout/StepUpProcess"/>
    <dgm:cxn modelId="{422FBC2D-A175-4B1D-AFDC-1813B9DDA317}" type="presParOf" srcId="{84CD3A0E-2270-42BE-9553-707E9DE3BDF2}" destId="{2D7EFA6E-25C5-431A-9318-E7764CA49498}" srcOrd="0" destOrd="0" presId="urn:microsoft.com/office/officeart/2009/3/layout/StepUpProcess"/>
    <dgm:cxn modelId="{CE769707-0475-4A87-B95D-35AB7CBC5330}" type="presParOf" srcId="{84CD3A0E-2270-42BE-9553-707E9DE3BDF2}" destId="{B86A9DA4-1679-4F0B-83F7-2C0865B1C1B7}" srcOrd="1" destOrd="0" presId="urn:microsoft.com/office/officeart/2009/3/layout/StepUpProcess"/>
    <dgm:cxn modelId="{44BB7A06-7EBC-4825-BEE8-692158A21A29}" type="presParOf" srcId="{84CD3A0E-2270-42BE-9553-707E9DE3BDF2}" destId="{1D064067-FBF2-4FEF-B1B7-D6F81D62D525}" srcOrd="2" destOrd="0" presId="urn:microsoft.com/office/officeart/2009/3/layout/StepUpProcess"/>
    <dgm:cxn modelId="{098C516C-53DF-426E-8318-B1F66195E793}" type="presParOf" srcId="{ACF084E5-D916-46F5-9B3E-0B68341D0B17}" destId="{BED9F477-3FD2-4E90-ACA4-23C7EB878D4B}" srcOrd="7" destOrd="0" presId="urn:microsoft.com/office/officeart/2009/3/layout/StepUpProcess"/>
    <dgm:cxn modelId="{0778B04C-7400-4453-B1CE-E6AF9F4D8911}" type="presParOf" srcId="{BED9F477-3FD2-4E90-ACA4-23C7EB878D4B}" destId="{1E57DCE5-C07F-426A-9146-3EBC0F836186}" srcOrd="0" destOrd="0" presId="urn:microsoft.com/office/officeart/2009/3/layout/StepUpProcess"/>
    <dgm:cxn modelId="{07481162-6FA3-4897-A3B6-38CC08FBDE7E}" type="presParOf" srcId="{ACF084E5-D916-46F5-9B3E-0B68341D0B17}" destId="{6BE8CA30-470E-4FFC-B30B-D3B4431788E6}" srcOrd="8" destOrd="0" presId="urn:microsoft.com/office/officeart/2009/3/layout/StepUpProcess"/>
    <dgm:cxn modelId="{E0D6B9B1-CEF9-4FCD-8DFB-AE307F93D3B9}" type="presParOf" srcId="{6BE8CA30-470E-4FFC-B30B-D3B4431788E6}" destId="{BED7AEA6-D720-40A4-8F7D-ECCD248C8424}" srcOrd="0" destOrd="0" presId="urn:microsoft.com/office/officeart/2009/3/layout/StepUpProcess"/>
    <dgm:cxn modelId="{C2F3AD36-F481-42AF-9A67-7D8C511FCD15}" type="presParOf" srcId="{6BE8CA30-470E-4FFC-B30B-D3B4431788E6}" destId="{90A216A7-FF12-4A20-A120-C270BA12D634}" srcOrd="1" destOrd="0" presId="urn:microsoft.com/office/officeart/2009/3/layout/StepUpProcess"/>
    <dgm:cxn modelId="{D011E78C-04E7-4A7A-BC5A-F7C1E737ED4B}" type="presParOf" srcId="{6BE8CA30-470E-4FFC-B30B-D3B4431788E6}" destId="{0D020C98-E3A2-4A45-BBBA-8D1448F7CDF1}" srcOrd="2" destOrd="0" presId="urn:microsoft.com/office/officeart/2009/3/layout/StepUpProcess"/>
    <dgm:cxn modelId="{2590AE0F-917A-4D13-867C-8452F957293C}" type="presParOf" srcId="{ACF084E5-D916-46F5-9B3E-0B68341D0B17}" destId="{6E3B8530-1EC0-456A-99FE-7233FA72B88A}" srcOrd="9" destOrd="0" presId="urn:microsoft.com/office/officeart/2009/3/layout/StepUpProcess"/>
    <dgm:cxn modelId="{6C3AB6D7-A050-4CC3-A294-82E7FE2A5F27}" type="presParOf" srcId="{6E3B8530-1EC0-456A-99FE-7233FA72B88A}" destId="{8D7AF492-1328-4D64-A7F5-622CA8661CFB}" srcOrd="0" destOrd="0" presId="urn:microsoft.com/office/officeart/2009/3/layout/StepUpProcess"/>
    <dgm:cxn modelId="{BEDC035B-B825-4EFF-BDEE-F70CED531073}" type="presParOf" srcId="{ACF084E5-D916-46F5-9B3E-0B68341D0B17}" destId="{094A5252-8934-4C2E-990C-65DC0ADC8874}" srcOrd="10" destOrd="0" presId="urn:microsoft.com/office/officeart/2009/3/layout/StepUpProcess"/>
    <dgm:cxn modelId="{47F80341-0E3A-4453-B7F1-B9A219407887}" type="presParOf" srcId="{094A5252-8934-4C2E-990C-65DC0ADC8874}" destId="{B46A7944-81D3-446C-8812-A92E04CF6985}" srcOrd="0" destOrd="0" presId="urn:microsoft.com/office/officeart/2009/3/layout/StepUpProcess"/>
    <dgm:cxn modelId="{B3C613E9-A3E6-4DF3-9E04-97D97F2F4475}" type="presParOf" srcId="{094A5252-8934-4C2E-990C-65DC0ADC8874}" destId="{BAF04599-FD47-4584-8517-94E92C4230E6}" srcOrd="1" destOrd="0" presId="urn:microsoft.com/office/officeart/2009/3/layout/StepUpProcess"/>
    <dgm:cxn modelId="{6D01FB38-8E78-4CB0-B366-942A60416AFC}" type="presParOf" srcId="{094A5252-8934-4C2E-990C-65DC0ADC8874}" destId="{F73C0EE8-3E6E-414F-B0CA-7361FBB4A9DF}" srcOrd="2" destOrd="0" presId="urn:microsoft.com/office/officeart/2009/3/layout/StepUpProcess"/>
    <dgm:cxn modelId="{2EBB7D35-37E1-40A6-A5BF-83006B040964}" type="presParOf" srcId="{ACF084E5-D916-46F5-9B3E-0B68341D0B17}" destId="{E5BE8EAA-A98A-46F1-8C5D-2720EE8A6F25}" srcOrd="11" destOrd="0" presId="urn:microsoft.com/office/officeart/2009/3/layout/StepUpProcess"/>
    <dgm:cxn modelId="{4657D1BF-9A5F-4BD2-8141-2AAFB3581EC3}" type="presParOf" srcId="{E5BE8EAA-A98A-46F1-8C5D-2720EE8A6F25}" destId="{FC3E8321-756E-463E-B53F-2988EA9BD01A}" srcOrd="0" destOrd="0" presId="urn:microsoft.com/office/officeart/2009/3/layout/StepUpProcess"/>
    <dgm:cxn modelId="{1435BFEA-8FF6-4894-BDF1-E7C492C499EE}" type="presParOf" srcId="{ACF084E5-D916-46F5-9B3E-0B68341D0B17}" destId="{3042E9D0-F4FD-42C9-9A13-5059A1ECCA74}" srcOrd="12" destOrd="0" presId="urn:microsoft.com/office/officeart/2009/3/layout/StepUpProcess"/>
    <dgm:cxn modelId="{653A8BA0-A56A-4F35-844A-BB1C1A3426BB}" type="presParOf" srcId="{3042E9D0-F4FD-42C9-9A13-5059A1ECCA74}" destId="{1D6E2A57-1A6E-4A1B-AB15-1A4996B8E6D7}" srcOrd="0" destOrd="0" presId="urn:microsoft.com/office/officeart/2009/3/layout/StepUpProcess"/>
    <dgm:cxn modelId="{9B5B32F5-1DD3-4DA2-8026-0CDDADCD6EE8}" type="presParOf" srcId="{3042E9D0-F4FD-42C9-9A13-5059A1ECCA74}" destId="{35820721-16FC-41FF-ABF5-BB3ED0E07E9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6DA221-22D8-4DE5-84F2-B850835D44F3}"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sv-SE"/>
        </a:p>
      </dgm:t>
    </dgm:pt>
    <dgm:pt modelId="{F0EEC406-A9E1-4025-84C5-6A5CB36C28A0}">
      <dgm:prSet phldrT="[Text]"/>
      <dgm:spPr/>
      <dgm:t>
        <a:bodyPr/>
        <a:lstStyle/>
        <a:p>
          <a:r>
            <a:rPr lang="sv-SE" dirty="0"/>
            <a:t>70 år</a:t>
          </a:r>
        </a:p>
        <a:p>
          <a:r>
            <a:rPr lang="sv-SE" dirty="0"/>
            <a:t>Förälskad igen</a:t>
          </a:r>
        </a:p>
        <a:p>
          <a:endParaRPr lang="sv-SE" dirty="0"/>
        </a:p>
      </dgm:t>
    </dgm:pt>
    <dgm:pt modelId="{B82E95B6-0D88-4F81-8161-F34153AD6C0B}" type="parTrans" cxnId="{89D62028-CAB6-41E3-91E1-679921D22CBF}">
      <dgm:prSet/>
      <dgm:spPr/>
      <dgm:t>
        <a:bodyPr/>
        <a:lstStyle/>
        <a:p>
          <a:endParaRPr lang="sv-SE"/>
        </a:p>
      </dgm:t>
    </dgm:pt>
    <dgm:pt modelId="{4A681895-80CD-41F9-9106-4394E3EAC6AC}" type="sibTrans" cxnId="{89D62028-CAB6-41E3-91E1-679921D22CBF}">
      <dgm:prSet/>
      <dgm:spPr/>
      <dgm:t>
        <a:bodyPr/>
        <a:lstStyle/>
        <a:p>
          <a:endParaRPr lang="sv-SE"/>
        </a:p>
      </dgm:t>
    </dgm:pt>
    <dgm:pt modelId="{F5698C4F-031E-42AE-A87C-F9B39C1402C8}">
      <dgm:prSet phldrT="[Text]"/>
      <dgm:spPr/>
      <dgm:t>
        <a:bodyPr/>
        <a:lstStyle/>
        <a:p>
          <a:r>
            <a:rPr lang="sv-SE" dirty="0"/>
            <a:t>77 år</a:t>
          </a:r>
        </a:p>
        <a:p>
          <a:r>
            <a:rPr lang="sv-SE" dirty="0"/>
            <a:t>Änka/änkling</a:t>
          </a:r>
        </a:p>
      </dgm:t>
    </dgm:pt>
    <dgm:pt modelId="{C66A768E-2D60-41EE-9CCF-8C74D45EC50D}" type="parTrans" cxnId="{A8592463-1438-45FD-B519-23A4DF4B85E7}">
      <dgm:prSet/>
      <dgm:spPr/>
      <dgm:t>
        <a:bodyPr/>
        <a:lstStyle/>
        <a:p>
          <a:endParaRPr lang="sv-SE"/>
        </a:p>
      </dgm:t>
    </dgm:pt>
    <dgm:pt modelId="{E86AE0E9-EBC7-4E1D-AD7D-C7B16BD09ECA}" type="sibTrans" cxnId="{A8592463-1438-45FD-B519-23A4DF4B85E7}">
      <dgm:prSet/>
      <dgm:spPr/>
      <dgm:t>
        <a:bodyPr/>
        <a:lstStyle/>
        <a:p>
          <a:endParaRPr lang="sv-SE"/>
        </a:p>
      </dgm:t>
    </dgm:pt>
    <dgm:pt modelId="{E64BE055-D293-4F52-BCC1-F742C13BA450}">
      <dgm:prSet/>
      <dgm:spPr/>
      <dgm:t>
        <a:bodyPr/>
        <a:lstStyle/>
        <a:p>
          <a:r>
            <a:rPr lang="sv-SE" dirty="0"/>
            <a:t>50 år </a:t>
          </a:r>
          <a:br>
            <a:rPr lang="sv-SE" dirty="0"/>
          </a:br>
          <a:r>
            <a:rPr lang="sv-SE" dirty="0"/>
            <a:t>Barnen större - fritid</a:t>
          </a:r>
        </a:p>
      </dgm:t>
    </dgm:pt>
    <dgm:pt modelId="{AB98BCD6-7A42-4EFF-8858-A5A448956371}" type="parTrans" cxnId="{3141390F-46A3-4D40-A611-847868BD56D6}">
      <dgm:prSet/>
      <dgm:spPr/>
      <dgm:t>
        <a:bodyPr/>
        <a:lstStyle/>
        <a:p>
          <a:endParaRPr lang="sv-SE"/>
        </a:p>
      </dgm:t>
    </dgm:pt>
    <dgm:pt modelId="{3B4DBFB9-F44E-4E4D-B850-D25FB0BE4AFC}" type="sibTrans" cxnId="{3141390F-46A3-4D40-A611-847868BD56D6}">
      <dgm:prSet/>
      <dgm:spPr/>
      <dgm:t>
        <a:bodyPr/>
        <a:lstStyle/>
        <a:p>
          <a:endParaRPr lang="sv-SE"/>
        </a:p>
      </dgm:t>
    </dgm:pt>
    <dgm:pt modelId="{6C54C090-756D-463A-A174-2B48F691E22D}">
      <dgm:prSet/>
      <dgm:spPr/>
      <dgm:t>
        <a:bodyPr/>
        <a:lstStyle/>
        <a:p>
          <a:r>
            <a:rPr lang="sv-SE" dirty="0"/>
            <a:t>63 år</a:t>
          </a:r>
        </a:p>
        <a:p>
          <a:r>
            <a:rPr lang="sv-SE" dirty="0"/>
            <a:t>Snart pensionär – mening och energi</a:t>
          </a:r>
        </a:p>
      </dgm:t>
    </dgm:pt>
    <dgm:pt modelId="{36FFC666-E6E2-4C49-8008-EBE64D18775E}" type="parTrans" cxnId="{CD7CC34D-1CA9-4F28-AF57-70778B81705A}">
      <dgm:prSet/>
      <dgm:spPr/>
      <dgm:t>
        <a:bodyPr/>
        <a:lstStyle/>
        <a:p>
          <a:endParaRPr lang="sv-SE"/>
        </a:p>
      </dgm:t>
    </dgm:pt>
    <dgm:pt modelId="{D7DDA224-ABF1-4CB1-B1E0-24CAD8C08C6F}" type="sibTrans" cxnId="{CD7CC34D-1CA9-4F28-AF57-70778B81705A}">
      <dgm:prSet/>
      <dgm:spPr/>
      <dgm:t>
        <a:bodyPr/>
        <a:lstStyle/>
        <a:p>
          <a:endParaRPr lang="sv-SE"/>
        </a:p>
      </dgm:t>
    </dgm:pt>
    <dgm:pt modelId="{DA351071-87C6-4D7D-ACC5-A4E3B46B9C06}">
      <dgm:prSet/>
      <dgm:spPr/>
      <dgm:t>
        <a:bodyPr/>
        <a:lstStyle/>
        <a:p>
          <a:r>
            <a:rPr lang="sv-SE" dirty="0"/>
            <a:t>55 år</a:t>
          </a:r>
        </a:p>
        <a:p>
          <a:r>
            <a:rPr lang="sv-SE" dirty="0"/>
            <a:t>Barnen flyttar hemifrån</a:t>
          </a:r>
        </a:p>
      </dgm:t>
    </dgm:pt>
    <dgm:pt modelId="{EBA00F18-E624-480E-8419-4D69924FBAA3}" type="parTrans" cxnId="{CB315089-764D-47DB-8697-6729FEE8C68C}">
      <dgm:prSet/>
      <dgm:spPr/>
      <dgm:t>
        <a:bodyPr/>
        <a:lstStyle/>
        <a:p>
          <a:endParaRPr lang="sv-SE"/>
        </a:p>
      </dgm:t>
    </dgm:pt>
    <dgm:pt modelId="{08EE813E-9E04-4BD4-8C88-28940408DFA7}" type="sibTrans" cxnId="{CB315089-764D-47DB-8697-6729FEE8C68C}">
      <dgm:prSet/>
      <dgm:spPr/>
      <dgm:t>
        <a:bodyPr/>
        <a:lstStyle/>
        <a:p>
          <a:endParaRPr lang="sv-SE"/>
        </a:p>
      </dgm:t>
    </dgm:pt>
    <dgm:pt modelId="{84BCDF60-8EE7-4039-94EE-048E098F30D8}">
      <dgm:prSet/>
      <dgm:spPr/>
      <dgm:t>
        <a:bodyPr/>
        <a:lstStyle/>
        <a:p>
          <a:r>
            <a:rPr lang="sv-SE" b="0" dirty="0"/>
            <a:t>83 år </a:t>
          </a:r>
        </a:p>
        <a:p>
          <a:r>
            <a:rPr lang="sv-SE" b="0" dirty="0"/>
            <a:t>Ensamhet</a:t>
          </a:r>
        </a:p>
      </dgm:t>
    </dgm:pt>
    <dgm:pt modelId="{067CAC7A-E040-460C-AFA8-6BEF2492A1E2}" type="parTrans" cxnId="{EFA37588-3560-44C0-BC9A-8C8D320DAF82}">
      <dgm:prSet/>
      <dgm:spPr/>
      <dgm:t>
        <a:bodyPr/>
        <a:lstStyle/>
        <a:p>
          <a:endParaRPr lang="sv-SE"/>
        </a:p>
      </dgm:t>
    </dgm:pt>
    <dgm:pt modelId="{0FC9B36B-8E71-4CD5-882A-229585A210CA}" type="sibTrans" cxnId="{EFA37588-3560-44C0-BC9A-8C8D320DAF82}">
      <dgm:prSet/>
      <dgm:spPr/>
      <dgm:t>
        <a:bodyPr/>
        <a:lstStyle/>
        <a:p>
          <a:endParaRPr lang="sv-SE"/>
        </a:p>
      </dgm:t>
    </dgm:pt>
    <dgm:pt modelId="{638CB1AD-9ED2-4B25-8429-AD1C08D67495}">
      <dgm:prSet/>
      <dgm:spPr/>
      <dgm:t>
        <a:bodyPr/>
        <a:lstStyle/>
        <a:p>
          <a:r>
            <a:rPr lang="sv-SE" dirty="0"/>
            <a:t>65 år </a:t>
          </a:r>
        </a:p>
        <a:p>
          <a:r>
            <a:rPr lang="sv-SE" dirty="0" err="1"/>
            <a:t>nyinträdd</a:t>
          </a:r>
          <a:endParaRPr lang="sv-SE" dirty="0"/>
        </a:p>
      </dgm:t>
    </dgm:pt>
    <dgm:pt modelId="{C98ADD05-3F79-43B8-B67A-F459678CAB58}" type="parTrans" cxnId="{746B54C1-C6FE-4E09-8F97-94BB7F18F9A4}">
      <dgm:prSet/>
      <dgm:spPr/>
      <dgm:t>
        <a:bodyPr/>
        <a:lstStyle/>
        <a:p>
          <a:endParaRPr lang="sv-SE"/>
        </a:p>
      </dgm:t>
    </dgm:pt>
    <dgm:pt modelId="{C681098F-1D92-47EC-90F5-A1292E03A174}" type="sibTrans" cxnId="{746B54C1-C6FE-4E09-8F97-94BB7F18F9A4}">
      <dgm:prSet/>
      <dgm:spPr/>
      <dgm:t>
        <a:bodyPr/>
        <a:lstStyle/>
        <a:p>
          <a:endParaRPr lang="sv-SE"/>
        </a:p>
      </dgm:t>
    </dgm:pt>
    <dgm:pt modelId="{ACF084E5-D916-46F5-9B3E-0B68341D0B17}" type="pres">
      <dgm:prSet presAssocID="{9A6DA221-22D8-4DE5-84F2-B850835D44F3}" presName="rootnode" presStyleCnt="0">
        <dgm:presLayoutVars>
          <dgm:chMax/>
          <dgm:chPref/>
          <dgm:dir/>
          <dgm:animLvl val="lvl"/>
        </dgm:presLayoutVars>
      </dgm:prSet>
      <dgm:spPr/>
    </dgm:pt>
    <dgm:pt modelId="{0359EB57-0CA9-4FD3-A85C-E1F5768DE5FC}" type="pres">
      <dgm:prSet presAssocID="{E64BE055-D293-4F52-BCC1-F742C13BA450}" presName="composite" presStyleCnt="0"/>
      <dgm:spPr/>
    </dgm:pt>
    <dgm:pt modelId="{5D2F173E-5B0C-4212-8783-D7C5AD968496}" type="pres">
      <dgm:prSet presAssocID="{E64BE055-D293-4F52-BCC1-F742C13BA450}" presName="LShape" presStyleLbl="alignNode1" presStyleIdx="0" presStyleCnt="13"/>
      <dgm:spPr/>
    </dgm:pt>
    <dgm:pt modelId="{839AE2F4-E1F8-4EAF-8896-6311BF6BBA5D}" type="pres">
      <dgm:prSet presAssocID="{E64BE055-D293-4F52-BCC1-F742C13BA450}" presName="ParentText" presStyleLbl="revTx" presStyleIdx="0" presStyleCnt="7">
        <dgm:presLayoutVars>
          <dgm:chMax val="0"/>
          <dgm:chPref val="0"/>
          <dgm:bulletEnabled val="1"/>
        </dgm:presLayoutVars>
      </dgm:prSet>
      <dgm:spPr/>
    </dgm:pt>
    <dgm:pt modelId="{7619F349-A977-4007-A441-68BAC4D67286}" type="pres">
      <dgm:prSet presAssocID="{E64BE055-D293-4F52-BCC1-F742C13BA450}" presName="Triangle" presStyleLbl="alignNode1" presStyleIdx="1" presStyleCnt="13"/>
      <dgm:spPr/>
    </dgm:pt>
    <dgm:pt modelId="{5AA5B9DD-5B3B-47C8-9C64-2C26E6DF3E1E}" type="pres">
      <dgm:prSet presAssocID="{3B4DBFB9-F44E-4E4D-B850-D25FB0BE4AFC}" presName="sibTrans" presStyleCnt="0"/>
      <dgm:spPr/>
    </dgm:pt>
    <dgm:pt modelId="{763BC6CF-D82C-431F-A917-DB0F06F57C21}" type="pres">
      <dgm:prSet presAssocID="{3B4DBFB9-F44E-4E4D-B850-D25FB0BE4AFC}" presName="space" presStyleCnt="0"/>
      <dgm:spPr/>
    </dgm:pt>
    <dgm:pt modelId="{CD91D76B-8031-41E5-93CF-7870BDC2D421}" type="pres">
      <dgm:prSet presAssocID="{DA351071-87C6-4D7D-ACC5-A4E3B46B9C06}" presName="composite" presStyleCnt="0"/>
      <dgm:spPr/>
    </dgm:pt>
    <dgm:pt modelId="{F5CC4E56-EB6D-499E-B5E9-DECBEAA9A013}" type="pres">
      <dgm:prSet presAssocID="{DA351071-87C6-4D7D-ACC5-A4E3B46B9C06}" presName="LShape" presStyleLbl="alignNode1" presStyleIdx="2" presStyleCnt="13"/>
      <dgm:spPr/>
    </dgm:pt>
    <dgm:pt modelId="{520F3691-A538-4646-9E8A-2882869C7EBF}" type="pres">
      <dgm:prSet presAssocID="{DA351071-87C6-4D7D-ACC5-A4E3B46B9C06}" presName="ParentText" presStyleLbl="revTx" presStyleIdx="1" presStyleCnt="7">
        <dgm:presLayoutVars>
          <dgm:chMax val="0"/>
          <dgm:chPref val="0"/>
          <dgm:bulletEnabled val="1"/>
        </dgm:presLayoutVars>
      </dgm:prSet>
      <dgm:spPr/>
    </dgm:pt>
    <dgm:pt modelId="{F6825EEF-9C9F-4D1F-8763-957298417AA0}" type="pres">
      <dgm:prSet presAssocID="{DA351071-87C6-4D7D-ACC5-A4E3B46B9C06}" presName="Triangle" presStyleLbl="alignNode1" presStyleIdx="3" presStyleCnt="13"/>
      <dgm:spPr/>
    </dgm:pt>
    <dgm:pt modelId="{91677BCE-959B-4446-8421-5EE3B87A33CA}" type="pres">
      <dgm:prSet presAssocID="{08EE813E-9E04-4BD4-8C88-28940408DFA7}" presName="sibTrans" presStyleCnt="0"/>
      <dgm:spPr/>
    </dgm:pt>
    <dgm:pt modelId="{FB1B8EB7-F36D-439B-A69C-981EF6085FBB}" type="pres">
      <dgm:prSet presAssocID="{08EE813E-9E04-4BD4-8C88-28940408DFA7}" presName="space" presStyleCnt="0"/>
      <dgm:spPr/>
    </dgm:pt>
    <dgm:pt modelId="{8662E02D-5E6F-429E-93CE-C23D50D37E7F}" type="pres">
      <dgm:prSet presAssocID="{6C54C090-756D-463A-A174-2B48F691E22D}" presName="composite" presStyleCnt="0"/>
      <dgm:spPr/>
    </dgm:pt>
    <dgm:pt modelId="{210DBF98-104B-495D-8303-474D1C795F6A}" type="pres">
      <dgm:prSet presAssocID="{6C54C090-756D-463A-A174-2B48F691E22D}" presName="LShape" presStyleLbl="alignNode1" presStyleIdx="4" presStyleCnt="13"/>
      <dgm:spPr/>
    </dgm:pt>
    <dgm:pt modelId="{81D99A09-8743-484E-BBFA-8F2AEEADF86A}" type="pres">
      <dgm:prSet presAssocID="{6C54C090-756D-463A-A174-2B48F691E22D}" presName="ParentText" presStyleLbl="revTx" presStyleIdx="2" presStyleCnt="7">
        <dgm:presLayoutVars>
          <dgm:chMax val="0"/>
          <dgm:chPref val="0"/>
          <dgm:bulletEnabled val="1"/>
        </dgm:presLayoutVars>
      </dgm:prSet>
      <dgm:spPr/>
    </dgm:pt>
    <dgm:pt modelId="{D53CB1A7-3927-48E3-B9D5-4B62E9807041}" type="pres">
      <dgm:prSet presAssocID="{6C54C090-756D-463A-A174-2B48F691E22D}" presName="Triangle" presStyleLbl="alignNode1" presStyleIdx="5" presStyleCnt="13"/>
      <dgm:spPr/>
    </dgm:pt>
    <dgm:pt modelId="{6B0081AC-5EB5-4FF2-AEDF-C24EE2C47040}" type="pres">
      <dgm:prSet presAssocID="{D7DDA224-ABF1-4CB1-B1E0-24CAD8C08C6F}" presName="sibTrans" presStyleCnt="0"/>
      <dgm:spPr/>
    </dgm:pt>
    <dgm:pt modelId="{995CDEF4-D577-4035-9D1F-2EED9528CD82}" type="pres">
      <dgm:prSet presAssocID="{D7DDA224-ABF1-4CB1-B1E0-24CAD8C08C6F}" presName="space" presStyleCnt="0"/>
      <dgm:spPr/>
    </dgm:pt>
    <dgm:pt modelId="{84CD3A0E-2270-42BE-9553-707E9DE3BDF2}" type="pres">
      <dgm:prSet presAssocID="{638CB1AD-9ED2-4B25-8429-AD1C08D67495}" presName="composite" presStyleCnt="0"/>
      <dgm:spPr/>
    </dgm:pt>
    <dgm:pt modelId="{2D7EFA6E-25C5-431A-9318-E7764CA49498}" type="pres">
      <dgm:prSet presAssocID="{638CB1AD-9ED2-4B25-8429-AD1C08D67495}" presName="LShape" presStyleLbl="alignNode1" presStyleIdx="6" presStyleCnt="13"/>
      <dgm:spPr/>
    </dgm:pt>
    <dgm:pt modelId="{B86A9DA4-1679-4F0B-83F7-2C0865B1C1B7}" type="pres">
      <dgm:prSet presAssocID="{638CB1AD-9ED2-4B25-8429-AD1C08D67495}" presName="ParentText" presStyleLbl="revTx" presStyleIdx="3" presStyleCnt="7">
        <dgm:presLayoutVars>
          <dgm:chMax val="0"/>
          <dgm:chPref val="0"/>
          <dgm:bulletEnabled val="1"/>
        </dgm:presLayoutVars>
      </dgm:prSet>
      <dgm:spPr/>
    </dgm:pt>
    <dgm:pt modelId="{1D064067-FBF2-4FEF-B1B7-D6F81D62D525}" type="pres">
      <dgm:prSet presAssocID="{638CB1AD-9ED2-4B25-8429-AD1C08D67495}" presName="Triangle" presStyleLbl="alignNode1" presStyleIdx="7" presStyleCnt="13"/>
      <dgm:spPr/>
    </dgm:pt>
    <dgm:pt modelId="{BED9F477-3FD2-4E90-ACA4-23C7EB878D4B}" type="pres">
      <dgm:prSet presAssocID="{C681098F-1D92-47EC-90F5-A1292E03A174}" presName="sibTrans" presStyleCnt="0"/>
      <dgm:spPr/>
    </dgm:pt>
    <dgm:pt modelId="{1E57DCE5-C07F-426A-9146-3EBC0F836186}" type="pres">
      <dgm:prSet presAssocID="{C681098F-1D92-47EC-90F5-A1292E03A174}" presName="space" presStyleCnt="0"/>
      <dgm:spPr/>
    </dgm:pt>
    <dgm:pt modelId="{6BE8CA30-470E-4FFC-B30B-D3B4431788E6}" type="pres">
      <dgm:prSet presAssocID="{F0EEC406-A9E1-4025-84C5-6A5CB36C28A0}" presName="composite" presStyleCnt="0"/>
      <dgm:spPr/>
    </dgm:pt>
    <dgm:pt modelId="{BED7AEA6-D720-40A4-8F7D-ECCD248C8424}" type="pres">
      <dgm:prSet presAssocID="{F0EEC406-A9E1-4025-84C5-6A5CB36C28A0}" presName="LShape" presStyleLbl="alignNode1" presStyleIdx="8" presStyleCnt="13"/>
      <dgm:spPr/>
    </dgm:pt>
    <dgm:pt modelId="{90A216A7-FF12-4A20-A120-C270BA12D634}" type="pres">
      <dgm:prSet presAssocID="{F0EEC406-A9E1-4025-84C5-6A5CB36C28A0}" presName="ParentText" presStyleLbl="revTx" presStyleIdx="4" presStyleCnt="7">
        <dgm:presLayoutVars>
          <dgm:chMax val="0"/>
          <dgm:chPref val="0"/>
          <dgm:bulletEnabled val="1"/>
        </dgm:presLayoutVars>
      </dgm:prSet>
      <dgm:spPr/>
    </dgm:pt>
    <dgm:pt modelId="{0D020C98-E3A2-4A45-BBBA-8D1448F7CDF1}" type="pres">
      <dgm:prSet presAssocID="{F0EEC406-A9E1-4025-84C5-6A5CB36C28A0}" presName="Triangle" presStyleLbl="alignNode1" presStyleIdx="9" presStyleCnt="13"/>
      <dgm:spPr/>
    </dgm:pt>
    <dgm:pt modelId="{6E3B8530-1EC0-456A-99FE-7233FA72B88A}" type="pres">
      <dgm:prSet presAssocID="{4A681895-80CD-41F9-9106-4394E3EAC6AC}" presName="sibTrans" presStyleCnt="0"/>
      <dgm:spPr/>
    </dgm:pt>
    <dgm:pt modelId="{8D7AF492-1328-4D64-A7F5-622CA8661CFB}" type="pres">
      <dgm:prSet presAssocID="{4A681895-80CD-41F9-9106-4394E3EAC6AC}" presName="space" presStyleCnt="0"/>
      <dgm:spPr/>
    </dgm:pt>
    <dgm:pt modelId="{094A5252-8934-4C2E-990C-65DC0ADC8874}" type="pres">
      <dgm:prSet presAssocID="{F5698C4F-031E-42AE-A87C-F9B39C1402C8}" presName="composite" presStyleCnt="0"/>
      <dgm:spPr/>
    </dgm:pt>
    <dgm:pt modelId="{B46A7944-81D3-446C-8812-A92E04CF6985}" type="pres">
      <dgm:prSet presAssocID="{F5698C4F-031E-42AE-A87C-F9B39C1402C8}" presName="LShape" presStyleLbl="alignNode1" presStyleIdx="10" presStyleCnt="13" custLinFactNeighborX="-686" custLinFactNeighborY="0"/>
      <dgm:spPr/>
    </dgm:pt>
    <dgm:pt modelId="{BAF04599-FD47-4584-8517-94E92C4230E6}" type="pres">
      <dgm:prSet presAssocID="{F5698C4F-031E-42AE-A87C-F9B39C1402C8}" presName="ParentText" presStyleLbl="revTx" presStyleIdx="5" presStyleCnt="7">
        <dgm:presLayoutVars>
          <dgm:chMax val="0"/>
          <dgm:chPref val="0"/>
          <dgm:bulletEnabled val="1"/>
        </dgm:presLayoutVars>
      </dgm:prSet>
      <dgm:spPr/>
    </dgm:pt>
    <dgm:pt modelId="{F73C0EE8-3E6E-414F-B0CA-7361FBB4A9DF}" type="pres">
      <dgm:prSet presAssocID="{F5698C4F-031E-42AE-A87C-F9B39C1402C8}" presName="Triangle" presStyleLbl="alignNode1" presStyleIdx="11" presStyleCnt="13"/>
      <dgm:spPr/>
    </dgm:pt>
    <dgm:pt modelId="{E5BE8EAA-A98A-46F1-8C5D-2720EE8A6F25}" type="pres">
      <dgm:prSet presAssocID="{E86AE0E9-EBC7-4E1D-AD7D-C7B16BD09ECA}" presName="sibTrans" presStyleCnt="0"/>
      <dgm:spPr/>
    </dgm:pt>
    <dgm:pt modelId="{FC3E8321-756E-463E-B53F-2988EA9BD01A}" type="pres">
      <dgm:prSet presAssocID="{E86AE0E9-EBC7-4E1D-AD7D-C7B16BD09ECA}" presName="space" presStyleCnt="0"/>
      <dgm:spPr/>
    </dgm:pt>
    <dgm:pt modelId="{3042E9D0-F4FD-42C9-9A13-5059A1ECCA74}" type="pres">
      <dgm:prSet presAssocID="{84BCDF60-8EE7-4039-94EE-048E098F30D8}" presName="composite" presStyleCnt="0"/>
      <dgm:spPr/>
    </dgm:pt>
    <dgm:pt modelId="{1D6E2A57-1A6E-4A1B-AB15-1A4996B8E6D7}" type="pres">
      <dgm:prSet presAssocID="{84BCDF60-8EE7-4039-94EE-048E098F30D8}" presName="LShape" presStyleLbl="alignNode1" presStyleIdx="12" presStyleCnt="13"/>
      <dgm:spPr/>
    </dgm:pt>
    <dgm:pt modelId="{35820721-16FC-41FF-ABF5-BB3ED0E07E92}" type="pres">
      <dgm:prSet presAssocID="{84BCDF60-8EE7-4039-94EE-048E098F30D8}" presName="ParentText" presStyleLbl="revTx" presStyleIdx="6" presStyleCnt="7">
        <dgm:presLayoutVars>
          <dgm:chMax val="0"/>
          <dgm:chPref val="0"/>
          <dgm:bulletEnabled val="1"/>
        </dgm:presLayoutVars>
      </dgm:prSet>
      <dgm:spPr/>
    </dgm:pt>
  </dgm:ptLst>
  <dgm:cxnLst>
    <dgm:cxn modelId="{E89D0F01-EF4B-40EB-A244-4CE8B3E34778}" type="presOf" srcId="{9A6DA221-22D8-4DE5-84F2-B850835D44F3}" destId="{ACF084E5-D916-46F5-9B3E-0B68341D0B17}" srcOrd="0" destOrd="0" presId="urn:microsoft.com/office/officeart/2009/3/layout/StepUpProcess"/>
    <dgm:cxn modelId="{3141390F-46A3-4D40-A611-847868BD56D6}" srcId="{9A6DA221-22D8-4DE5-84F2-B850835D44F3}" destId="{E64BE055-D293-4F52-BCC1-F742C13BA450}" srcOrd="0" destOrd="0" parTransId="{AB98BCD6-7A42-4EFF-8858-A5A448956371}" sibTransId="{3B4DBFB9-F44E-4E4D-B850-D25FB0BE4AFC}"/>
    <dgm:cxn modelId="{7DA4A020-9F17-4861-8B0C-1E2EB21EDF89}" type="presOf" srcId="{84BCDF60-8EE7-4039-94EE-048E098F30D8}" destId="{35820721-16FC-41FF-ABF5-BB3ED0E07E92}" srcOrd="0" destOrd="0" presId="urn:microsoft.com/office/officeart/2009/3/layout/StepUpProcess"/>
    <dgm:cxn modelId="{89D62028-CAB6-41E3-91E1-679921D22CBF}" srcId="{9A6DA221-22D8-4DE5-84F2-B850835D44F3}" destId="{F0EEC406-A9E1-4025-84C5-6A5CB36C28A0}" srcOrd="4" destOrd="0" parTransId="{B82E95B6-0D88-4F81-8161-F34153AD6C0B}" sibTransId="{4A681895-80CD-41F9-9106-4394E3EAC6AC}"/>
    <dgm:cxn modelId="{0D949A30-032E-4744-A749-5D5BD5569FA9}" type="presOf" srcId="{E64BE055-D293-4F52-BCC1-F742C13BA450}" destId="{839AE2F4-E1F8-4EAF-8896-6311BF6BBA5D}" srcOrd="0" destOrd="0" presId="urn:microsoft.com/office/officeart/2009/3/layout/StepUpProcess"/>
    <dgm:cxn modelId="{3DC4923C-BFBC-4254-86FA-53BEE062A9CE}" type="presOf" srcId="{638CB1AD-9ED2-4B25-8429-AD1C08D67495}" destId="{B86A9DA4-1679-4F0B-83F7-2C0865B1C1B7}" srcOrd="0" destOrd="0" presId="urn:microsoft.com/office/officeart/2009/3/layout/StepUpProcess"/>
    <dgm:cxn modelId="{F331E33D-A711-4012-AA13-D40E450E8B65}" type="presOf" srcId="{F0EEC406-A9E1-4025-84C5-6A5CB36C28A0}" destId="{90A216A7-FF12-4A20-A120-C270BA12D634}" srcOrd="0" destOrd="0" presId="urn:microsoft.com/office/officeart/2009/3/layout/StepUpProcess"/>
    <dgm:cxn modelId="{13B2953E-E720-4160-96F5-8C632C850BB2}" type="presOf" srcId="{F5698C4F-031E-42AE-A87C-F9B39C1402C8}" destId="{BAF04599-FD47-4584-8517-94E92C4230E6}" srcOrd="0" destOrd="0" presId="urn:microsoft.com/office/officeart/2009/3/layout/StepUpProcess"/>
    <dgm:cxn modelId="{A8592463-1438-45FD-B519-23A4DF4B85E7}" srcId="{9A6DA221-22D8-4DE5-84F2-B850835D44F3}" destId="{F5698C4F-031E-42AE-A87C-F9B39C1402C8}" srcOrd="5" destOrd="0" parTransId="{C66A768E-2D60-41EE-9CCF-8C74D45EC50D}" sibTransId="{E86AE0E9-EBC7-4E1D-AD7D-C7B16BD09ECA}"/>
    <dgm:cxn modelId="{CD7CC34D-1CA9-4F28-AF57-70778B81705A}" srcId="{9A6DA221-22D8-4DE5-84F2-B850835D44F3}" destId="{6C54C090-756D-463A-A174-2B48F691E22D}" srcOrd="2" destOrd="0" parTransId="{36FFC666-E6E2-4C49-8008-EBE64D18775E}" sibTransId="{D7DDA224-ABF1-4CB1-B1E0-24CAD8C08C6F}"/>
    <dgm:cxn modelId="{8DE3557E-C33A-4F25-BD7B-468515C3176A}" type="presOf" srcId="{6C54C090-756D-463A-A174-2B48F691E22D}" destId="{81D99A09-8743-484E-BBFA-8F2AEEADF86A}" srcOrd="0" destOrd="0" presId="urn:microsoft.com/office/officeart/2009/3/layout/StepUpProcess"/>
    <dgm:cxn modelId="{EFA37588-3560-44C0-BC9A-8C8D320DAF82}" srcId="{9A6DA221-22D8-4DE5-84F2-B850835D44F3}" destId="{84BCDF60-8EE7-4039-94EE-048E098F30D8}" srcOrd="6" destOrd="0" parTransId="{067CAC7A-E040-460C-AFA8-6BEF2492A1E2}" sibTransId="{0FC9B36B-8E71-4CD5-882A-229585A210CA}"/>
    <dgm:cxn modelId="{CB315089-764D-47DB-8697-6729FEE8C68C}" srcId="{9A6DA221-22D8-4DE5-84F2-B850835D44F3}" destId="{DA351071-87C6-4D7D-ACC5-A4E3B46B9C06}" srcOrd="1" destOrd="0" parTransId="{EBA00F18-E624-480E-8419-4D69924FBAA3}" sibTransId="{08EE813E-9E04-4BD4-8C88-28940408DFA7}"/>
    <dgm:cxn modelId="{84B7A597-4916-4DEA-A55F-89EE53A0FDD0}" type="presOf" srcId="{DA351071-87C6-4D7D-ACC5-A4E3B46B9C06}" destId="{520F3691-A538-4646-9E8A-2882869C7EBF}" srcOrd="0" destOrd="0" presId="urn:microsoft.com/office/officeart/2009/3/layout/StepUpProcess"/>
    <dgm:cxn modelId="{746B54C1-C6FE-4E09-8F97-94BB7F18F9A4}" srcId="{9A6DA221-22D8-4DE5-84F2-B850835D44F3}" destId="{638CB1AD-9ED2-4B25-8429-AD1C08D67495}" srcOrd="3" destOrd="0" parTransId="{C98ADD05-3F79-43B8-B67A-F459678CAB58}" sibTransId="{C681098F-1D92-47EC-90F5-A1292E03A174}"/>
    <dgm:cxn modelId="{FF41650F-F25C-4556-AF7E-68F8E1A4FC2C}" type="presParOf" srcId="{ACF084E5-D916-46F5-9B3E-0B68341D0B17}" destId="{0359EB57-0CA9-4FD3-A85C-E1F5768DE5FC}" srcOrd="0" destOrd="0" presId="urn:microsoft.com/office/officeart/2009/3/layout/StepUpProcess"/>
    <dgm:cxn modelId="{D9F37F9A-64D3-4D36-8FB0-E3EF9C275A33}" type="presParOf" srcId="{0359EB57-0CA9-4FD3-A85C-E1F5768DE5FC}" destId="{5D2F173E-5B0C-4212-8783-D7C5AD968496}" srcOrd="0" destOrd="0" presId="urn:microsoft.com/office/officeart/2009/3/layout/StepUpProcess"/>
    <dgm:cxn modelId="{8B31B8BA-9FC9-4A61-AD20-A051AACB5099}" type="presParOf" srcId="{0359EB57-0CA9-4FD3-A85C-E1F5768DE5FC}" destId="{839AE2F4-E1F8-4EAF-8896-6311BF6BBA5D}" srcOrd="1" destOrd="0" presId="urn:microsoft.com/office/officeart/2009/3/layout/StepUpProcess"/>
    <dgm:cxn modelId="{F285979B-3ECE-4E5C-8C01-E1D5785B15AE}" type="presParOf" srcId="{0359EB57-0CA9-4FD3-A85C-E1F5768DE5FC}" destId="{7619F349-A977-4007-A441-68BAC4D67286}" srcOrd="2" destOrd="0" presId="urn:microsoft.com/office/officeart/2009/3/layout/StepUpProcess"/>
    <dgm:cxn modelId="{33B4D9CC-D659-436A-A9C7-E64497FB9450}" type="presParOf" srcId="{ACF084E5-D916-46F5-9B3E-0B68341D0B17}" destId="{5AA5B9DD-5B3B-47C8-9C64-2C26E6DF3E1E}" srcOrd="1" destOrd="0" presId="urn:microsoft.com/office/officeart/2009/3/layout/StepUpProcess"/>
    <dgm:cxn modelId="{D42F528A-2B57-4F8F-BD3E-BB50DFE20B9C}" type="presParOf" srcId="{5AA5B9DD-5B3B-47C8-9C64-2C26E6DF3E1E}" destId="{763BC6CF-D82C-431F-A917-DB0F06F57C21}" srcOrd="0" destOrd="0" presId="urn:microsoft.com/office/officeart/2009/3/layout/StepUpProcess"/>
    <dgm:cxn modelId="{0F976BF1-50F7-4F9B-AC7A-0C6E73FF95F6}" type="presParOf" srcId="{ACF084E5-D916-46F5-9B3E-0B68341D0B17}" destId="{CD91D76B-8031-41E5-93CF-7870BDC2D421}" srcOrd="2" destOrd="0" presId="urn:microsoft.com/office/officeart/2009/3/layout/StepUpProcess"/>
    <dgm:cxn modelId="{9BF5D00A-B0BC-4D12-B136-A226377E42FA}" type="presParOf" srcId="{CD91D76B-8031-41E5-93CF-7870BDC2D421}" destId="{F5CC4E56-EB6D-499E-B5E9-DECBEAA9A013}" srcOrd="0" destOrd="0" presId="urn:microsoft.com/office/officeart/2009/3/layout/StepUpProcess"/>
    <dgm:cxn modelId="{A6FB26F5-DB4F-4654-B0D9-59B9A65EFB45}" type="presParOf" srcId="{CD91D76B-8031-41E5-93CF-7870BDC2D421}" destId="{520F3691-A538-4646-9E8A-2882869C7EBF}" srcOrd="1" destOrd="0" presId="urn:microsoft.com/office/officeart/2009/3/layout/StepUpProcess"/>
    <dgm:cxn modelId="{59772C23-B097-4BDE-8F1C-8364A4B46FE5}" type="presParOf" srcId="{CD91D76B-8031-41E5-93CF-7870BDC2D421}" destId="{F6825EEF-9C9F-4D1F-8763-957298417AA0}" srcOrd="2" destOrd="0" presId="urn:microsoft.com/office/officeart/2009/3/layout/StepUpProcess"/>
    <dgm:cxn modelId="{E83C188D-1778-4D12-9066-BFA608FA30BC}" type="presParOf" srcId="{ACF084E5-D916-46F5-9B3E-0B68341D0B17}" destId="{91677BCE-959B-4446-8421-5EE3B87A33CA}" srcOrd="3" destOrd="0" presId="urn:microsoft.com/office/officeart/2009/3/layout/StepUpProcess"/>
    <dgm:cxn modelId="{0CBE02FE-FD99-43BC-8733-E0C443AE1448}" type="presParOf" srcId="{91677BCE-959B-4446-8421-5EE3B87A33CA}" destId="{FB1B8EB7-F36D-439B-A69C-981EF6085FBB}" srcOrd="0" destOrd="0" presId="urn:microsoft.com/office/officeart/2009/3/layout/StepUpProcess"/>
    <dgm:cxn modelId="{9FB76F10-C4D6-4919-88F3-A353E8B4110A}" type="presParOf" srcId="{ACF084E5-D916-46F5-9B3E-0B68341D0B17}" destId="{8662E02D-5E6F-429E-93CE-C23D50D37E7F}" srcOrd="4" destOrd="0" presId="urn:microsoft.com/office/officeart/2009/3/layout/StepUpProcess"/>
    <dgm:cxn modelId="{8AA77F7F-A028-44F1-80A2-C48B005707F7}" type="presParOf" srcId="{8662E02D-5E6F-429E-93CE-C23D50D37E7F}" destId="{210DBF98-104B-495D-8303-474D1C795F6A}" srcOrd="0" destOrd="0" presId="urn:microsoft.com/office/officeart/2009/3/layout/StepUpProcess"/>
    <dgm:cxn modelId="{3EF33626-45A9-4804-93E1-05986A4D97E4}" type="presParOf" srcId="{8662E02D-5E6F-429E-93CE-C23D50D37E7F}" destId="{81D99A09-8743-484E-BBFA-8F2AEEADF86A}" srcOrd="1" destOrd="0" presId="urn:microsoft.com/office/officeart/2009/3/layout/StepUpProcess"/>
    <dgm:cxn modelId="{7DB8586C-98A5-45C7-B088-C3D022E515C0}" type="presParOf" srcId="{8662E02D-5E6F-429E-93CE-C23D50D37E7F}" destId="{D53CB1A7-3927-48E3-B9D5-4B62E9807041}" srcOrd="2" destOrd="0" presId="urn:microsoft.com/office/officeart/2009/3/layout/StepUpProcess"/>
    <dgm:cxn modelId="{7039C772-AA19-4F60-B6DA-8831E1A34924}" type="presParOf" srcId="{ACF084E5-D916-46F5-9B3E-0B68341D0B17}" destId="{6B0081AC-5EB5-4FF2-AEDF-C24EE2C47040}" srcOrd="5" destOrd="0" presId="urn:microsoft.com/office/officeart/2009/3/layout/StepUpProcess"/>
    <dgm:cxn modelId="{69620290-625E-42EA-8F71-3C6ABE4747EF}" type="presParOf" srcId="{6B0081AC-5EB5-4FF2-AEDF-C24EE2C47040}" destId="{995CDEF4-D577-4035-9D1F-2EED9528CD82}" srcOrd="0" destOrd="0" presId="urn:microsoft.com/office/officeart/2009/3/layout/StepUpProcess"/>
    <dgm:cxn modelId="{ADD62690-7CF4-4710-B29A-87D222CA8BBA}" type="presParOf" srcId="{ACF084E5-D916-46F5-9B3E-0B68341D0B17}" destId="{84CD3A0E-2270-42BE-9553-707E9DE3BDF2}" srcOrd="6" destOrd="0" presId="urn:microsoft.com/office/officeart/2009/3/layout/StepUpProcess"/>
    <dgm:cxn modelId="{A8E75798-78A4-4961-AA2F-9BA2A446AB1C}" type="presParOf" srcId="{84CD3A0E-2270-42BE-9553-707E9DE3BDF2}" destId="{2D7EFA6E-25C5-431A-9318-E7764CA49498}" srcOrd="0" destOrd="0" presId="urn:microsoft.com/office/officeart/2009/3/layout/StepUpProcess"/>
    <dgm:cxn modelId="{7657426F-F26A-41FC-87FE-705EF73C3E50}" type="presParOf" srcId="{84CD3A0E-2270-42BE-9553-707E9DE3BDF2}" destId="{B86A9DA4-1679-4F0B-83F7-2C0865B1C1B7}" srcOrd="1" destOrd="0" presId="urn:microsoft.com/office/officeart/2009/3/layout/StepUpProcess"/>
    <dgm:cxn modelId="{AD9C0BF0-FE1A-4B72-A9F4-4781BC0CD827}" type="presParOf" srcId="{84CD3A0E-2270-42BE-9553-707E9DE3BDF2}" destId="{1D064067-FBF2-4FEF-B1B7-D6F81D62D525}" srcOrd="2" destOrd="0" presId="urn:microsoft.com/office/officeart/2009/3/layout/StepUpProcess"/>
    <dgm:cxn modelId="{804B279C-B305-4E73-A527-EFF25D297319}" type="presParOf" srcId="{ACF084E5-D916-46F5-9B3E-0B68341D0B17}" destId="{BED9F477-3FD2-4E90-ACA4-23C7EB878D4B}" srcOrd="7" destOrd="0" presId="urn:microsoft.com/office/officeart/2009/3/layout/StepUpProcess"/>
    <dgm:cxn modelId="{F0923ED9-14DC-4D62-98F9-0E9F4F84476E}" type="presParOf" srcId="{BED9F477-3FD2-4E90-ACA4-23C7EB878D4B}" destId="{1E57DCE5-C07F-426A-9146-3EBC0F836186}" srcOrd="0" destOrd="0" presId="urn:microsoft.com/office/officeart/2009/3/layout/StepUpProcess"/>
    <dgm:cxn modelId="{D8B2620B-5258-440B-BA35-C4E4137E91B3}" type="presParOf" srcId="{ACF084E5-D916-46F5-9B3E-0B68341D0B17}" destId="{6BE8CA30-470E-4FFC-B30B-D3B4431788E6}" srcOrd="8" destOrd="0" presId="urn:microsoft.com/office/officeart/2009/3/layout/StepUpProcess"/>
    <dgm:cxn modelId="{012AA932-5644-44F8-8661-26C26CCB8D82}" type="presParOf" srcId="{6BE8CA30-470E-4FFC-B30B-D3B4431788E6}" destId="{BED7AEA6-D720-40A4-8F7D-ECCD248C8424}" srcOrd="0" destOrd="0" presId="urn:microsoft.com/office/officeart/2009/3/layout/StepUpProcess"/>
    <dgm:cxn modelId="{3AD89D82-0901-4EEC-AA7A-C8FA29A87182}" type="presParOf" srcId="{6BE8CA30-470E-4FFC-B30B-D3B4431788E6}" destId="{90A216A7-FF12-4A20-A120-C270BA12D634}" srcOrd="1" destOrd="0" presId="urn:microsoft.com/office/officeart/2009/3/layout/StepUpProcess"/>
    <dgm:cxn modelId="{97E9C9CD-1C74-4AE5-BEE5-03FD68A25F06}" type="presParOf" srcId="{6BE8CA30-470E-4FFC-B30B-D3B4431788E6}" destId="{0D020C98-E3A2-4A45-BBBA-8D1448F7CDF1}" srcOrd="2" destOrd="0" presId="urn:microsoft.com/office/officeart/2009/3/layout/StepUpProcess"/>
    <dgm:cxn modelId="{F9259AAE-DF4B-485F-8896-B1046F1CC002}" type="presParOf" srcId="{ACF084E5-D916-46F5-9B3E-0B68341D0B17}" destId="{6E3B8530-1EC0-456A-99FE-7233FA72B88A}" srcOrd="9" destOrd="0" presId="urn:microsoft.com/office/officeart/2009/3/layout/StepUpProcess"/>
    <dgm:cxn modelId="{4ADCDE5B-7D7F-4AC3-A8C7-EE76B403DAF3}" type="presParOf" srcId="{6E3B8530-1EC0-456A-99FE-7233FA72B88A}" destId="{8D7AF492-1328-4D64-A7F5-622CA8661CFB}" srcOrd="0" destOrd="0" presId="urn:microsoft.com/office/officeart/2009/3/layout/StepUpProcess"/>
    <dgm:cxn modelId="{B46CAD64-2017-4921-A659-A0BA44D83212}" type="presParOf" srcId="{ACF084E5-D916-46F5-9B3E-0B68341D0B17}" destId="{094A5252-8934-4C2E-990C-65DC0ADC8874}" srcOrd="10" destOrd="0" presId="urn:microsoft.com/office/officeart/2009/3/layout/StepUpProcess"/>
    <dgm:cxn modelId="{42DE060A-6CEB-41EB-8803-6E87105C6EC5}" type="presParOf" srcId="{094A5252-8934-4C2E-990C-65DC0ADC8874}" destId="{B46A7944-81D3-446C-8812-A92E04CF6985}" srcOrd="0" destOrd="0" presId="urn:microsoft.com/office/officeart/2009/3/layout/StepUpProcess"/>
    <dgm:cxn modelId="{CD59A8C7-A118-4B57-9C3E-6AB2ABF548C2}" type="presParOf" srcId="{094A5252-8934-4C2E-990C-65DC0ADC8874}" destId="{BAF04599-FD47-4584-8517-94E92C4230E6}" srcOrd="1" destOrd="0" presId="urn:microsoft.com/office/officeart/2009/3/layout/StepUpProcess"/>
    <dgm:cxn modelId="{FB94DA27-A28D-4271-AF7C-9F44BCC9F4B9}" type="presParOf" srcId="{094A5252-8934-4C2E-990C-65DC0ADC8874}" destId="{F73C0EE8-3E6E-414F-B0CA-7361FBB4A9DF}" srcOrd="2" destOrd="0" presId="urn:microsoft.com/office/officeart/2009/3/layout/StepUpProcess"/>
    <dgm:cxn modelId="{CAD2AE27-038A-4B80-ABB9-C3348820BDCD}" type="presParOf" srcId="{ACF084E5-D916-46F5-9B3E-0B68341D0B17}" destId="{E5BE8EAA-A98A-46F1-8C5D-2720EE8A6F25}" srcOrd="11" destOrd="0" presId="urn:microsoft.com/office/officeart/2009/3/layout/StepUpProcess"/>
    <dgm:cxn modelId="{12D1D121-F235-4581-9247-112B982A7E33}" type="presParOf" srcId="{E5BE8EAA-A98A-46F1-8C5D-2720EE8A6F25}" destId="{FC3E8321-756E-463E-B53F-2988EA9BD01A}" srcOrd="0" destOrd="0" presId="urn:microsoft.com/office/officeart/2009/3/layout/StepUpProcess"/>
    <dgm:cxn modelId="{88B38C76-149A-4211-A3A2-17A0EC723728}" type="presParOf" srcId="{ACF084E5-D916-46F5-9B3E-0B68341D0B17}" destId="{3042E9D0-F4FD-42C9-9A13-5059A1ECCA74}" srcOrd="12" destOrd="0" presId="urn:microsoft.com/office/officeart/2009/3/layout/StepUpProcess"/>
    <dgm:cxn modelId="{BEF328EC-1918-4CBD-BB99-E12CC9F3212A}" type="presParOf" srcId="{3042E9D0-F4FD-42C9-9A13-5059A1ECCA74}" destId="{1D6E2A57-1A6E-4A1B-AB15-1A4996B8E6D7}" srcOrd="0" destOrd="0" presId="urn:microsoft.com/office/officeart/2009/3/layout/StepUpProcess"/>
    <dgm:cxn modelId="{FA46A2E9-A775-4F08-ADCF-04250F0BD698}" type="presParOf" srcId="{3042E9D0-F4FD-42C9-9A13-5059A1ECCA74}" destId="{35820721-16FC-41FF-ABF5-BB3ED0E07E9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FE0CE-31E6-4619-B383-9D1586D2599B}">
      <dsp:nvSpPr>
        <dsp:cNvPr id="0" name=""/>
        <dsp:cNvSpPr/>
      </dsp:nvSpPr>
      <dsp:spPr>
        <a:xfrm>
          <a:off x="560971" y="459645"/>
          <a:ext cx="2625843" cy="2573076"/>
        </a:xfrm>
        <a:prstGeom prst="ellipse">
          <a:avLst/>
        </a:prstGeom>
        <a:solidFill>
          <a:schemeClr val="bg2">
            <a:lumMod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sv-SE" sz="2800" kern="1200" dirty="0"/>
            <a:t>Plats – byggnad, kultur</a:t>
          </a:r>
        </a:p>
      </dsp:txBody>
      <dsp:txXfrm>
        <a:off x="945517" y="836463"/>
        <a:ext cx="1856751" cy="1819440"/>
      </dsp:txXfrm>
    </dsp:sp>
    <dsp:sp modelId="{C526B523-6F15-4F2C-92B9-47E460B48292}">
      <dsp:nvSpPr>
        <dsp:cNvPr id="0" name=""/>
        <dsp:cNvSpPr/>
      </dsp:nvSpPr>
      <dsp:spPr>
        <a:xfrm>
          <a:off x="2834545" y="1709921"/>
          <a:ext cx="434795" cy="72524"/>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sv-SE" sz="500" kern="1200" dirty="0"/>
        </a:p>
      </dsp:txBody>
      <dsp:txXfrm>
        <a:off x="2892177" y="1737654"/>
        <a:ext cx="319531" cy="17058"/>
      </dsp:txXfrm>
    </dsp:sp>
    <dsp:sp modelId="{CBA198E6-41ED-489F-85B6-29AFDF1B5FD7}">
      <dsp:nvSpPr>
        <dsp:cNvPr id="0" name=""/>
        <dsp:cNvSpPr/>
      </dsp:nvSpPr>
      <dsp:spPr>
        <a:xfrm>
          <a:off x="3475334" y="477746"/>
          <a:ext cx="2536875" cy="2536875"/>
        </a:xfrm>
        <a:prstGeom prst="ellipse">
          <a:avLst/>
        </a:prstGeom>
        <a:solidFill>
          <a:schemeClr val="bg2">
            <a:lumMod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sv-SE" sz="2800" kern="1200" dirty="0"/>
            <a:t>Svenskhet</a:t>
          </a:r>
        </a:p>
      </dsp:txBody>
      <dsp:txXfrm>
        <a:off x="3846851" y="849263"/>
        <a:ext cx="1793841" cy="1793841"/>
      </dsp:txXfrm>
    </dsp:sp>
    <dsp:sp modelId="{5ED7BC0F-36D3-48D3-A3AA-396D314BAEF0}">
      <dsp:nvSpPr>
        <dsp:cNvPr id="0" name=""/>
        <dsp:cNvSpPr/>
      </dsp:nvSpPr>
      <dsp:spPr>
        <a:xfrm flipH="1" flipV="1">
          <a:off x="6218204" y="1672048"/>
          <a:ext cx="719670" cy="148271"/>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rot="10800000">
        <a:off x="6313596" y="1728747"/>
        <a:ext cx="528886" cy="34873"/>
      </dsp:txXfrm>
    </dsp:sp>
    <dsp:sp modelId="{0D9EAF0A-67B3-4B60-8E69-71100233DEEB}">
      <dsp:nvSpPr>
        <dsp:cNvPr id="0" name=""/>
        <dsp:cNvSpPr/>
      </dsp:nvSpPr>
      <dsp:spPr>
        <a:xfrm>
          <a:off x="6358503" y="477746"/>
          <a:ext cx="2536875" cy="2536875"/>
        </a:xfrm>
        <a:prstGeom prst="ellipse">
          <a:avLst/>
        </a:prstGeom>
        <a:solidFill>
          <a:schemeClr val="bg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sv-SE" sz="2800" kern="1200" dirty="0"/>
            <a:t>Diakoni</a:t>
          </a:r>
        </a:p>
      </dsp:txBody>
      <dsp:txXfrm>
        <a:off x="6730020" y="849263"/>
        <a:ext cx="1793841" cy="1793841"/>
      </dsp:txXfrm>
    </dsp:sp>
    <dsp:sp modelId="{9DB17A8C-4754-4210-BE41-5ADF9FFA9D9F}">
      <dsp:nvSpPr>
        <dsp:cNvPr id="0" name=""/>
        <dsp:cNvSpPr/>
      </dsp:nvSpPr>
      <dsp:spPr>
        <a:xfrm flipH="1">
          <a:off x="9886739" y="1704948"/>
          <a:ext cx="504274" cy="82471"/>
        </a:xfrm>
        <a:prstGeom prst="mathEqual">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9953581" y="1721937"/>
        <a:ext cx="370590" cy="48493"/>
      </dsp:txXfrm>
    </dsp:sp>
    <dsp:sp modelId="{AC51DC4A-ABAE-4FBB-9341-3A222A7663A6}">
      <dsp:nvSpPr>
        <dsp:cNvPr id="0" name=""/>
        <dsp:cNvSpPr/>
      </dsp:nvSpPr>
      <dsp:spPr>
        <a:xfrm>
          <a:off x="9239525" y="477746"/>
          <a:ext cx="2536875" cy="2536875"/>
        </a:xfrm>
        <a:prstGeom prst="ellipse">
          <a:avLst/>
        </a:prstGeom>
        <a:solidFill>
          <a:schemeClr val="bg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sv-SE" sz="2800" kern="1200" dirty="0"/>
            <a:t>Kyrkliga handlingar </a:t>
          </a:r>
        </a:p>
      </dsp:txBody>
      <dsp:txXfrm>
        <a:off x="9611042" y="849263"/>
        <a:ext cx="1793841" cy="1793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173E-5B0C-4212-8783-D7C5AD968496}">
      <dsp:nvSpPr>
        <dsp:cNvPr id="0" name=""/>
        <dsp:cNvSpPr/>
      </dsp:nvSpPr>
      <dsp:spPr>
        <a:xfrm rot="5400000">
          <a:off x="271919" y="2086326"/>
          <a:ext cx="801392" cy="1333498"/>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9AE2F4-E1F8-4EAF-8896-6311BF6BBA5D}">
      <dsp:nvSpPr>
        <dsp:cNvPr id="0" name=""/>
        <dsp:cNvSpPr/>
      </dsp:nvSpPr>
      <dsp:spPr>
        <a:xfrm>
          <a:off x="138147" y="2484754"/>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5 år </a:t>
          </a:r>
          <a:br>
            <a:rPr lang="sv-SE" sz="1300" kern="1200" dirty="0"/>
          </a:br>
          <a:r>
            <a:rPr lang="sv-SE" sz="1300" kern="1200" dirty="0"/>
            <a:t>Nyfiken på livet</a:t>
          </a:r>
        </a:p>
      </dsp:txBody>
      <dsp:txXfrm>
        <a:off x="138147" y="2484754"/>
        <a:ext cx="1203889" cy="1055280"/>
      </dsp:txXfrm>
    </dsp:sp>
    <dsp:sp modelId="{7619F349-A977-4007-A441-68BAC4D67286}">
      <dsp:nvSpPr>
        <dsp:cNvPr id="0" name=""/>
        <dsp:cNvSpPr/>
      </dsp:nvSpPr>
      <dsp:spPr>
        <a:xfrm>
          <a:off x="1114888" y="1988152"/>
          <a:ext cx="227149" cy="227149"/>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C4E56-EB6D-499E-B5E9-DECBEAA9A013}">
      <dsp:nvSpPr>
        <dsp:cNvPr id="0" name=""/>
        <dsp:cNvSpPr/>
      </dsp:nvSpPr>
      <dsp:spPr>
        <a:xfrm rot="5400000">
          <a:off x="1745716" y="1721633"/>
          <a:ext cx="801392" cy="1333498"/>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F3691-A538-4646-9E8A-2882869C7EBF}">
      <dsp:nvSpPr>
        <dsp:cNvPr id="0" name=""/>
        <dsp:cNvSpPr/>
      </dsp:nvSpPr>
      <dsp:spPr>
        <a:xfrm>
          <a:off x="1611943" y="2120062"/>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12 år</a:t>
          </a:r>
        </a:p>
        <a:p>
          <a:pPr marL="0" lvl="0" indent="0" algn="l" defTabSz="577850">
            <a:lnSpc>
              <a:spcPct val="90000"/>
            </a:lnSpc>
            <a:spcBef>
              <a:spcPct val="0"/>
            </a:spcBef>
            <a:spcAft>
              <a:spcPct val="35000"/>
            </a:spcAft>
            <a:buNone/>
          </a:pPr>
          <a:r>
            <a:rPr lang="sv-SE" sz="1300" kern="1200" dirty="0"/>
            <a:t>Snart konfirmand </a:t>
          </a:r>
        </a:p>
      </dsp:txBody>
      <dsp:txXfrm>
        <a:off x="1611943" y="2120062"/>
        <a:ext cx="1203889" cy="1055280"/>
      </dsp:txXfrm>
    </dsp:sp>
    <dsp:sp modelId="{F6825EEF-9C9F-4D1F-8763-957298417AA0}">
      <dsp:nvSpPr>
        <dsp:cNvPr id="0" name=""/>
        <dsp:cNvSpPr/>
      </dsp:nvSpPr>
      <dsp:spPr>
        <a:xfrm>
          <a:off x="2588684" y="1623460"/>
          <a:ext cx="227149" cy="227149"/>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0DBF98-104B-495D-8303-474D1C795F6A}">
      <dsp:nvSpPr>
        <dsp:cNvPr id="0" name=""/>
        <dsp:cNvSpPr/>
      </dsp:nvSpPr>
      <dsp:spPr>
        <a:xfrm rot="5400000">
          <a:off x="3219512" y="1356941"/>
          <a:ext cx="801392" cy="1333498"/>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D99A09-8743-484E-BBFA-8F2AEEADF86A}">
      <dsp:nvSpPr>
        <dsp:cNvPr id="0" name=""/>
        <dsp:cNvSpPr/>
      </dsp:nvSpPr>
      <dsp:spPr>
        <a:xfrm>
          <a:off x="3085740" y="1755370"/>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22 år</a:t>
          </a:r>
        </a:p>
        <a:p>
          <a:pPr marL="0" lvl="0" indent="0" algn="l" defTabSz="577850">
            <a:lnSpc>
              <a:spcPct val="90000"/>
            </a:lnSpc>
            <a:spcBef>
              <a:spcPct val="0"/>
            </a:spcBef>
            <a:spcAft>
              <a:spcPct val="35000"/>
            </a:spcAft>
            <a:buNone/>
          </a:pPr>
          <a:r>
            <a:rPr lang="sv-SE" sz="1300" kern="1200" dirty="0"/>
            <a:t>Nyinflyttad för jobb eller studier</a:t>
          </a:r>
        </a:p>
      </dsp:txBody>
      <dsp:txXfrm>
        <a:off x="3085740" y="1755370"/>
        <a:ext cx="1203889" cy="1055280"/>
      </dsp:txXfrm>
    </dsp:sp>
    <dsp:sp modelId="{D53CB1A7-3927-48E3-B9D5-4B62E9807041}">
      <dsp:nvSpPr>
        <dsp:cNvPr id="0" name=""/>
        <dsp:cNvSpPr/>
      </dsp:nvSpPr>
      <dsp:spPr>
        <a:xfrm>
          <a:off x="4062481" y="1258767"/>
          <a:ext cx="227149" cy="227149"/>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EFA6E-25C5-431A-9318-E7764CA49498}">
      <dsp:nvSpPr>
        <dsp:cNvPr id="0" name=""/>
        <dsp:cNvSpPr/>
      </dsp:nvSpPr>
      <dsp:spPr>
        <a:xfrm rot="5400000">
          <a:off x="4693308" y="992249"/>
          <a:ext cx="801392" cy="1333498"/>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6A9DA4-1679-4F0B-83F7-2C0865B1C1B7}">
      <dsp:nvSpPr>
        <dsp:cNvPr id="0" name=""/>
        <dsp:cNvSpPr/>
      </dsp:nvSpPr>
      <dsp:spPr>
        <a:xfrm>
          <a:off x="4559536" y="1390677"/>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28 år </a:t>
          </a:r>
        </a:p>
        <a:p>
          <a:pPr marL="0" lvl="0" indent="0" algn="l" defTabSz="577850">
            <a:lnSpc>
              <a:spcPct val="90000"/>
            </a:lnSpc>
            <a:spcBef>
              <a:spcPct val="0"/>
            </a:spcBef>
            <a:spcAft>
              <a:spcPct val="35000"/>
            </a:spcAft>
            <a:buNone/>
          </a:pPr>
          <a:r>
            <a:rPr lang="sv-SE" sz="1300" kern="1200" dirty="0"/>
            <a:t>förstagångs-förälder</a:t>
          </a:r>
        </a:p>
      </dsp:txBody>
      <dsp:txXfrm>
        <a:off x="4559536" y="1390677"/>
        <a:ext cx="1203889" cy="1055280"/>
      </dsp:txXfrm>
    </dsp:sp>
    <dsp:sp modelId="{1D064067-FBF2-4FEF-B1B7-D6F81D62D525}">
      <dsp:nvSpPr>
        <dsp:cNvPr id="0" name=""/>
        <dsp:cNvSpPr/>
      </dsp:nvSpPr>
      <dsp:spPr>
        <a:xfrm>
          <a:off x="5536277" y="894075"/>
          <a:ext cx="227149" cy="227149"/>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D7AEA6-D720-40A4-8F7D-ECCD248C8424}">
      <dsp:nvSpPr>
        <dsp:cNvPr id="0" name=""/>
        <dsp:cNvSpPr/>
      </dsp:nvSpPr>
      <dsp:spPr>
        <a:xfrm rot="5400000">
          <a:off x="6167105" y="627556"/>
          <a:ext cx="801392" cy="1333498"/>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216A7-FF12-4A20-A120-C270BA12D634}">
      <dsp:nvSpPr>
        <dsp:cNvPr id="0" name=""/>
        <dsp:cNvSpPr/>
      </dsp:nvSpPr>
      <dsp:spPr>
        <a:xfrm>
          <a:off x="6033332" y="1025985"/>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32 år</a:t>
          </a:r>
        </a:p>
        <a:p>
          <a:pPr marL="0" lvl="0" indent="0" algn="l" defTabSz="577850">
            <a:lnSpc>
              <a:spcPct val="90000"/>
            </a:lnSpc>
            <a:spcBef>
              <a:spcPct val="0"/>
            </a:spcBef>
            <a:spcAft>
              <a:spcPct val="35000"/>
            </a:spcAft>
            <a:buNone/>
          </a:pPr>
          <a:r>
            <a:rPr lang="sv-SE" sz="1300" kern="1200" dirty="0"/>
            <a:t>Barn nummer två</a:t>
          </a:r>
        </a:p>
        <a:p>
          <a:pPr marL="0" lvl="0" indent="0" algn="l" defTabSz="577850">
            <a:lnSpc>
              <a:spcPct val="90000"/>
            </a:lnSpc>
            <a:spcBef>
              <a:spcPct val="0"/>
            </a:spcBef>
            <a:spcAft>
              <a:spcPct val="35000"/>
            </a:spcAft>
            <a:buNone/>
          </a:pPr>
          <a:endParaRPr lang="sv-SE" sz="1300" kern="1200" dirty="0"/>
        </a:p>
      </dsp:txBody>
      <dsp:txXfrm>
        <a:off x="6033332" y="1025985"/>
        <a:ext cx="1203889" cy="1055280"/>
      </dsp:txXfrm>
    </dsp:sp>
    <dsp:sp modelId="{0D020C98-E3A2-4A45-BBBA-8D1448F7CDF1}">
      <dsp:nvSpPr>
        <dsp:cNvPr id="0" name=""/>
        <dsp:cNvSpPr/>
      </dsp:nvSpPr>
      <dsp:spPr>
        <a:xfrm>
          <a:off x="7010073" y="529383"/>
          <a:ext cx="227149" cy="227149"/>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A7944-81D3-446C-8812-A92E04CF6985}">
      <dsp:nvSpPr>
        <dsp:cNvPr id="0" name=""/>
        <dsp:cNvSpPr/>
      </dsp:nvSpPr>
      <dsp:spPr>
        <a:xfrm rot="5400000">
          <a:off x="7640901" y="262864"/>
          <a:ext cx="801392" cy="1333498"/>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04599-FD47-4584-8517-94E92C4230E6}">
      <dsp:nvSpPr>
        <dsp:cNvPr id="0" name=""/>
        <dsp:cNvSpPr/>
      </dsp:nvSpPr>
      <dsp:spPr>
        <a:xfrm>
          <a:off x="7507129" y="661293"/>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40 år</a:t>
          </a:r>
        </a:p>
        <a:p>
          <a:pPr marL="0" lvl="0" indent="0" algn="l" defTabSz="577850">
            <a:lnSpc>
              <a:spcPct val="90000"/>
            </a:lnSpc>
            <a:spcBef>
              <a:spcPct val="0"/>
            </a:spcBef>
            <a:spcAft>
              <a:spcPct val="35000"/>
            </a:spcAft>
            <a:buNone/>
          </a:pPr>
          <a:r>
            <a:rPr lang="sv-SE" sz="1300" kern="1200" dirty="0"/>
            <a:t>Singel utan barn</a:t>
          </a:r>
        </a:p>
      </dsp:txBody>
      <dsp:txXfrm>
        <a:off x="7507129" y="661293"/>
        <a:ext cx="1203889" cy="1055280"/>
      </dsp:txXfrm>
    </dsp:sp>
    <dsp:sp modelId="{F73C0EE8-3E6E-414F-B0CA-7361FBB4A9DF}">
      <dsp:nvSpPr>
        <dsp:cNvPr id="0" name=""/>
        <dsp:cNvSpPr/>
      </dsp:nvSpPr>
      <dsp:spPr>
        <a:xfrm>
          <a:off x="8483869" y="164690"/>
          <a:ext cx="227149" cy="227149"/>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E2A57-1A6E-4A1B-AB15-1A4996B8E6D7}">
      <dsp:nvSpPr>
        <dsp:cNvPr id="0" name=""/>
        <dsp:cNvSpPr/>
      </dsp:nvSpPr>
      <dsp:spPr>
        <a:xfrm rot="5400000">
          <a:off x="9114697" y="-101828"/>
          <a:ext cx="801392" cy="1333498"/>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20721-16FC-41FF-ABF5-BB3ED0E07E92}">
      <dsp:nvSpPr>
        <dsp:cNvPr id="0" name=""/>
        <dsp:cNvSpPr/>
      </dsp:nvSpPr>
      <dsp:spPr>
        <a:xfrm>
          <a:off x="8980925" y="296600"/>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b="0" kern="1200" dirty="0"/>
            <a:t>43 år </a:t>
          </a:r>
        </a:p>
        <a:p>
          <a:pPr marL="0" lvl="0" indent="0" algn="l" defTabSz="577850">
            <a:lnSpc>
              <a:spcPct val="90000"/>
            </a:lnSpc>
            <a:spcBef>
              <a:spcPct val="0"/>
            </a:spcBef>
            <a:spcAft>
              <a:spcPct val="35000"/>
            </a:spcAft>
            <a:buNone/>
          </a:pPr>
          <a:r>
            <a:rPr lang="sv-SE" sz="1300" b="0" kern="1200" dirty="0"/>
            <a:t>Nyskild med barn varannan vecka</a:t>
          </a:r>
          <a:r>
            <a:rPr lang="sv-SE" sz="1300" b="1" kern="1200" dirty="0"/>
            <a:t>	</a:t>
          </a:r>
          <a:endParaRPr lang="sv-SE" sz="1300" kern="1200" dirty="0"/>
        </a:p>
      </dsp:txBody>
      <dsp:txXfrm>
        <a:off x="8980925" y="296600"/>
        <a:ext cx="1203889" cy="1055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173E-5B0C-4212-8783-D7C5AD968496}">
      <dsp:nvSpPr>
        <dsp:cNvPr id="0" name=""/>
        <dsp:cNvSpPr/>
      </dsp:nvSpPr>
      <dsp:spPr>
        <a:xfrm rot="5400000">
          <a:off x="271919" y="2086326"/>
          <a:ext cx="801392" cy="1333498"/>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9AE2F4-E1F8-4EAF-8896-6311BF6BBA5D}">
      <dsp:nvSpPr>
        <dsp:cNvPr id="0" name=""/>
        <dsp:cNvSpPr/>
      </dsp:nvSpPr>
      <dsp:spPr>
        <a:xfrm>
          <a:off x="138147" y="2484754"/>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50 år </a:t>
          </a:r>
          <a:br>
            <a:rPr lang="sv-SE" sz="1300" kern="1200" dirty="0"/>
          </a:br>
          <a:r>
            <a:rPr lang="sv-SE" sz="1300" kern="1200" dirty="0"/>
            <a:t>Barnen större - fritid</a:t>
          </a:r>
        </a:p>
      </dsp:txBody>
      <dsp:txXfrm>
        <a:off x="138147" y="2484754"/>
        <a:ext cx="1203889" cy="1055280"/>
      </dsp:txXfrm>
    </dsp:sp>
    <dsp:sp modelId="{7619F349-A977-4007-A441-68BAC4D67286}">
      <dsp:nvSpPr>
        <dsp:cNvPr id="0" name=""/>
        <dsp:cNvSpPr/>
      </dsp:nvSpPr>
      <dsp:spPr>
        <a:xfrm>
          <a:off x="1114888" y="1988152"/>
          <a:ext cx="227149" cy="227149"/>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C4E56-EB6D-499E-B5E9-DECBEAA9A013}">
      <dsp:nvSpPr>
        <dsp:cNvPr id="0" name=""/>
        <dsp:cNvSpPr/>
      </dsp:nvSpPr>
      <dsp:spPr>
        <a:xfrm rot="5400000">
          <a:off x="1745716" y="1721633"/>
          <a:ext cx="801392" cy="1333498"/>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F3691-A538-4646-9E8A-2882869C7EBF}">
      <dsp:nvSpPr>
        <dsp:cNvPr id="0" name=""/>
        <dsp:cNvSpPr/>
      </dsp:nvSpPr>
      <dsp:spPr>
        <a:xfrm>
          <a:off x="1611943" y="2120062"/>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55 år</a:t>
          </a:r>
        </a:p>
        <a:p>
          <a:pPr marL="0" lvl="0" indent="0" algn="l" defTabSz="577850">
            <a:lnSpc>
              <a:spcPct val="90000"/>
            </a:lnSpc>
            <a:spcBef>
              <a:spcPct val="0"/>
            </a:spcBef>
            <a:spcAft>
              <a:spcPct val="35000"/>
            </a:spcAft>
            <a:buNone/>
          </a:pPr>
          <a:r>
            <a:rPr lang="sv-SE" sz="1300" kern="1200" dirty="0"/>
            <a:t>Barnen flyttar hemifrån</a:t>
          </a:r>
        </a:p>
      </dsp:txBody>
      <dsp:txXfrm>
        <a:off x="1611943" y="2120062"/>
        <a:ext cx="1203889" cy="1055280"/>
      </dsp:txXfrm>
    </dsp:sp>
    <dsp:sp modelId="{F6825EEF-9C9F-4D1F-8763-957298417AA0}">
      <dsp:nvSpPr>
        <dsp:cNvPr id="0" name=""/>
        <dsp:cNvSpPr/>
      </dsp:nvSpPr>
      <dsp:spPr>
        <a:xfrm>
          <a:off x="2588684" y="1623460"/>
          <a:ext cx="227149" cy="227149"/>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0DBF98-104B-495D-8303-474D1C795F6A}">
      <dsp:nvSpPr>
        <dsp:cNvPr id="0" name=""/>
        <dsp:cNvSpPr/>
      </dsp:nvSpPr>
      <dsp:spPr>
        <a:xfrm rot="5400000">
          <a:off x="3219512" y="1356941"/>
          <a:ext cx="801392" cy="1333498"/>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D99A09-8743-484E-BBFA-8F2AEEADF86A}">
      <dsp:nvSpPr>
        <dsp:cNvPr id="0" name=""/>
        <dsp:cNvSpPr/>
      </dsp:nvSpPr>
      <dsp:spPr>
        <a:xfrm>
          <a:off x="3085740" y="1755370"/>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63 år</a:t>
          </a:r>
        </a:p>
        <a:p>
          <a:pPr marL="0" lvl="0" indent="0" algn="l" defTabSz="577850">
            <a:lnSpc>
              <a:spcPct val="90000"/>
            </a:lnSpc>
            <a:spcBef>
              <a:spcPct val="0"/>
            </a:spcBef>
            <a:spcAft>
              <a:spcPct val="35000"/>
            </a:spcAft>
            <a:buNone/>
          </a:pPr>
          <a:r>
            <a:rPr lang="sv-SE" sz="1300" kern="1200" dirty="0"/>
            <a:t>Snart pensionär – mening och energi</a:t>
          </a:r>
        </a:p>
      </dsp:txBody>
      <dsp:txXfrm>
        <a:off x="3085740" y="1755370"/>
        <a:ext cx="1203889" cy="1055280"/>
      </dsp:txXfrm>
    </dsp:sp>
    <dsp:sp modelId="{D53CB1A7-3927-48E3-B9D5-4B62E9807041}">
      <dsp:nvSpPr>
        <dsp:cNvPr id="0" name=""/>
        <dsp:cNvSpPr/>
      </dsp:nvSpPr>
      <dsp:spPr>
        <a:xfrm>
          <a:off x="4062481" y="1258767"/>
          <a:ext cx="227149" cy="227149"/>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EFA6E-25C5-431A-9318-E7764CA49498}">
      <dsp:nvSpPr>
        <dsp:cNvPr id="0" name=""/>
        <dsp:cNvSpPr/>
      </dsp:nvSpPr>
      <dsp:spPr>
        <a:xfrm rot="5400000">
          <a:off x="4693308" y="992249"/>
          <a:ext cx="801392" cy="1333498"/>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6A9DA4-1679-4F0B-83F7-2C0865B1C1B7}">
      <dsp:nvSpPr>
        <dsp:cNvPr id="0" name=""/>
        <dsp:cNvSpPr/>
      </dsp:nvSpPr>
      <dsp:spPr>
        <a:xfrm>
          <a:off x="4559536" y="1390677"/>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65 år </a:t>
          </a:r>
        </a:p>
        <a:p>
          <a:pPr marL="0" lvl="0" indent="0" algn="l" defTabSz="577850">
            <a:lnSpc>
              <a:spcPct val="90000"/>
            </a:lnSpc>
            <a:spcBef>
              <a:spcPct val="0"/>
            </a:spcBef>
            <a:spcAft>
              <a:spcPct val="35000"/>
            </a:spcAft>
            <a:buNone/>
          </a:pPr>
          <a:r>
            <a:rPr lang="sv-SE" sz="1300" kern="1200" dirty="0" err="1"/>
            <a:t>nyinträdd</a:t>
          </a:r>
          <a:endParaRPr lang="sv-SE" sz="1300" kern="1200" dirty="0"/>
        </a:p>
      </dsp:txBody>
      <dsp:txXfrm>
        <a:off x="4559536" y="1390677"/>
        <a:ext cx="1203889" cy="1055280"/>
      </dsp:txXfrm>
    </dsp:sp>
    <dsp:sp modelId="{1D064067-FBF2-4FEF-B1B7-D6F81D62D525}">
      <dsp:nvSpPr>
        <dsp:cNvPr id="0" name=""/>
        <dsp:cNvSpPr/>
      </dsp:nvSpPr>
      <dsp:spPr>
        <a:xfrm>
          <a:off x="5536277" y="894075"/>
          <a:ext cx="227149" cy="227149"/>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D7AEA6-D720-40A4-8F7D-ECCD248C8424}">
      <dsp:nvSpPr>
        <dsp:cNvPr id="0" name=""/>
        <dsp:cNvSpPr/>
      </dsp:nvSpPr>
      <dsp:spPr>
        <a:xfrm rot="5400000">
          <a:off x="6167105" y="627556"/>
          <a:ext cx="801392" cy="1333498"/>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216A7-FF12-4A20-A120-C270BA12D634}">
      <dsp:nvSpPr>
        <dsp:cNvPr id="0" name=""/>
        <dsp:cNvSpPr/>
      </dsp:nvSpPr>
      <dsp:spPr>
        <a:xfrm>
          <a:off x="6033332" y="1025985"/>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70 år</a:t>
          </a:r>
        </a:p>
        <a:p>
          <a:pPr marL="0" lvl="0" indent="0" algn="l" defTabSz="577850">
            <a:lnSpc>
              <a:spcPct val="90000"/>
            </a:lnSpc>
            <a:spcBef>
              <a:spcPct val="0"/>
            </a:spcBef>
            <a:spcAft>
              <a:spcPct val="35000"/>
            </a:spcAft>
            <a:buNone/>
          </a:pPr>
          <a:r>
            <a:rPr lang="sv-SE" sz="1300" kern="1200" dirty="0"/>
            <a:t>Förälskad igen</a:t>
          </a:r>
        </a:p>
        <a:p>
          <a:pPr marL="0" lvl="0" indent="0" algn="l" defTabSz="577850">
            <a:lnSpc>
              <a:spcPct val="90000"/>
            </a:lnSpc>
            <a:spcBef>
              <a:spcPct val="0"/>
            </a:spcBef>
            <a:spcAft>
              <a:spcPct val="35000"/>
            </a:spcAft>
            <a:buNone/>
          </a:pPr>
          <a:endParaRPr lang="sv-SE" sz="1300" kern="1200" dirty="0"/>
        </a:p>
      </dsp:txBody>
      <dsp:txXfrm>
        <a:off x="6033332" y="1025985"/>
        <a:ext cx="1203889" cy="1055280"/>
      </dsp:txXfrm>
    </dsp:sp>
    <dsp:sp modelId="{0D020C98-E3A2-4A45-BBBA-8D1448F7CDF1}">
      <dsp:nvSpPr>
        <dsp:cNvPr id="0" name=""/>
        <dsp:cNvSpPr/>
      </dsp:nvSpPr>
      <dsp:spPr>
        <a:xfrm>
          <a:off x="7010073" y="529383"/>
          <a:ext cx="227149" cy="227149"/>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A7944-81D3-446C-8812-A92E04CF6985}">
      <dsp:nvSpPr>
        <dsp:cNvPr id="0" name=""/>
        <dsp:cNvSpPr/>
      </dsp:nvSpPr>
      <dsp:spPr>
        <a:xfrm rot="5400000">
          <a:off x="7631753" y="262864"/>
          <a:ext cx="801392" cy="1333498"/>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04599-FD47-4584-8517-94E92C4230E6}">
      <dsp:nvSpPr>
        <dsp:cNvPr id="0" name=""/>
        <dsp:cNvSpPr/>
      </dsp:nvSpPr>
      <dsp:spPr>
        <a:xfrm>
          <a:off x="7507129" y="661293"/>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kern="1200" dirty="0"/>
            <a:t>77 år</a:t>
          </a:r>
        </a:p>
        <a:p>
          <a:pPr marL="0" lvl="0" indent="0" algn="l" defTabSz="577850">
            <a:lnSpc>
              <a:spcPct val="90000"/>
            </a:lnSpc>
            <a:spcBef>
              <a:spcPct val="0"/>
            </a:spcBef>
            <a:spcAft>
              <a:spcPct val="35000"/>
            </a:spcAft>
            <a:buNone/>
          </a:pPr>
          <a:r>
            <a:rPr lang="sv-SE" sz="1300" kern="1200" dirty="0"/>
            <a:t>Änka/änkling</a:t>
          </a:r>
        </a:p>
      </dsp:txBody>
      <dsp:txXfrm>
        <a:off x="7507129" y="661293"/>
        <a:ext cx="1203889" cy="1055280"/>
      </dsp:txXfrm>
    </dsp:sp>
    <dsp:sp modelId="{F73C0EE8-3E6E-414F-B0CA-7361FBB4A9DF}">
      <dsp:nvSpPr>
        <dsp:cNvPr id="0" name=""/>
        <dsp:cNvSpPr/>
      </dsp:nvSpPr>
      <dsp:spPr>
        <a:xfrm>
          <a:off x="8483869" y="164690"/>
          <a:ext cx="227149" cy="227149"/>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E2A57-1A6E-4A1B-AB15-1A4996B8E6D7}">
      <dsp:nvSpPr>
        <dsp:cNvPr id="0" name=""/>
        <dsp:cNvSpPr/>
      </dsp:nvSpPr>
      <dsp:spPr>
        <a:xfrm rot="5400000">
          <a:off x="9114697" y="-101828"/>
          <a:ext cx="801392" cy="1333498"/>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20721-16FC-41FF-ABF5-BB3ED0E07E92}">
      <dsp:nvSpPr>
        <dsp:cNvPr id="0" name=""/>
        <dsp:cNvSpPr/>
      </dsp:nvSpPr>
      <dsp:spPr>
        <a:xfrm>
          <a:off x="8980925" y="296600"/>
          <a:ext cx="1203889" cy="105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sv-SE" sz="1300" b="0" kern="1200" dirty="0"/>
            <a:t>83 år </a:t>
          </a:r>
        </a:p>
        <a:p>
          <a:pPr marL="0" lvl="0" indent="0" algn="l" defTabSz="577850">
            <a:lnSpc>
              <a:spcPct val="90000"/>
            </a:lnSpc>
            <a:spcBef>
              <a:spcPct val="0"/>
            </a:spcBef>
            <a:spcAft>
              <a:spcPct val="35000"/>
            </a:spcAft>
            <a:buNone/>
          </a:pPr>
          <a:r>
            <a:rPr lang="sv-SE" sz="1300" b="0" kern="1200" dirty="0"/>
            <a:t>Ensamhet</a:t>
          </a:r>
        </a:p>
      </dsp:txBody>
      <dsp:txXfrm>
        <a:off x="8980925" y="296600"/>
        <a:ext cx="1203889" cy="105528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5367B-8911-B248-A433-2492DCC0F299}" type="datetimeFigureOut">
              <a:rPr lang="sv-SE" smtClean="0"/>
              <a:t>2019-12-17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4ED15-FB7D-DE4F-9EE0-9758032B4BDA}" type="slidenum">
              <a:rPr lang="sv-SE" smtClean="0"/>
              <a:t>‹#›</a:t>
            </a:fld>
            <a:endParaRPr lang="sv-SE"/>
          </a:p>
        </p:txBody>
      </p:sp>
    </p:spTree>
    <p:extLst>
      <p:ext uri="{BB962C8B-B14F-4D97-AF65-F5344CB8AC3E}">
        <p14:creationId xmlns:p14="http://schemas.microsoft.com/office/powerpoint/2010/main" val="74618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Kommunikation är något som vi alla gör – hela tiden</a:t>
            </a:r>
          </a:p>
          <a:p>
            <a:r>
              <a:rPr lang="sv-SE" dirty="0"/>
              <a:t>Kommunikation är också en dimension genom kyrkans fyra grundläggande uppgifter</a:t>
            </a:r>
            <a:r>
              <a:rPr lang="sv-SE" baseline="0" dirty="0"/>
              <a:t> – gudstjänst, undervisning, mission, diakoni – mellan människa till människa och mellan människor och Gud</a:t>
            </a:r>
          </a:p>
          <a:p>
            <a:r>
              <a:rPr lang="sv-SE" baseline="0" dirty="0"/>
              <a:t>Kommunikation är också ett arbetsområde där kommunikatören har en lång specifik universitetsutbildning – varför är det så tror vi?</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a:t>
            </a:fld>
            <a:endParaRPr lang="sv-SE"/>
          </a:p>
        </p:txBody>
      </p:sp>
    </p:spTree>
    <p:extLst>
      <p:ext uri="{BB962C8B-B14F-4D97-AF65-F5344CB8AC3E}">
        <p14:creationId xmlns:p14="http://schemas.microsoft.com/office/powerpoint/2010/main" val="38544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a:t>
            </a:r>
            <a:r>
              <a:rPr lang="sv-SE" baseline="0" dirty="0"/>
              <a:t> har nog aldrig varit så svårt att vara förtroendevald eller beslutsfattare idag. De bilder vi får av verkligheten i våra egna filterbubblor kan inte användas som underlag för beslut. Vi måste ha hjälp att titta på oss själva utifrån och vi kan inte använda våra egna och kompisars kommunikationsvanor som fakta om hur världen egentligen ser ut.</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10</a:t>
            </a:fld>
            <a:endParaRPr lang="sv-SE"/>
          </a:p>
        </p:txBody>
      </p:sp>
    </p:spTree>
    <p:extLst>
      <p:ext uri="{BB962C8B-B14F-4D97-AF65-F5344CB8AC3E}">
        <p14:creationId xmlns:p14="http://schemas.microsoft.com/office/powerpoint/2010/main" val="417170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är emellertid</a:t>
            </a:r>
            <a:r>
              <a:rPr lang="sv-SE" baseline="0" dirty="0"/>
              <a:t> väldigt duktiga på att studera vilken relation som människor har till kyrkan. Vi har tittat på frågorna på bilden under många års tid och det på ett väldigt stort material som gör att det går att använda det i forskningen. Jonas Bromanders två stora medlemsundersökningar är exempel på detta. När SIFO gör sina undersökningar har de 1000 respondenter för att göra en riksrepresentativ undersökning, vi har 5000. Det gör att vi nu ser att det inte finns några statistiskt säkerställda skillnader mellan stad och landsbygd, norr och söder, öster och väster. De siffror som vi nu ska titta på är giltiga överallt i Sverige.</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11</a:t>
            </a:fld>
            <a:endParaRPr lang="sv-SE"/>
          </a:p>
        </p:txBody>
      </p:sp>
    </p:spTree>
    <p:extLst>
      <p:ext uri="{BB962C8B-B14F-4D97-AF65-F5344CB8AC3E}">
        <p14:creationId xmlns:p14="http://schemas.microsoft.com/office/powerpoint/2010/main" val="213236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Kyrkans kommunikationsvision mättes ju första gången 2016 – och med det gula,</a:t>
            </a:r>
            <a:r>
              <a:rPr lang="sv-SE" baseline="0" dirty="0"/>
              <a:t> gröna och röda gruppen och ett kommunikationskoncept med löftet – du är inte ensam. </a:t>
            </a:r>
            <a:br>
              <a:rPr lang="sv-SE" baseline="0" dirty="0"/>
            </a:br>
            <a:r>
              <a:rPr lang="sv-SE" baseline="0" dirty="0"/>
              <a:t>Sen dess har grupperna fått ett eget liv – men vi måste ju titta på hur det har gått för dem </a:t>
            </a:r>
            <a:r>
              <a:rPr lang="sv-SE" baseline="0" dirty="0">
                <a:sym typeface="Wingdings" panose="05000000000000000000" pitchFamily="2" charset="2"/>
              </a:rPr>
              <a:t></a:t>
            </a:r>
            <a:endParaRPr lang="sv-SE" dirty="0"/>
          </a:p>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12</a:t>
            </a:fld>
            <a:endParaRPr lang="sv-SE"/>
          </a:p>
        </p:txBody>
      </p:sp>
    </p:spTree>
    <p:extLst>
      <p:ext uri="{BB962C8B-B14F-4D97-AF65-F5344CB8AC3E}">
        <p14:creationId xmlns:p14="http://schemas.microsoft.com/office/powerpoint/2010/main" val="318230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2016</a:t>
            </a:r>
            <a:r>
              <a:rPr lang="sv-SE" baseline="0" dirty="0"/>
              <a:t> var det 37% som kände glädje över att tillhöra kyrkan. Som också var stolta och som tyckte att det var värdefullt – och vi såg att det hängde ihop med tro. Vi sa också att om vi blir begripliga för den gula gruppen så skulle det också spilla över positivt på de andra grupperna eftersom alla utom de äldre gröna med en stark relation med sin församling har låga kunskaper om kyrkan</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13</a:t>
            </a:fld>
            <a:endParaRPr lang="sv-SE"/>
          </a:p>
        </p:txBody>
      </p:sp>
    </p:spTree>
    <p:extLst>
      <p:ext uri="{BB962C8B-B14F-4D97-AF65-F5344CB8AC3E}">
        <p14:creationId xmlns:p14="http://schemas.microsoft.com/office/powerpoint/2010/main" val="216533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Som ni ser har andelen gula medlemmar som inte riktigt vet vad de ska tro ökat – och strategin måste fortsätta</a:t>
            </a:r>
            <a:r>
              <a:rPr lang="sv-SE" baseline="0" dirty="0"/>
              <a:t> - att tillsammans anstränga oss för att bli synliga. I den gula gruppen har vi många av våra 90-talister, dem vi tappar nu. Sen har vi målbilderna relevans och samhällsnytta. Här ser vi nu att 2015 års flyktingmottagning slog igenom på bilden av samhällsnytta 2016, men nu har den sjunkit tillbaka – och eftersom det är medlemmarnas syn på detta kan vi inte räkna in några tappade medlemmar i detta – snarare tvärt om. Andelen borde öka i om med att det är våra närmaste som är kvar. Vi är för </a:t>
            </a:r>
            <a:r>
              <a:rPr lang="sv-SE" baseline="0" dirty="0" err="1"/>
              <a:t>osynligha</a:t>
            </a:r>
            <a:r>
              <a:rPr lang="sv-SE" baseline="0" dirty="0"/>
              <a:t> i det diakonala, det sociala arbetet i Sverige. Och synligheten är </a:t>
            </a:r>
            <a:r>
              <a:rPr lang="sv-SE" baseline="0" dirty="0" err="1"/>
              <a:t>AochO</a:t>
            </a:r>
            <a:r>
              <a:rPr lang="sv-SE" baseline="0" dirty="0"/>
              <a:t> för en effektiv kommunikation. </a:t>
            </a:r>
            <a:endParaRPr lang="sv-SE" dirty="0"/>
          </a:p>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14</a:t>
            </a:fld>
            <a:endParaRPr lang="sv-SE"/>
          </a:p>
        </p:txBody>
      </p:sp>
    </p:spTree>
    <p:extLst>
      <p:ext uri="{BB962C8B-B14F-4D97-AF65-F5344CB8AC3E}">
        <p14:creationId xmlns:p14="http://schemas.microsoft.com/office/powerpoint/2010/main" val="4183198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a:t>
            </a:r>
            <a:r>
              <a:rPr lang="sv-SE" baseline="0" dirty="0"/>
              <a:t> drar ni för slutsatser av det?</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15</a:t>
            </a:fld>
            <a:endParaRPr lang="sv-SE"/>
          </a:p>
        </p:txBody>
      </p:sp>
    </p:spTree>
    <p:extLst>
      <p:ext uri="{BB962C8B-B14F-4D97-AF65-F5344CB8AC3E}">
        <p14:creationId xmlns:p14="http://schemas.microsoft.com/office/powerpoint/2010/main" val="1524178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ni ser har andelen gula medlemmar som inte riktigt vet vad de ska tro ökat – och strategin måste fortsätta</a:t>
            </a:r>
            <a:r>
              <a:rPr lang="sv-SE" baseline="0" dirty="0"/>
              <a:t> - att tillsammans anstränga oss för att bli synliga. I den gula gruppen har vi många av våra 90-talister, dem vi tappar nu. Sen har vi målbilderna relevans och samhällsnytta. Här ser vi nu att 2015 års flyktingmottagning slog igenom på bilden av samhällsnytta 2016, men nu har den sjunkit tillbaka – och eftersom det är medlemmarnas syn på detta kan vi inte räkna in några tappade medlemmar i detta – snarare tvärt om. Andelen borde öka i om med att det är våra närmaste som är kvar. Vi är för </a:t>
            </a:r>
            <a:r>
              <a:rPr lang="sv-SE" baseline="0" dirty="0" err="1"/>
              <a:t>osynligha</a:t>
            </a:r>
            <a:r>
              <a:rPr lang="sv-SE" baseline="0" dirty="0"/>
              <a:t> i det diakonala, det sociala arbetet i Sverige. Och synligheten är </a:t>
            </a:r>
            <a:r>
              <a:rPr lang="sv-SE" baseline="0" dirty="0" err="1"/>
              <a:t>AochO</a:t>
            </a:r>
            <a:r>
              <a:rPr lang="sv-SE" baseline="0" dirty="0"/>
              <a:t> för en effektiv kommunikation. </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16</a:t>
            </a:fld>
            <a:endParaRPr lang="sv-SE"/>
          </a:p>
        </p:txBody>
      </p:sp>
    </p:spTree>
    <p:extLst>
      <p:ext uri="{BB962C8B-B14F-4D97-AF65-F5344CB8AC3E}">
        <p14:creationId xmlns:p14="http://schemas.microsoft.com/office/powerpoint/2010/main" val="2760706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Anders Bäckström har</a:t>
            </a:r>
            <a:r>
              <a:rPr lang="sv-SE" baseline="0" dirty="0"/>
              <a:t> i sin forskning pekat på fyra viktiga drivkrafter till att man är med i kyrkan och </a:t>
            </a:r>
            <a:r>
              <a:rPr lang="sv-SE" baseline="0" dirty="0" err="1"/>
              <a:t>Bomander</a:t>
            </a:r>
            <a:r>
              <a:rPr lang="sv-SE" baseline="0" dirty="0"/>
              <a:t> byggde medlemsprofiler på detta.  Men våra statistiska sambandsanalyser visar att det tyngst vägande skälet är att man har en tro. I statistiken ser vi nu att 80-och </a:t>
            </a:r>
            <a:r>
              <a:rPr lang="sv-SE" dirty="0"/>
              <a:t>90–</a:t>
            </a:r>
            <a:r>
              <a:rPr lang="sv-SE" dirty="0" err="1"/>
              <a:t>talisterna</a:t>
            </a:r>
            <a:r>
              <a:rPr lang="sv-SE" baseline="0" dirty="0"/>
              <a:t> inte längre följer med de tidigare generationernas drivkrafter</a:t>
            </a:r>
            <a:r>
              <a:rPr lang="sv-SE" dirty="0"/>
              <a:t> utan de pekar</a:t>
            </a:r>
            <a:r>
              <a:rPr lang="sv-SE" baseline="0" dirty="0"/>
              <a:t> på riten och egna goda erfarenheter som de viktigaste skälen till sitt medlemskap.</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17</a:t>
            </a:fld>
            <a:endParaRPr lang="sv-SE"/>
          </a:p>
        </p:txBody>
      </p:sp>
    </p:spTree>
    <p:extLst>
      <p:ext uri="{BB962C8B-B14F-4D97-AF65-F5344CB8AC3E}">
        <p14:creationId xmlns:p14="http://schemas.microsoft.com/office/powerpoint/2010/main" val="954004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rgbClr val="FF0000"/>
                </a:solidFill>
              </a:rPr>
              <a:t>När man blir gammal blir man inte religiös – </a:t>
            </a:r>
            <a:r>
              <a:rPr lang="sv-SE" sz="1200" dirty="0">
                <a:solidFill>
                  <a:srgbClr val="FF0000"/>
                </a:solidFill>
              </a:rPr>
              <a:t>och tittar man på 90-talisternas stapel och jämför den med 30-talisterna ser man att den är helt spegelvänd. De har haft helt olika uppväxter, skolgång, syn på uppfostran. Tänk bara på hur söndagarna såg ut när 30-talisten var liten och 90-talisten. Kristendom hörde till god uppfostran för 30-talisten, medan 90-talisten skulle få välja själv. Det är mycket begärt av en 90-talist att ens stå för trosförmedling</a:t>
            </a:r>
          </a:p>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18</a:t>
            </a:fld>
            <a:endParaRPr lang="sv-SE"/>
          </a:p>
        </p:txBody>
      </p:sp>
    </p:spTree>
    <p:extLst>
      <p:ext uri="{BB962C8B-B14F-4D97-AF65-F5344CB8AC3E}">
        <p14:creationId xmlns:p14="http://schemas.microsoft.com/office/powerpoint/2010/main" val="3253404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Svenska kyrkan har sin</a:t>
            </a:r>
            <a:r>
              <a:rPr lang="sv-SE" baseline="0" dirty="0"/>
              <a:t> demografiska chans just nu – om vi inte förmår att sätta ord på det som är viktigt för dem går botten ur statistiken. Den stora kullen 90-talister….</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19</a:t>
            </a:fld>
            <a:endParaRPr lang="sv-SE"/>
          </a:p>
        </p:txBody>
      </p:sp>
    </p:spTree>
    <p:extLst>
      <p:ext uri="{BB962C8B-B14F-4D97-AF65-F5344CB8AC3E}">
        <p14:creationId xmlns:p14="http://schemas.microsoft.com/office/powerpoint/2010/main" val="283110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Kommunikationsarbetet</a:t>
            </a:r>
            <a:r>
              <a:rPr lang="sv-SE" baseline="0" dirty="0"/>
              <a:t> är både en investering i människors förtroende och det handlar också om god ekonomisk förvaltning. </a:t>
            </a:r>
            <a:r>
              <a:rPr lang="sv-SE" dirty="0"/>
              <a:t>Svenska kyrkans församlingar utgör</a:t>
            </a:r>
            <a:r>
              <a:rPr lang="sv-SE" baseline="0" dirty="0"/>
              <a:t> tillsammans Sveriges 6:e största annonsör. Samtidigt har människor ett stort eller mycket stort förtroende för IKEA och ICA medan Svenska kyrkan rör sig runt </a:t>
            </a:r>
            <a:r>
              <a:rPr lang="sv-SE" baseline="0" dirty="0" err="1"/>
              <a:t>nedflyttningssträcket</a:t>
            </a:r>
            <a:r>
              <a:rPr lang="sv-SE" baseline="0" dirty="0"/>
              <a:t>. På bilden ser ni siffrorna för 2016 i förtroendebarometern för SIFO. 2017 åkte vi ur topplistan, men 2016 mättes hur förtroendet påverkades av hur man kände en präst. Om alla kände en präst hade vi då gått från 19:e till 9:e plats strax efter Skatteverket -  och vi har tur som inte är försvaret – för det påverkar bilden negativt om man känner en officer. Men </a:t>
            </a:r>
            <a:r>
              <a:rPr lang="sv-SE" b="1" baseline="0" dirty="0"/>
              <a:t>bara 40% har ett högt eller mycket högt förtroende för kyrkan, 60% har förtroende för sjukvården som dagligen får negativ uppmärksamhet i media. </a:t>
            </a:r>
            <a:endParaRPr lang="sv-SE" dirty="0"/>
          </a:p>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a:t>
            </a:fld>
            <a:endParaRPr lang="sv-SE"/>
          </a:p>
        </p:txBody>
      </p:sp>
    </p:spTree>
    <p:extLst>
      <p:ext uri="{BB962C8B-B14F-4D97-AF65-F5344CB8AC3E}">
        <p14:creationId xmlns:p14="http://schemas.microsoft.com/office/powerpoint/2010/main" val="2669726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Men vi kan inte tänka att alla i gröna gruppen är</a:t>
            </a:r>
            <a:r>
              <a:rPr lang="sv-SE" baseline="0" dirty="0"/>
              <a:t> nära kyrkan. De som röstade i senaste kyrkovalet har vi i gruppen ganska stark eller mycket stark relation.  Alla behöver ökade kunskaper och upplevelsen av personlig relevans. Men kommunikationsarbetet kan inte få människor att komma till tro – det är en sak mellan människors hjärtan och Gud. </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20</a:t>
            </a:fld>
            <a:endParaRPr lang="sv-SE"/>
          </a:p>
        </p:txBody>
      </p:sp>
    </p:spTree>
    <p:extLst>
      <p:ext uri="{BB962C8B-B14F-4D97-AF65-F5344CB8AC3E}">
        <p14:creationId xmlns:p14="http://schemas.microsoft.com/office/powerpoint/2010/main" val="1314126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Attributen</a:t>
            </a:r>
            <a:r>
              <a:rPr lang="sv-SE" baseline="0" dirty="0"/>
              <a:t> – våra egenskaper. Till vår hjälp har vi dels ett stort statistiskt säkerställt material där vi med hjälp av sambandsanalys ser vilka attribut vi behöver jobba med för att kyrkans ska stå för relevans – samhällsnytta, kärnvärden och vision. För att bygga </a:t>
            </a:r>
            <a:r>
              <a:rPr lang="sv-SE" b="1" baseline="0" dirty="0"/>
              <a:t>relevans och relation </a:t>
            </a:r>
            <a:r>
              <a:rPr lang="sv-SE" b="0" baseline="0" dirty="0"/>
              <a:t>det som håller i när förtroendet för kyrkan prövas – när vi granskas, eller blivit dåligt bemött av någon företrädare.</a:t>
            </a:r>
            <a:r>
              <a:rPr lang="sv-SE" baseline="0" dirty="0"/>
              <a:t>  </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21</a:t>
            </a:fld>
            <a:endParaRPr lang="sv-SE"/>
          </a:p>
        </p:txBody>
      </p:sp>
    </p:spTree>
    <p:extLst>
      <p:ext uri="{BB962C8B-B14F-4D97-AF65-F5344CB8AC3E}">
        <p14:creationId xmlns:p14="http://schemas.microsoft.com/office/powerpoint/2010/main" val="2238322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Titta här! 2016 var första gången</a:t>
            </a:r>
            <a:r>
              <a:rPr lang="sv-SE" baseline="0" dirty="0"/>
              <a:t> </a:t>
            </a:r>
            <a:r>
              <a:rPr lang="sv-SE" dirty="0"/>
              <a:t>vi mätte hur kommunikationsvisionen</a:t>
            </a:r>
            <a:r>
              <a:rPr lang="sv-SE" baseline="0" dirty="0"/>
              <a:t> fungerar. E</a:t>
            </a:r>
            <a:r>
              <a:rPr lang="sv-SE" dirty="0"/>
              <a:t>n kyrka som människor har en positiv</a:t>
            </a:r>
            <a:r>
              <a:rPr lang="sv-SE" baseline="0" dirty="0"/>
              <a:t> relation till och känner glädje över att tillhöra. Då </a:t>
            </a:r>
            <a:r>
              <a:rPr lang="sv-SE" dirty="0"/>
              <a:t>såg vi att om vi bara skulle satsa på en sak så var det att vi måste sätta ord på det som är viktigt för människor för att nå kommunikationsvisionen –</a:t>
            </a:r>
            <a:r>
              <a:rPr lang="sv-SE" baseline="0" dirty="0"/>
              <a:t>Nu bara tre år senare har vi en statistisk säkerställd förändring till det bättre.  Även när vi räknat bort att de som hade en svag relation har lämnat oss har vi blivit bättre. Hur det än är med alla möjliga faktorer bakom detta är jag säker på att ni är en viktig kraft bakom..</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22</a:t>
            </a:fld>
            <a:endParaRPr lang="sv-SE"/>
          </a:p>
        </p:txBody>
      </p:sp>
    </p:spTree>
    <p:extLst>
      <p:ext uri="{BB962C8B-B14F-4D97-AF65-F5344CB8AC3E}">
        <p14:creationId xmlns:p14="http://schemas.microsoft.com/office/powerpoint/2010/main" val="2134974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Hög</a:t>
            </a:r>
            <a:r>
              <a:rPr lang="sv-SE" baseline="0" dirty="0"/>
              <a:t> kännedom - </a:t>
            </a:r>
            <a:r>
              <a:rPr lang="sv-SE" dirty="0"/>
              <a:t>känner man till att vi gör – även om vi som jobbar i kyrkan kanske har lite olika bilder av vad som vad</a:t>
            </a:r>
            <a:r>
              <a:rPr lang="sv-SE" baseline="0" dirty="0"/>
              <a:t> det faktiskt handlar om</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23</a:t>
            </a:fld>
            <a:endParaRPr lang="sv-SE"/>
          </a:p>
        </p:txBody>
      </p:sp>
    </p:spTree>
    <p:extLst>
      <p:ext uri="{BB962C8B-B14F-4D97-AF65-F5344CB8AC3E}">
        <p14:creationId xmlns:p14="http://schemas.microsoft.com/office/powerpoint/2010/main" val="3386161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a:t>
            </a:r>
            <a:r>
              <a:rPr lang="sv-SE" baseline="0" dirty="0"/>
              <a:t> tycker man är viktigt? 85% säger nr 1, men bara 48% känner till vad vi gör och av dem är bara 15% säkra på att de vet. Känner till mycket väl.</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24</a:t>
            </a:fld>
            <a:endParaRPr lang="sv-SE"/>
          </a:p>
        </p:txBody>
      </p:sp>
    </p:spTree>
    <p:extLst>
      <p:ext uri="{BB962C8B-B14F-4D97-AF65-F5344CB8AC3E}">
        <p14:creationId xmlns:p14="http://schemas.microsoft.com/office/powerpoint/2010/main" val="572088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Inte bara konsumentkyrka –</a:t>
            </a:r>
            <a:r>
              <a:rPr lang="sv-SE" baseline="0" dirty="0"/>
              <a:t> viljan till engagemang finns. </a:t>
            </a:r>
            <a:r>
              <a:rPr lang="sv-SE" baseline="0" dirty="0" err="1"/>
              <a:t>Kyrkbussen</a:t>
            </a:r>
            <a:r>
              <a:rPr lang="sv-SE" baseline="0" dirty="0"/>
              <a:t> 2015</a:t>
            </a:r>
            <a:endParaRPr lang="sv-SE" dirty="0"/>
          </a:p>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25</a:t>
            </a:fld>
            <a:endParaRPr lang="sv-SE"/>
          </a:p>
        </p:txBody>
      </p:sp>
    </p:spTree>
    <p:extLst>
      <p:ext uri="{BB962C8B-B14F-4D97-AF65-F5344CB8AC3E}">
        <p14:creationId xmlns:p14="http://schemas.microsoft.com/office/powerpoint/2010/main" val="4262019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Mötet är det som bär kommunikationen – där vi är kyrka i både ord och handling. Att involvera hela församlingen i att göra det så</a:t>
            </a:r>
            <a:r>
              <a:rPr lang="sv-SE" baseline="0" dirty="0"/>
              <a:t> bra som möjligt är ett steg att berätta och få andra att dela berättelsen om församlingslivet</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26</a:t>
            </a:fld>
            <a:endParaRPr lang="sv-SE"/>
          </a:p>
        </p:txBody>
      </p:sp>
    </p:spTree>
    <p:extLst>
      <p:ext uri="{BB962C8B-B14F-4D97-AF65-F5344CB8AC3E}">
        <p14:creationId xmlns:p14="http://schemas.microsoft.com/office/powerpoint/2010/main" val="1817058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Hur kan vi på ett effektivt sätt skapa kommunikation som går igenom bruset och in i människors hjärtan? Ett exempel är Allhelgona som på många sätt är en kravlös</a:t>
            </a:r>
            <a:r>
              <a:rPr lang="sv-SE" sz="1200" baseline="0" dirty="0"/>
              <a:t> och viktig helg. Vi får inte så mycket dragkraft som vid jul, men vi vet att alla grupper upplever kyrkogården som främsta mötesplatsen. De kyrkliga handlingarna kommer god tvår.</a:t>
            </a:r>
            <a:endParaRPr lang="sv-SE" sz="1200"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28</a:t>
            </a:fld>
            <a:endParaRPr lang="sv-SE"/>
          </a:p>
        </p:txBody>
      </p:sp>
    </p:spTree>
    <p:extLst>
      <p:ext uri="{BB962C8B-B14F-4D97-AF65-F5344CB8AC3E}">
        <p14:creationId xmlns:p14="http://schemas.microsoft.com/office/powerpoint/2010/main" val="2505262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dirty="0"/>
              <a:t>Man kan inte gärna</a:t>
            </a:r>
            <a:r>
              <a:rPr lang="sv-SE" baseline="0" dirty="0"/>
              <a:t> ha en relation till något som man inte känner till. </a:t>
            </a:r>
            <a:r>
              <a:rPr lang="sv-SE" dirty="0"/>
              <a:t>Kommunikat</a:t>
            </a:r>
            <a:r>
              <a:rPr lang="sv-SE" baseline="0" dirty="0"/>
              <a:t>ion handlar om att v</a:t>
            </a:r>
            <a:r>
              <a:rPr lang="sv-SE" dirty="0"/>
              <a:t>äcka eller svara på ett behov. Som en förälskelse till äktenskap. Från att alltid</a:t>
            </a:r>
            <a:r>
              <a:rPr lang="sv-SE" baseline="0" dirty="0"/>
              <a:t> vilja stå i den andres skor till att säga – glöm inte att köpa mjölk – och det är dags att tvätta. I dag står vi för lite i våra medmänniskors skor – men vi berättar gärna att det är dags att tvätta… fira gudstjänst  – för alla.</a:t>
            </a:r>
            <a:endParaRPr lang="en-US"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29</a:t>
            </a:fld>
            <a:endParaRPr lang="sv-SE"/>
          </a:p>
        </p:txBody>
      </p:sp>
    </p:spTree>
    <p:extLst>
      <p:ext uri="{BB962C8B-B14F-4D97-AF65-F5344CB8AC3E}">
        <p14:creationId xmlns:p14="http://schemas.microsoft.com/office/powerpoint/2010/main" val="3746478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Kommunikation är något som vi alla gör – hela tiden</a:t>
            </a:r>
          </a:p>
          <a:p>
            <a:r>
              <a:rPr lang="sv-SE" dirty="0"/>
              <a:t>Kommunikation är också en dimension genom kyrkans fyra grundläggande uppgifter</a:t>
            </a:r>
            <a:r>
              <a:rPr lang="sv-SE" baseline="0" dirty="0"/>
              <a:t> – gudstjänst, undervisning, mission, diakoni – mellan människa till människa och mellan människor och Gud</a:t>
            </a:r>
          </a:p>
          <a:p>
            <a:r>
              <a:rPr lang="sv-SE" baseline="0" dirty="0"/>
              <a:t>Kommunikation är också ett arbetsområde där kommunikatören har en lång specifik universitetsutbildning – varför är det så tror vi?</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30</a:t>
            </a:fld>
            <a:endParaRPr lang="sv-SE"/>
          </a:p>
        </p:txBody>
      </p:sp>
    </p:spTree>
    <p:extLst>
      <p:ext uri="{BB962C8B-B14F-4D97-AF65-F5344CB8AC3E}">
        <p14:creationId xmlns:p14="http://schemas.microsoft.com/office/powerpoint/2010/main" val="304152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Det låga förtroendet</a:t>
            </a:r>
            <a:r>
              <a:rPr lang="sv-SE" b="1" baseline="0" dirty="0"/>
              <a:t> hänger samman med låga kunskaper och låg synlighet i människors dagliga liv.</a:t>
            </a:r>
            <a:r>
              <a:rPr lang="sv-SE" baseline="0" dirty="0"/>
              <a:t> </a:t>
            </a:r>
            <a:r>
              <a:rPr lang="sv-SE" dirty="0"/>
              <a:t>Ikea och ICA som investerar</a:t>
            </a:r>
            <a:r>
              <a:rPr lang="sv-SE" baseline="0" dirty="0"/>
              <a:t> i sin kommunikation har med åren klättrat upp på och befäst sin position på IPSOS mätning om de mest inflytelserika. </a:t>
            </a:r>
            <a:r>
              <a:rPr lang="sv-SE" sz="1700" dirty="0"/>
              <a:t>De - påverkar vårt dagliga liv, </a:t>
            </a:r>
            <a:r>
              <a:rPr lang="sv-SE" b="0" dirty="0"/>
              <a:t>att leva och konsumera.</a:t>
            </a:r>
            <a:r>
              <a:rPr lang="sv-SE" b="0" baseline="0" dirty="0"/>
              <a:t> </a:t>
            </a:r>
            <a:r>
              <a:rPr lang="sv-SE" b="0" dirty="0"/>
              <a:t>Driver en utveckling som påverkar samhället. Genom sitt agerande visar de att de </a:t>
            </a:r>
            <a:r>
              <a:rPr lang="sv-SE" b="1" dirty="0">
                <a:solidFill>
                  <a:srgbClr val="FF0000"/>
                </a:solidFill>
              </a:rPr>
              <a:t>Vet vad som är viktigt för människor</a:t>
            </a:r>
            <a:r>
              <a:rPr lang="sv-SE" b="0" dirty="0">
                <a:solidFill>
                  <a:srgbClr val="FF0000"/>
                </a:solidFill>
              </a:rPr>
              <a:t>. </a:t>
            </a:r>
            <a:r>
              <a:rPr lang="sv-SE" dirty="0"/>
              <a:t>IKEA och ICA kommunicerar med fokus på individen. Att se människor, förenkla deras vardag och viljan att bidra till en bättre värld. Hälsa, barns nöd, cancer, tredje världen. Men Svenska kyrkan är inte en del av människors dagliga liv. Vi har kommit</a:t>
            </a:r>
            <a:r>
              <a:rPr lang="sv-SE" baseline="0" dirty="0"/>
              <a:t> </a:t>
            </a:r>
            <a:r>
              <a:rPr lang="sv-SE" baseline="0" dirty="0" err="1"/>
              <a:t>top</a:t>
            </a:r>
            <a:r>
              <a:rPr lang="sv-SE" baseline="0" dirty="0"/>
              <a:t> tio </a:t>
            </a:r>
            <a:r>
              <a:rPr lang="sv-SE" baseline="0" dirty="0" err="1"/>
              <a:t>pga</a:t>
            </a:r>
            <a:r>
              <a:rPr lang="sv-SE" baseline="0" dirty="0"/>
              <a:t> flykting- och asylmottagandet och kommer sannolikt att åka ur.</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3</a:t>
            </a:fld>
            <a:endParaRPr lang="sv-SE"/>
          </a:p>
        </p:txBody>
      </p:sp>
    </p:spTree>
    <p:extLst>
      <p:ext uri="{BB962C8B-B14F-4D97-AF65-F5344CB8AC3E}">
        <p14:creationId xmlns:p14="http://schemas.microsoft.com/office/powerpoint/2010/main" val="671143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kan inte döpa fler barn, ha fler i verksamhet,</a:t>
            </a:r>
            <a:r>
              <a:rPr lang="sv-SE" baseline="0" dirty="0"/>
              <a:t> kö på konfirmation</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32</a:t>
            </a:fld>
            <a:endParaRPr lang="sv-SE" dirty="0"/>
          </a:p>
        </p:txBody>
      </p:sp>
    </p:spTree>
    <p:extLst>
      <p:ext uri="{BB962C8B-B14F-4D97-AF65-F5344CB8AC3E}">
        <p14:creationId xmlns:p14="http://schemas.microsoft.com/office/powerpoint/2010/main" val="1945754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35</a:t>
            </a:fld>
            <a:endParaRPr lang="sv-SE"/>
          </a:p>
        </p:txBody>
      </p:sp>
    </p:spTree>
    <p:extLst>
      <p:ext uri="{BB962C8B-B14F-4D97-AF65-F5344CB8AC3E}">
        <p14:creationId xmlns:p14="http://schemas.microsoft.com/office/powerpoint/2010/main" val="1610406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kan ju kännas lite diffust</a:t>
            </a:r>
            <a:r>
              <a:rPr lang="sv-SE" baseline="0" dirty="0"/>
              <a:t> och övermäktigt efter dragningen i går – jag vill börja med att visa på några enkla </a:t>
            </a:r>
            <a:r>
              <a:rPr lang="sv-SE" baseline="0" dirty="0" err="1"/>
              <a:t>möjlihgeter</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36</a:t>
            </a:fld>
            <a:endParaRPr lang="sv-SE"/>
          </a:p>
        </p:txBody>
      </p:sp>
    </p:spTree>
    <p:extLst>
      <p:ext uri="{BB962C8B-B14F-4D97-AF65-F5344CB8AC3E}">
        <p14:creationId xmlns:p14="http://schemas.microsoft.com/office/powerpoint/2010/main" val="590702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Januari,</a:t>
            </a:r>
            <a:r>
              <a:rPr lang="sv-SE" baseline="0" dirty="0"/>
              <a:t> mars och oktober vanligaste skilsmässomånaderna - </a:t>
            </a:r>
            <a:r>
              <a:rPr lang="sv-SE" sz="1200" b="0" i="0" u="none" strike="noStrike" kern="1200" dirty="0">
                <a:solidFill>
                  <a:schemeClr val="tx1"/>
                </a:solidFill>
                <a:effectLst/>
                <a:latin typeface="+mn-lt"/>
                <a:ea typeface="+mn-ea"/>
                <a:cs typeface="+mn-cs"/>
              </a:rPr>
              <a:t>Medelåldern för kvinnorna som skilde sig under 2012 var knappt 42 år och för männen 45 år.</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37</a:t>
            </a:fld>
            <a:endParaRPr lang="sv-SE" dirty="0"/>
          </a:p>
        </p:txBody>
      </p:sp>
    </p:spTree>
    <p:extLst>
      <p:ext uri="{BB962C8B-B14F-4D97-AF65-F5344CB8AC3E}">
        <p14:creationId xmlns:p14="http://schemas.microsoft.com/office/powerpoint/2010/main" val="1468906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kan ju kännas lite diffust</a:t>
            </a:r>
            <a:r>
              <a:rPr lang="sv-SE" baseline="0" dirty="0"/>
              <a:t> och övermäktigt efter dragningen i går – jag vill börja med att visa på några enkla </a:t>
            </a:r>
            <a:r>
              <a:rPr lang="sv-SE" baseline="0" dirty="0" err="1"/>
              <a:t>möjlihgeter</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39</a:t>
            </a:fld>
            <a:endParaRPr lang="sv-SE"/>
          </a:p>
        </p:txBody>
      </p:sp>
    </p:spTree>
    <p:extLst>
      <p:ext uri="{BB962C8B-B14F-4D97-AF65-F5344CB8AC3E}">
        <p14:creationId xmlns:p14="http://schemas.microsoft.com/office/powerpoint/2010/main" val="3461225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dirty="0"/>
              <a:t>Börja</a:t>
            </a:r>
            <a:r>
              <a:rPr lang="sv-SE" baseline="0" dirty="0"/>
              <a:t> med att studera osynligheten. E</a:t>
            </a:r>
            <a:r>
              <a:rPr lang="sv-SE" dirty="0"/>
              <a:t>tt exempel på hur låg synlighet kyrkan har är förra årets granskningar</a:t>
            </a:r>
            <a:r>
              <a:rPr lang="sv-SE" baseline="0" dirty="0"/>
              <a:t> har kyrkans resande och representation. </a:t>
            </a:r>
            <a:r>
              <a:rPr lang="sv-SE" dirty="0"/>
              <a:t>I slutet av maj 2016 presenterades två granskningar av Svenska kyrkan, oberoende av varandra. Ekot tittade på församlingars utlandsresor, Aftonbladet granskade Svenska kyrkan i utlandet.</a:t>
            </a:r>
            <a:r>
              <a:rPr lang="sv-SE" baseline="0" dirty="0"/>
              <a:t> Den intensivaste veckan vad det </a:t>
            </a:r>
            <a:r>
              <a:rPr lang="sv-SE" sz="1200" b="1" dirty="0"/>
              <a:t>800 artiklar </a:t>
            </a:r>
            <a:r>
              <a:rPr lang="sv-SE" sz="1200" dirty="0"/>
              <a:t>70 miljoner potentiella läsare – en månad efter sista inslaget mätte vi vad man sett och mindes. Med de siffror vi ser borde ingen ha missat dem. Men de var de äldre </a:t>
            </a:r>
            <a:r>
              <a:rPr lang="sv-SE" sz="1200" dirty="0" err="1"/>
              <a:t>kyrknära</a:t>
            </a:r>
            <a:r>
              <a:rPr lang="sv-SE" sz="1200" dirty="0"/>
              <a:t> som såg rapporteringen på </a:t>
            </a:r>
            <a:r>
              <a:rPr lang="sv-SE" sz="1200" b="1" dirty="0"/>
              <a:t>SVT</a:t>
            </a:r>
            <a:r>
              <a:rPr lang="sv-SE" sz="1200" dirty="0"/>
              <a:t>, blev besvikna och gick ur. Men – när man har svikit någon som står nära kan man också be om ursäkt och visa att man tar ansvar. MEN VAD BEROR DEN LÅGA SYNLIGHETEN PÅ?</a:t>
            </a:r>
          </a:p>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4</a:t>
            </a:fld>
            <a:endParaRPr lang="sv-SE"/>
          </a:p>
        </p:txBody>
      </p:sp>
    </p:spTree>
    <p:extLst>
      <p:ext uri="{BB962C8B-B14F-4D97-AF65-F5344CB8AC3E}">
        <p14:creationId xmlns:p14="http://schemas.microsoft.com/office/powerpoint/2010/main" val="2717202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latin typeface="Arial" panose="020B0604020202020204" pitchFamily="34" charset="0"/>
                <a:cs typeface="Arial" panose="020B0604020202020204" pitchFamily="34" charset="0"/>
              </a:rPr>
              <a:t>Totalt antal medlemmar i Stockholms stift uppgår till 1 020 000. </a:t>
            </a:r>
          </a:p>
          <a:p>
            <a:r>
              <a:rPr lang="sv-SE" sz="1200" dirty="0">
                <a:latin typeface="Arial" panose="020B0604020202020204" pitchFamily="34" charset="0"/>
                <a:cs typeface="Arial" panose="020B0604020202020204" pitchFamily="34" charset="0"/>
              </a:rPr>
              <a:t>Totalt antal gudstjänstbesök per vecka i genomsnitt för Stockholms stift, år 2016: 18 525 stycken</a:t>
            </a:r>
          </a:p>
        </p:txBody>
      </p:sp>
      <p:sp>
        <p:nvSpPr>
          <p:cNvPr id="4" name="Platshållare för bildnummer 3"/>
          <p:cNvSpPr>
            <a:spLocks noGrp="1"/>
          </p:cNvSpPr>
          <p:nvPr>
            <p:ph type="sldNum" sz="quarter" idx="5"/>
          </p:nvPr>
        </p:nvSpPr>
        <p:spPr/>
        <p:txBody>
          <a:bodyPr/>
          <a:lstStyle/>
          <a:p>
            <a:fld id="{1F34ED15-FB7D-DE4F-9EE0-9758032B4BDA}" type="slidenum">
              <a:rPr lang="sv-SE" smtClean="0"/>
              <a:t>5</a:t>
            </a:fld>
            <a:endParaRPr lang="sv-SE"/>
          </a:p>
        </p:txBody>
      </p:sp>
    </p:spTree>
    <p:extLst>
      <p:ext uri="{BB962C8B-B14F-4D97-AF65-F5344CB8AC3E}">
        <p14:creationId xmlns:p14="http://schemas.microsoft.com/office/powerpoint/2010/main" val="378975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Så många svenskar kommer att vara ensamma på julafton</a:t>
            </a:r>
          </a:p>
          <a:p>
            <a:r>
              <a:rPr lang="sv-SE" sz="1200" dirty="0"/>
              <a:t>Metro ställde frågan: ”Hur kommer du att fira jul i år?”</a:t>
            </a:r>
          </a:p>
          <a:p>
            <a:r>
              <a:rPr lang="sv-SE" sz="1200" b="1" dirty="0"/>
              <a:t>56 procent.</a:t>
            </a:r>
            <a:r>
              <a:rPr lang="sv-SE" sz="1200" dirty="0"/>
              <a:t> Med den närmaste familjen</a:t>
            </a:r>
          </a:p>
          <a:p>
            <a:r>
              <a:rPr lang="sv-SE" sz="1200" b="1" dirty="0"/>
              <a:t>38 procent.</a:t>
            </a:r>
            <a:r>
              <a:rPr lang="sv-SE" sz="1200" dirty="0"/>
              <a:t> Med familj och släkt</a:t>
            </a:r>
          </a:p>
          <a:p>
            <a:r>
              <a:rPr lang="sv-SE" sz="1200" b="1" dirty="0"/>
              <a:t>5 procent.</a:t>
            </a:r>
            <a:r>
              <a:rPr lang="sv-SE" sz="1200" dirty="0"/>
              <a:t> Med vänner</a:t>
            </a:r>
          </a:p>
          <a:p>
            <a:r>
              <a:rPr lang="sv-SE" sz="1200" b="1" dirty="0"/>
              <a:t>5 procent.</a:t>
            </a:r>
            <a:r>
              <a:rPr lang="sv-SE" sz="1200" dirty="0"/>
              <a:t> På egen hand</a:t>
            </a:r>
          </a:p>
          <a:p>
            <a:r>
              <a:rPr lang="sv-SE" sz="1200" b="1" dirty="0"/>
              <a:t>2 procent.</a:t>
            </a:r>
            <a:r>
              <a:rPr lang="sv-SE" sz="1200" dirty="0"/>
              <a:t> Jag kommer inte att fira jul i år</a:t>
            </a:r>
          </a:p>
          <a:p>
            <a:r>
              <a:rPr lang="sv-SE" sz="1200" b="1" dirty="0"/>
              <a:t>1 procent.</a:t>
            </a:r>
            <a:r>
              <a:rPr lang="sv-SE" sz="1200" dirty="0"/>
              <a:t> Jag firar aldrig jul</a:t>
            </a:r>
          </a:p>
          <a:p>
            <a:r>
              <a:rPr lang="sv-SE" sz="1200" b="1" dirty="0"/>
              <a:t>2 procent.</a:t>
            </a:r>
            <a:r>
              <a:rPr lang="sv-SE" sz="1200" dirty="0"/>
              <a:t> Annat</a:t>
            </a:r>
          </a:p>
          <a:p>
            <a:r>
              <a:rPr lang="sv-SE" sz="1200" b="1" dirty="0"/>
              <a:t>3 procent</a:t>
            </a:r>
            <a:r>
              <a:rPr lang="sv-SE" sz="1200" dirty="0"/>
              <a:t>. Vet ej</a:t>
            </a:r>
          </a:p>
          <a:p>
            <a:r>
              <a:rPr lang="sv-SE" sz="1200" i="1" dirty="0"/>
              <a:t>Undersökningen är genomförd av </a:t>
            </a:r>
            <a:r>
              <a:rPr lang="sv-SE" sz="1200" i="1" dirty="0" err="1"/>
              <a:t>YouGov</a:t>
            </a:r>
            <a:r>
              <a:rPr lang="sv-SE" sz="1200" i="1" dirty="0"/>
              <a:t> under perioden 10-14 december 2015. Sammanlagt  har 1 510 intervjuer genomförts via </a:t>
            </a:r>
            <a:r>
              <a:rPr lang="sv-SE" sz="1200" i="1" dirty="0" err="1"/>
              <a:t>YouGovs</a:t>
            </a:r>
            <a:r>
              <a:rPr lang="sv-SE" sz="1200" i="1" dirty="0"/>
              <a:t> panel med män och kvinnor 18-74 år. Urvalet är representativt för den svenska befolkningen vad gäller kön, ålder, region och röstfördelning vid riksdagsvalet i september 2014. Den maximala osäkerheten i undersökningen är +/- 2,5% (procentenheter).</a:t>
            </a:r>
            <a:endParaRPr lang="sv-SE" sz="1200" dirty="0"/>
          </a:p>
          <a:p>
            <a:endParaRPr lang="sv-SE" sz="1200"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6</a:t>
            </a:fld>
            <a:endParaRPr lang="sv-SE"/>
          </a:p>
        </p:txBody>
      </p:sp>
    </p:spTree>
    <p:extLst>
      <p:ext uri="{BB962C8B-B14F-4D97-AF65-F5344CB8AC3E}">
        <p14:creationId xmlns:p14="http://schemas.microsoft.com/office/powerpoint/2010/main" val="201190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a:solidFill>
                  <a:schemeClr val="tx1"/>
                </a:solidFill>
              </a:rPr>
              <a:t>Hur kan det då komma sig att bara 1/3 del av 80- och 90-talisterna</a:t>
            </a:r>
            <a:r>
              <a:rPr lang="sv-SE" baseline="0" dirty="0">
                <a:solidFill>
                  <a:schemeClr val="tx1"/>
                </a:solidFill>
              </a:rPr>
              <a:t> sett något och inte ens hälften av våra medlemmar? Svaret går delvis att hitta i det digitala livets filterbubblor. Det skapas av att ex Googles och digital medias affärsidé är att förse dig med så relevanta sökresultat och nyheter som möjligt. Låt säga att du är småbarnsförälder med husdjur. Då googlar du sannolikt på frågor som ”blir kaniner tjocka av morötter?, ska de ha D-vitaminer?, Veterinär och bästa buren.” När du googlar får du sannolikt upp husdjurssidor, olika typer av pellets och bilder på gulliga kaniner. Är du däremot friluftsmänniska med jakthund så har du sökt på helt andra frågor – och får därför upp helt andra bilder. Flådd kanin, kaningryta, jakt.</a:t>
            </a:r>
          </a:p>
          <a:p>
            <a:pPr algn="l"/>
            <a:r>
              <a:rPr lang="sv-SE" dirty="0">
                <a:solidFill>
                  <a:schemeClr val="tx1"/>
                </a:solidFill>
              </a:rPr>
              <a:t>I dag får du individanpassade nyheter – kunskap och intresse</a:t>
            </a:r>
            <a:r>
              <a:rPr lang="sv-SE" baseline="0" dirty="0">
                <a:solidFill>
                  <a:schemeClr val="tx1"/>
                </a:solidFill>
              </a:rPr>
              <a:t> och har en i</a:t>
            </a:r>
            <a:r>
              <a:rPr lang="sv-SE" dirty="0">
                <a:solidFill>
                  <a:schemeClr val="tx1"/>
                </a:solidFill>
              </a:rPr>
              <a:t>ndividanpassad sökmotor – du får sånt du redan visat intresse för. Har du inte visat intresse för kyrkan eller uttryckt dig ”</a:t>
            </a:r>
            <a:r>
              <a:rPr lang="sv-SE" dirty="0" err="1">
                <a:solidFill>
                  <a:schemeClr val="tx1"/>
                </a:solidFill>
              </a:rPr>
              <a:t>kyrkiskt</a:t>
            </a:r>
            <a:r>
              <a:rPr lang="sv-SE" dirty="0">
                <a:solidFill>
                  <a:schemeClr val="tx1"/>
                </a:solidFill>
              </a:rPr>
              <a:t>” i din sökfråga får</a:t>
            </a:r>
            <a:r>
              <a:rPr lang="sv-SE" baseline="0" dirty="0">
                <a:solidFill>
                  <a:schemeClr val="tx1"/>
                </a:solidFill>
              </a:rPr>
              <a:t> du inte träff på Svenska kyrkan. </a:t>
            </a:r>
            <a:endParaRPr lang="sv-SE" dirty="0">
              <a:solidFill>
                <a:schemeClr val="tx1"/>
              </a:solidFill>
            </a:endParaRPr>
          </a:p>
          <a:p>
            <a:pPr algn="l"/>
            <a:endParaRPr lang="sv-SE" dirty="0">
              <a:solidFill>
                <a:schemeClr val="tx1"/>
              </a:solidFill>
            </a:endParaRPr>
          </a:p>
          <a:p>
            <a:pPr algn="l"/>
            <a:r>
              <a:rPr lang="sv-SE" b="1" dirty="0">
                <a:solidFill>
                  <a:schemeClr val="tx1"/>
                </a:solidFill>
              </a:rPr>
              <a:t>Dagens medier anpassar för </a:t>
            </a:r>
            <a:br>
              <a:rPr lang="sv-SE" b="1" dirty="0">
                <a:solidFill>
                  <a:schemeClr val="tx1"/>
                </a:solidFill>
              </a:rPr>
            </a:br>
            <a:r>
              <a:rPr lang="sv-SE" dirty="0">
                <a:solidFill>
                  <a:schemeClr val="tx1"/>
                </a:solidFill>
              </a:rPr>
              <a:t>Ökat pendlande</a:t>
            </a:r>
          </a:p>
          <a:p>
            <a:pPr algn="l"/>
            <a:r>
              <a:rPr lang="sv-SE" dirty="0">
                <a:solidFill>
                  <a:schemeClr val="tx1"/>
                </a:solidFill>
              </a:rPr>
              <a:t>Big data – konsumtionsbeteenden</a:t>
            </a:r>
          </a:p>
          <a:p>
            <a:pPr algn="l"/>
            <a:r>
              <a:rPr lang="sv-SE" dirty="0">
                <a:solidFill>
                  <a:schemeClr val="tx1"/>
                </a:solidFill>
              </a:rPr>
              <a:t>Ökade krav på visuellt lättuppfattad kommunikation</a:t>
            </a:r>
          </a:p>
          <a:p>
            <a:pPr algn="l"/>
            <a:r>
              <a:rPr lang="sv-SE" dirty="0">
                <a:solidFill>
                  <a:schemeClr val="tx1"/>
                </a:solidFill>
              </a:rPr>
              <a:t>Delning av medieinnehåll mellan nyhetsaktörer</a:t>
            </a:r>
          </a:p>
          <a:p>
            <a:pPr algn="l"/>
            <a:r>
              <a:rPr lang="sv-SE" dirty="0">
                <a:solidFill>
                  <a:schemeClr val="tx1"/>
                </a:solidFill>
              </a:rPr>
              <a:t>Rörlig bild – med textat innehåll</a:t>
            </a:r>
          </a:p>
          <a:p>
            <a:pPr algn="l"/>
            <a:r>
              <a:rPr lang="sv-SE" dirty="0">
                <a:solidFill>
                  <a:schemeClr val="tx1"/>
                </a:solidFill>
              </a:rPr>
              <a:t>Mobilt</a:t>
            </a:r>
          </a:p>
          <a:p>
            <a:endParaRPr lang="sv-SE" dirty="0"/>
          </a:p>
          <a:p>
            <a:endParaRPr lang="sv-SE" sz="1200"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7</a:t>
            </a:fld>
            <a:endParaRPr lang="sv-SE"/>
          </a:p>
        </p:txBody>
      </p:sp>
    </p:spTree>
    <p:extLst>
      <p:ext uri="{BB962C8B-B14F-4D97-AF65-F5344CB8AC3E}">
        <p14:creationId xmlns:p14="http://schemas.microsoft.com/office/powerpoint/2010/main" val="243259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Filterbubblorna handlar inte bara om intressen – utan att vi har olika beteenden i olika</a:t>
            </a:r>
            <a:r>
              <a:rPr lang="sv-SE" baseline="0" dirty="0"/>
              <a:t> </a:t>
            </a:r>
            <a:r>
              <a:rPr lang="sv-SE" baseline="0" dirty="0" err="1"/>
              <a:t>åldergrupper</a:t>
            </a:r>
            <a:r>
              <a:rPr lang="sv-SE" baseline="0" dirty="0"/>
              <a:t>. De yngre använde </a:t>
            </a:r>
            <a:r>
              <a:rPr lang="sv-SE" baseline="0" dirty="0" err="1"/>
              <a:t>You</a:t>
            </a:r>
            <a:r>
              <a:rPr lang="sv-SE" baseline="0" dirty="0"/>
              <a:t> </a:t>
            </a:r>
            <a:r>
              <a:rPr lang="sv-SE" baseline="0" dirty="0" err="1"/>
              <a:t>tube</a:t>
            </a:r>
            <a:r>
              <a:rPr lang="sv-SE" baseline="0" dirty="0"/>
              <a:t> till det mesta. Nyheter, läxläsning och nöje, medan gruppen efter pension har tablå-TV och papperstidning som kommunikationsvana. Åldrarna däremellan är huvudsakligen digitala, både när det gäller nyheter och nöje, </a:t>
            </a:r>
            <a:r>
              <a:rPr lang="sv-SE" dirty="0"/>
              <a:t>7% - 630 000 av alla i</a:t>
            </a:r>
            <a:r>
              <a:rPr lang="sv-SE" baseline="0" dirty="0"/>
              <a:t> Sverige står utanför internet. Och mobilen i till största delen navet i vår kommunikation. Men – de äldre är också de som snabbast ändrar sina vanor.</a:t>
            </a:r>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8</a:t>
            </a:fld>
            <a:endParaRPr lang="sv-SE"/>
          </a:p>
        </p:txBody>
      </p:sp>
    </p:spTree>
    <p:extLst>
      <p:ext uri="{BB962C8B-B14F-4D97-AF65-F5344CB8AC3E}">
        <p14:creationId xmlns:p14="http://schemas.microsoft.com/office/powerpoint/2010/main" val="133020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9</a:t>
            </a:fld>
            <a:endParaRPr lang="sv-SE"/>
          </a:p>
        </p:txBody>
      </p:sp>
    </p:spTree>
    <p:extLst>
      <p:ext uri="{BB962C8B-B14F-4D97-AF65-F5344CB8AC3E}">
        <p14:creationId xmlns:p14="http://schemas.microsoft.com/office/powerpoint/2010/main" val="3043373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C7099FF-8B4E-C446-A841-66D409E9DA8A}"/>
              </a:ext>
            </a:extLst>
          </p:cNvPr>
          <p:cNvPicPr>
            <a:picLocks noChangeAspect="1"/>
          </p:cNvPicPr>
          <p:nvPr userDrawn="1"/>
        </p:nvPicPr>
        <p:blipFill>
          <a:blip r:embed="rId2"/>
          <a:stretch>
            <a:fillRect/>
          </a:stretch>
        </p:blipFill>
        <p:spPr>
          <a:xfrm>
            <a:off x="2780981" y="590177"/>
            <a:ext cx="6626862" cy="5677645"/>
          </a:xfrm>
          <a:prstGeom prst="rect">
            <a:avLst/>
          </a:prstGeom>
        </p:spPr>
      </p:pic>
    </p:spTree>
    <p:extLst>
      <p:ext uri="{BB962C8B-B14F-4D97-AF65-F5344CB8AC3E}">
        <p14:creationId xmlns:p14="http://schemas.microsoft.com/office/powerpoint/2010/main" val="905810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orkshop">
    <p:bg>
      <p:bgPr>
        <a:solidFill>
          <a:srgbClr val="005884"/>
        </a:solidFill>
        <a:effectLst/>
      </p:bgPr>
    </p:bg>
    <p:spTree>
      <p:nvGrpSpPr>
        <p:cNvPr id="1" name=""/>
        <p:cNvGrpSpPr/>
        <p:nvPr/>
      </p:nvGrpSpPr>
      <p:grpSpPr>
        <a:xfrm>
          <a:off x="0" y="0"/>
          <a:ext cx="0" cy="0"/>
          <a:chOff x="0" y="0"/>
          <a:chExt cx="0" cy="0"/>
        </a:xfrm>
      </p:grpSpPr>
      <p:sp>
        <p:nvSpPr>
          <p:cNvPr id="7" name="Rätvinklig triangel 6">
            <a:extLst>
              <a:ext uri="{FF2B5EF4-FFF2-40B4-BE49-F238E27FC236}">
                <a16:creationId xmlns:a16="http://schemas.microsoft.com/office/drawing/2014/main" id="{9FE56DA3-938D-1040-AA38-5AA4D53CAAA5}"/>
              </a:ext>
            </a:extLst>
          </p:cNvPr>
          <p:cNvSpPr/>
          <p:nvPr userDrawn="1"/>
        </p:nvSpPr>
        <p:spPr>
          <a:xfrm rot="10800000">
            <a:off x="8667426" y="-1"/>
            <a:ext cx="3521399" cy="292893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E4C82434-D395-B74D-83C6-FC221D826E90}"/>
              </a:ext>
            </a:extLst>
          </p:cNvPr>
          <p:cNvPicPr>
            <a:picLocks noChangeAspect="1"/>
          </p:cNvPicPr>
          <p:nvPr userDrawn="1"/>
        </p:nvPicPr>
        <p:blipFill>
          <a:blip r:embed="rId2"/>
          <a:stretch>
            <a:fillRect/>
          </a:stretch>
        </p:blipFill>
        <p:spPr>
          <a:xfrm>
            <a:off x="0" y="893"/>
            <a:ext cx="12188825" cy="6856214"/>
          </a:xfrm>
          <a:prstGeom prst="rect">
            <a:avLst/>
          </a:prstGeom>
        </p:spPr>
      </p:pic>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3"/>
          <a:srcRect/>
          <a:stretch/>
        </p:blipFill>
        <p:spPr>
          <a:xfrm>
            <a:off x="838584" y="734610"/>
            <a:ext cx="1564836"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4"/>
          <a:srcRect/>
          <a:stretch/>
        </p:blipFill>
        <p:spPr>
          <a:xfrm>
            <a:off x="10080040" y="6228000"/>
            <a:ext cx="1799920" cy="241492"/>
          </a:xfrm>
          <a:prstGeom prst="rect">
            <a:avLst/>
          </a:prstGeom>
        </p:spPr>
      </p:pic>
    </p:spTree>
    <p:extLst>
      <p:ext uri="{BB962C8B-B14F-4D97-AF65-F5344CB8AC3E}">
        <p14:creationId xmlns:p14="http://schemas.microsoft.com/office/powerpoint/2010/main" val="108397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lm">
    <p:bg>
      <p:bgPr>
        <a:solidFill>
          <a:srgbClr val="005884"/>
        </a:solidFill>
        <a:effectLst/>
      </p:bgPr>
    </p:bg>
    <p:spTree>
      <p:nvGrpSpPr>
        <p:cNvPr id="1" name=""/>
        <p:cNvGrpSpPr/>
        <p:nvPr/>
      </p:nvGrpSpPr>
      <p:grpSpPr>
        <a:xfrm>
          <a:off x="0" y="0"/>
          <a:ext cx="0" cy="0"/>
          <a:chOff x="0" y="0"/>
          <a:chExt cx="0" cy="0"/>
        </a:xfrm>
      </p:grpSpPr>
      <p:sp>
        <p:nvSpPr>
          <p:cNvPr id="7" name="Rätvinklig triangel 6">
            <a:extLst>
              <a:ext uri="{FF2B5EF4-FFF2-40B4-BE49-F238E27FC236}">
                <a16:creationId xmlns:a16="http://schemas.microsoft.com/office/drawing/2014/main" id="{9FE56DA3-938D-1040-AA38-5AA4D53CAAA5}"/>
              </a:ext>
            </a:extLst>
          </p:cNvPr>
          <p:cNvSpPr/>
          <p:nvPr userDrawn="1"/>
        </p:nvSpPr>
        <p:spPr>
          <a:xfrm rot="10800000">
            <a:off x="8667426" y="-1"/>
            <a:ext cx="3521399" cy="292893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E4C82434-D395-B74D-83C6-FC221D826E90}"/>
              </a:ext>
            </a:extLst>
          </p:cNvPr>
          <p:cNvPicPr>
            <a:picLocks noChangeAspect="1"/>
          </p:cNvPicPr>
          <p:nvPr userDrawn="1"/>
        </p:nvPicPr>
        <p:blipFill>
          <a:blip r:embed="rId2"/>
          <a:stretch>
            <a:fillRect/>
          </a:stretch>
        </p:blipFill>
        <p:spPr>
          <a:xfrm>
            <a:off x="0" y="893"/>
            <a:ext cx="12188825" cy="6856214"/>
          </a:xfrm>
          <a:prstGeom prst="rect">
            <a:avLst/>
          </a:prstGeom>
        </p:spPr>
      </p:pic>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3"/>
          <a:srcRect/>
          <a:stretch/>
        </p:blipFill>
        <p:spPr>
          <a:xfrm>
            <a:off x="838584" y="734610"/>
            <a:ext cx="1564836"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4"/>
          <a:srcRect/>
          <a:stretch/>
        </p:blipFill>
        <p:spPr>
          <a:xfrm>
            <a:off x="10080040" y="6228000"/>
            <a:ext cx="1799920" cy="241492"/>
          </a:xfrm>
          <a:prstGeom prst="rect">
            <a:avLst/>
          </a:prstGeom>
        </p:spPr>
      </p:pic>
    </p:spTree>
    <p:extLst>
      <p:ext uri="{BB962C8B-B14F-4D97-AF65-F5344CB8AC3E}">
        <p14:creationId xmlns:p14="http://schemas.microsoft.com/office/powerpoint/2010/main" val="3299738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ps">
    <p:bg>
      <p:bgPr>
        <a:solidFill>
          <a:srgbClr val="005884"/>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7982" y="734610"/>
            <a:ext cx="1566040"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3"/>
          <a:srcRect/>
          <a:stretch/>
        </p:blipFill>
        <p:spPr>
          <a:xfrm>
            <a:off x="10080040" y="6228000"/>
            <a:ext cx="1799920" cy="241492"/>
          </a:xfrm>
          <a:prstGeom prst="rect">
            <a:avLst/>
          </a:prstGeom>
        </p:spPr>
      </p:pic>
    </p:spTree>
    <p:extLst>
      <p:ext uri="{BB962C8B-B14F-4D97-AF65-F5344CB8AC3E}">
        <p14:creationId xmlns:p14="http://schemas.microsoft.com/office/powerpoint/2010/main" val="3276006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Uppgift">
    <p:bg>
      <p:bgPr>
        <a:solidFill>
          <a:srgbClr val="005884"/>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2"/>
          <a:srcRect/>
          <a:stretch/>
        </p:blipFill>
        <p:spPr>
          <a:xfrm>
            <a:off x="838584" y="734610"/>
            <a:ext cx="1564836"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3"/>
          <a:srcRect/>
          <a:stretch/>
        </p:blipFill>
        <p:spPr>
          <a:xfrm>
            <a:off x="10080040" y="6228000"/>
            <a:ext cx="1799920" cy="241492"/>
          </a:xfrm>
          <a:prstGeom prst="rect">
            <a:avLst/>
          </a:prstGeom>
        </p:spPr>
      </p:pic>
    </p:spTree>
    <p:extLst>
      <p:ext uri="{BB962C8B-B14F-4D97-AF65-F5344CB8AC3E}">
        <p14:creationId xmlns:p14="http://schemas.microsoft.com/office/powerpoint/2010/main" val="2993309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orkshop">
    <p:bg>
      <p:bgPr>
        <a:solidFill>
          <a:srgbClr val="005884"/>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2"/>
          <a:srcRect/>
          <a:stretch/>
        </p:blipFill>
        <p:spPr>
          <a:xfrm>
            <a:off x="838584" y="734610"/>
            <a:ext cx="1564836"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3"/>
          <a:srcRect/>
          <a:stretch/>
        </p:blipFill>
        <p:spPr>
          <a:xfrm>
            <a:off x="10080040" y="6228000"/>
            <a:ext cx="1799920" cy="241492"/>
          </a:xfrm>
          <a:prstGeom prst="rect">
            <a:avLst/>
          </a:prstGeom>
        </p:spPr>
      </p:pic>
    </p:spTree>
    <p:extLst>
      <p:ext uri="{BB962C8B-B14F-4D97-AF65-F5344CB8AC3E}">
        <p14:creationId xmlns:p14="http://schemas.microsoft.com/office/powerpoint/2010/main" val="402585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lm">
    <p:bg>
      <p:bgPr>
        <a:solidFill>
          <a:srgbClr val="005884"/>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2"/>
          <a:srcRect/>
          <a:stretch/>
        </p:blipFill>
        <p:spPr>
          <a:xfrm>
            <a:off x="838584" y="734610"/>
            <a:ext cx="1564836"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3"/>
          <a:srcRect/>
          <a:stretch/>
        </p:blipFill>
        <p:spPr>
          <a:xfrm>
            <a:off x="10080040" y="6228000"/>
            <a:ext cx="1799920" cy="241492"/>
          </a:xfrm>
          <a:prstGeom prst="rect">
            <a:avLst/>
          </a:prstGeom>
        </p:spPr>
      </p:pic>
    </p:spTree>
    <p:extLst>
      <p:ext uri="{BB962C8B-B14F-4D97-AF65-F5344CB8AC3E}">
        <p14:creationId xmlns:p14="http://schemas.microsoft.com/office/powerpoint/2010/main" val="355254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bakgrund + text">
    <p:bg>
      <p:bgPr>
        <a:solidFill>
          <a:schemeClr val="bg1">
            <a:lumMod val="85000"/>
          </a:schemeClr>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A4C0AB78-BDD2-114F-95AA-C6502EBEBD8D}"/>
              </a:ext>
            </a:extLst>
          </p:cNvPr>
          <p:cNvSpPr>
            <a:spLocks noGrp="1"/>
          </p:cNvSpPr>
          <p:nvPr>
            <p:ph type="pic" sz="quarter" idx="10" hasCustomPrompt="1"/>
          </p:nvPr>
        </p:nvSpPr>
        <p:spPr>
          <a:xfrm>
            <a:off x="0" y="0"/>
            <a:ext cx="12188825" cy="6858000"/>
          </a:xfrm>
        </p:spPr>
        <p:txBody>
          <a:bodyPr wrap="square" lIns="0" tIns="4068000" rIns="90000" anchor="t" anchorCtr="0">
            <a:normAutofit/>
          </a:bodyPr>
          <a:lstStyle>
            <a:lvl1pPr marL="0" indent="0" algn="r">
              <a:buNone/>
              <a:defRPr sz="2400"/>
            </a:lvl1pPr>
          </a:lstStyle>
          <a:p>
            <a:r>
              <a:rPr lang="sv-SE" dirty="0"/>
              <a:t>Tryck på symbolen för att lägga till bakgrundsbild</a:t>
            </a:r>
          </a:p>
        </p:txBody>
      </p:sp>
      <p:sp>
        <p:nvSpPr>
          <p:cNvPr id="12" name="Rubrik 1">
            <a:extLst>
              <a:ext uri="{FF2B5EF4-FFF2-40B4-BE49-F238E27FC236}">
                <a16:creationId xmlns:a16="http://schemas.microsoft.com/office/drawing/2014/main" id="{2E63EF6D-33B6-414C-A2B9-BD85CD630CA4}"/>
              </a:ext>
            </a:extLst>
          </p:cNvPr>
          <p:cNvSpPr>
            <a:spLocks noGrp="1"/>
          </p:cNvSpPr>
          <p:nvPr>
            <p:ph type="title"/>
          </p:nvPr>
        </p:nvSpPr>
        <p:spPr>
          <a:xfrm>
            <a:off x="837982" y="1964530"/>
            <a:ext cx="5256430" cy="2928939"/>
          </a:xfrm>
        </p:spPr>
        <p:txBody>
          <a:bodyPr anchor="t" anchorCtr="0"/>
          <a:lstStyle>
            <a:lvl1pPr>
              <a:defRPr>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4002552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accent3"/>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3B8322CD-FBDD-8148-A3C6-D4B77F312527}"/>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4" name="logofromfile">
            <a:extLst>
              <a:ext uri="{FF2B5EF4-FFF2-40B4-BE49-F238E27FC236}">
                <a16:creationId xmlns:a16="http://schemas.microsoft.com/office/drawing/2014/main" id="{9BD8BC74-8C7F-8444-B57E-76B22AAC9F32}"/>
              </a:ext>
            </a:extLst>
          </p:cNvPr>
          <p:cNvPicPr>
            <a:picLocks noChangeAspect="1"/>
          </p:cNvPicPr>
          <p:nvPr userDrawn="1"/>
        </p:nvPicPr>
        <p:blipFill>
          <a:blip r:embed="rId2"/>
          <a:srcRect/>
          <a:stretch/>
        </p:blipFill>
        <p:spPr>
          <a:xfrm>
            <a:off x="10080040" y="6228000"/>
            <a:ext cx="1799920" cy="241492"/>
          </a:xfrm>
          <a:prstGeom prst="rect">
            <a:avLst/>
          </a:prstGeom>
        </p:spPr>
      </p:pic>
      <p:sp>
        <p:nvSpPr>
          <p:cNvPr id="3" name="Platshållare för text 2">
            <a:extLst>
              <a:ext uri="{FF2B5EF4-FFF2-40B4-BE49-F238E27FC236}">
                <a16:creationId xmlns:a16="http://schemas.microsoft.com/office/drawing/2014/main" id="{38EF3601-4AFD-5943-BC43-4798F835C70F}"/>
              </a:ext>
            </a:extLst>
          </p:cNvPr>
          <p:cNvSpPr>
            <a:spLocks noGrp="1"/>
          </p:cNvSpPr>
          <p:nvPr>
            <p:ph type="body" sz="quarter" idx="10" hasCustomPrompt="1"/>
          </p:nvPr>
        </p:nvSpPr>
        <p:spPr>
          <a:xfrm>
            <a:off x="838200" y="587829"/>
            <a:ext cx="1513114" cy="1812471"/>
          </a:xfrm>
        </p:spPr>
        <p:txBody>
          <a:bodyPr lIns="0" tIns="0" rIns="0" bIns="0" anchor="t" anchorCtr="0">
            <a:noAutofit/>
          </a:bodyPr>
          <a:lstStyle>
            <a:lvl1pPr marL="0" indent="0">
              <a:buNone/>
              <a:defRPr sz="34400">
                <a:solidFill>
                  <a:schemeClr val="bg1"/>
                </a:solidFill>
              </a:defRPr>
            </a:lvl1pPr>
          </a:lstStyle>
          <a:p>
            <a:pPr lvl="0"/>
            <a:r>
              <a:rPr lang="sv-SE" dirty="0"/>
              <a:t>”</a:t>
            </a:r>
          </a:p>
        </p:txBody>
      </p:sp>
    </p:spTree>
    <p:extLst>
      <p:ext uri="{BB962C8B-B14F-4D97-AF65-F5344CB8AC3E}">
        <p14:creationId xmlns:p14="http://schemas.microsoft.com/office/powerpoint/2010/main" val="1961606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passad layout">
    <p:bg>
      <p:bgPr>
        <a:solidFill>
          <a:schemeClr val="bg1">
            <a:lumMod val="85000"/>
          </a:schemeClr>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A4C0AB78-BDD2-114F-95AA-C6502EBEBD8D}"/>
              </a:ext>
            </a:extLst>
          </p:cNvPr>
          <p:cNvSpPr>
            <a:spLocks noGrp="1"/>
          </p:cNvSpPr>
          <p:nvPr>
            <p:ph type="pic" sz="quarter" idx="10" hasCustomPrompt="1"/>
          </p:nvPr>
        </p:nvSpPr>
        <p:spPr>
          <a:xfrm>
            <a:off x="0" y="0"/>
            <a:ext cx="12188825" cy="6858000"/>
          </a:xfrm>
        </p:spPr>
        <p:txBody>
          <a:bodyPr lIns="5400000" rIns="90000" anchor="ctr" anchorCtr="0"/>
          <a:lstStyle>
            <a:lvl1pPr marL="0" indent="0" algn="ctr">
              <a:buNone/>
              <a:defRPr/>
            </a:lvl1pPr>
          </a:lstStyle>
          <a:p>
            <a:r>
              <a:rPr lang="sv-SE" dirty="0"/>
              <a:t>Tryck på symbolen för att lägga till bakgrundsbild</a:t>
            </a:r>
          </a:p>
        </p:txBody>
      </p:sp>
      <p:sp>
        <p:nvSpPr>
          <p:cNvPr id="12" name="Rubrik 1">
            <a:extLst>
              <a:ext uri="{FF2B5EF4-FFF2-40B4-BE49-F238E27FC236}">
                <a16:creationId xmlns:a16="http://schemas.microsoft.com/office/drawing/2014/main" id="{2E63EF6D-33B6-414C-A2B9-BD85CD630CA4}"/>
              </a:ext>
            </a:extLst>
          </p:cNvPr>
          <p:cNvSpPr>
            <a:spLocks noGrp="1"/>
          </p:cNvSpPr>
          <p:nvPr>
            <p:ph type="title"/>
          </p:nvPr>
        </p:nvSpPr>
        <p:spPr>
          <a:xfrm>
            <a:off x="837982" y="2722598"/>
            <a:ext cx="5256430" cy="2928939"/>
          </a:xfrm>
        </p:spPr>
        <p:txBody>
          <a:bodyPr anchor="t" anchorCtr="0"/>
          <a:lstStyle>
            <a:lvl1pPr>
              <a:defRPr>
                <a:solidFill>
                  <a:schemeClr val="bg1"/>
                </a:solidFill>
              </a:defRPr>
            </a:lvl1pPr>
          </a:lstStyle>
          <a:p>
            <a:r>
              <a:rPr lang="sv-SE"/>
              <a:t>Klicka här för att ändra mall för rubrikformat</a:t>
            </a:r>
            <a:endParaRPr lang="sv-SE" dirty="0"/>
          </a:p>
        </p:txBody>
      </p:sp>
      <p:sp>
        <p:nvSpPr>
          <p:cNvPr id="13" name="Platshållare för text 2">
            <a:extLst>
              <a:ext uri="{FF2B5EF4-FFF2-40B4-BE49-F238E27FC236}">
                <a16:creationId xmlns:a16="http://schemas.microsoft.com/office/drawing/2014/main" id="{1C809CBD-D8B6-6149-8C4D-A9E6C6AFC8CC}"/>
              </a:ext>
            </a:extLst>
          </p:cNvPr>
          <p:cNvSpPr>
            <a:spLocks noGrp="1"/>
          </p:cNvSpPr>
          <p:nvPr>
            <p:ph type="body" sz="quarter" idx="11" hasCustomPrompt="1"/>
          </p:nvPr>
        </p:nvSpPr>
        <p:spPr>
          <a:xfrm>
            <a:off x="838200" y="587829"/>
            <a:ext cx="1513114" cy="1812471"/>
          </a:xfrm>
        </p:spPr>
        <p:txBody>
          <a:bodyPr lIns="0" tIns="0" rIns="0" bIns="0" anchor="t" anchorCtr="0">
            <a:noAutofit/>
          </a:bodyPr>
          <a:lstStyle>
            <a:lvl1pPr marL="0" indent="0">
              <a:buNone/>
              <a:defRPr sz="34400">
                <a:solidFill>
                  <a:schemeClr val="bg1"/>
                </a:solidFill>
              </a:defRPr>
            </a:lvl1pPr>
          </a:lstStyle>
          <a:p>
            <a:pPr lvl="0"/>
            <a:r>
              <a:rPr lang="sv-SE" dirty="0"/>
              <a:t>”</a:t>
            </a:r>
          </a:p>
        </p:txBody>
      </p:sp>
    </p:spTree>
    <p:extLst>
      <p:ext uri="{BB962C8B-B14F-4D97-AF65-F5344CB8AC3E}">
        <p14:creationId xmlns:p14="http://schemas.microsoft.com/office/powerpoint/2010/main" val="2323309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slide två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04C903-82A5-EA4B-9719-B2CFD21E69B3}"/>
              </a:ext>
            </a:extLst>
          </p:cNvPr>
          <p:cNvSpPr>
            <a:spLocks noGrp="1"/>
          </p:cNvSpPr>
          <p:nvPr>
            <p:ph type="title"/>
          </p:nvPr>
        </p:nvSpPr>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2FD6C12F-1032-AB41-89A5-1D97E32FDF6B}"/>
              </a:ext>
            </a:extLst>
          </p:cNvPr>
          <p:cNvSpPr>
            <a:spLocks noGrp="1"/>
          </p:cNvSpPr>
          <p:nvPr>
            <p:ph type="body" sz="quarter" idx="11"/>
          </p:nvPr>
        </p:nvSpPr>
        <p:spPr>
          <a:xfrm>
            <a:off x="838200" y="2044701"/>
            <a:ext cx="4931229" cy="400522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text 6">
            <a:extLst>
              <a:ext uri="{FF2B5EF4-FFF2-40B4-BE49-F238E27FC236}">
                <a16:creationId xmlns:a16="http://schemas.microsoft.com/office/drawing/2014/main" id="{6821C623-B79F-9C46-9797-6A0BD1F31565}"/>
              </a:ext>
            </a:extLst>
          </p:cNvPr>
          <p:cNvSpPr>
            <a:spLocks noGrp="1"/>
          </p:cNvSpPr>
          <p:nvPr>
            <p:ph type="body" sz="quarter" idx="12"/>
          </p:nvPr>
        </p:nvSpPr>
        <p:spPr>
          <a:xfrm>
            <a:off x="6433457" y="2044701"/>
            <a:ext cx="4931229" cy="400522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2" name="Rak 11">
            <a:extLst>
              <a:ext uri="{FF2B5EF4-FFF2-40B4-BE49-F238E27FC236}">
                <a16:creationId xmlns:a16="http://schemas.microsoft.com/office/drawing/2014/main" id="{0F041486-CCDF-FF4A-A5FE-1373DC30395C}"/>
              </a:ext>
            </a:extLst>
          </p:cNvPr>
          <p:cNvCxnSpPr>
            <a:cxnSpLocks/>
          </p:cNvCxnSpPr>
          <p:nvPr userDrawn="1"/>
        </p:nvCxnSpPr>
        <p:spPr>
          <a:xfrm>
            <a:off x="6094412" y="2044700"/>
            <a:ext cx="0" cy="40052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logofromfile">
            <a:extLst>
              <a:ext uri="{FF2B5EF4-FFF2-40B4-BE49-F238E27FC236}">
                <a16:creationId xmlns:a16="http://schemas.microsoft.com/office/drawing/2014/main" id="{90562B74-22C4-CF4F-80DD-ADD58BF1F9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0000" y="6228000"/>
            <a:ext cx="1800000" cy="241492"/>
          </a:xfrm>
          <a:prstGeom prst="rect">
            <a:avLst/>
          </a:prstGeom>
        </p:spPr>
      </p:pic>
    </p:spTree>
    <p:extLst>
      <p:ext uri="{BB962C8B-B14F-4D97-AF65-F5344CB8AC3E}">
        <p14:creationId xmlns:p14="http://schemas.microsoft.com/office/powerpoint/2010/main" val="304961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2">
    <p:bg>
      <p:bgPr>
        <a:solidFill>
          <a:schemeClr val="accent4"/>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C7099FF-8B4E-C446-A841-66D409E9DA8A}"/>
              </a:ext>
            </a:extLst>
          </p:cNvPr>
          <p:cNvPicPr>
            <a:picLocks noChangeAspect="1"/>
          </p:cNvPicPr>
          <p:nvPr userDrawn="1"/>
        </p:nvPicPr>
        <p:blipFill>
          <a:blip r:embed="rId2"/>
          <a:srcRect/>
          <a:stretch/>
        </p:blipFill>
        <p:spPr>
          <a:xfrm>
            <a:off x="2780981" y="590177"/>
            <a:ext cx="6626862" cy="5677644"/>
          </a:xfrm>
          <a:prstGeom prst="rect">
            <a:avLst/>
          </a:prstGeom>
        </p:spPr>
      </p:pic>
    </p:spTree>
    <p:extLst>
      <p:ext uri="{BB962C8B-B14F-4D97-AF65-F5344CB8AC3E}">
        <p14:creationId xmlns:p14="http://schemas.microsoft.com/office/powerpoint/2010/main" val="2893807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a bild">
    <p:bg>
      <p:bgPr>
        <a:solidFill>
          <a:schemeClr val="bg1">
            <a:lumMod val="85000"/>
          </a:schemeClr>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A4C0AB78-BDD2-114F-95AA-C6502EBEBD8D}"/>
              </a:ext>
            </a:extLst>
          </p:cNvPr>
          <p:cNvSpPr>
            <a:spLocks noGrp="1"/>
          </p:cNvSpPr>
          <p:nvPr>
            <p:ph type="pic" sz="quarter" idx="10" hasCustomPrompt="1"/>
          </p:nvPr>
        </p:nvSpPr>
        <p:spPr>
          <a:xfrm>
            <a:off x="0" y="0"/>
            <a:ext cx="12188825" cy="6858000"/>
          </a:xfrm>
        </p:spPr>
        <p:txBody>
          <a:bodyPr wrap="square" lIns="0" tIns="4068000" rIns="90000" anchor="t" anchorCtr="0">
            <a:normAutofit/>
          </a:bodyPr>
          <a:lstStyle>
            <a:lvl1pPr marL="0" indent="0" algn="ctr">
              <a:buNone/>
              <a:defRPr sz="2400"/>
            </a:lvl1pPr>
          </a:lstStyle>
          <a:p>
            <a:r>
              <a:rPr lang="sv-SE" dirty="0"/>
              <a:t>Tryck på symbolen för att lägga till bakgrundsbild</a:t>
            </a:r>
          </a:p>
        </p:txBody>
      </p:sp>
    </p:spTree>
    <p:extLst>
      <p:ext uri="{BB962C8B-B14F-4D97-AF65-F5344CB8AC3E}">
        <p14:creationId xmlns:p14="http://schemas.microsoft.com/office/powerpoint/2010/main" val="4197950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160588" y="805637"/>
            <a:ext cx="10190255" cy="1248738"/>
          </a:xfrm>
        </p:spPr>
        <p:txBody>
          <a:bodyPr>
            <a:noAutofit/>
          </a:bodyPr>
          <a:lstStyle>
            <a:lvl1pPr>
              <a:lnSpc>
                <a:spcPct val="80000"/>
              </a:lnSpc>
              <a:defRPr sz="5398">
                <a:solidFill>
                  <a:schemeClr val="tx2"/>
                </a:solidFill>
                <a:latin typeface="+mn-lt"/>
                <a:ea typeface="FoundrySterling-LightOSF" charset="0"/>
                <a:cs typeface="FoundrySterling-LightOSF" charset="0"/>
              </a:defRPr>
            </a:lvl1pPr>
          </a:lstStyle>
          <a:p>
            <a:r>
              <a:rPr lang="sv-SE"/>
              <a:t>Klicka här för att ändra format</a:t>
            </a:r>
            <a:endParaRPr lang="sv-SE" dirty="0"/>
          </a:p>
        </p:txBody>
      </p:sp>
      <p:sp>
        <p:nvSpPr>
          <p:cNvPr id="3" name="Platshållare för innehåll 2"/>
          <p:cNvSpPr>
            <a:spLocks noGrp="1"/>
          </p:cNvSpPr>
          <p:nvPr>
            <p:ph idx="1"/>
          </p:nvPr>
        </p:nvSpPr>
        <p:spPr>
          <a:xfrm>
            <a:off x="1160587" y="2352409"/>
            <a:ext cx="10190256" cy="3705906"/>
          </a:xfrm>
        </p:spPr>
        <p:txBody>
          <a:bodyPr lIns="90000" rIns="90000"/>
          <a:lstStyle>
            <a:lvl1pPr marL="270819" indent="-270819">
              <a:spcBef>
                <a:spcPts val="1600"/>
              </a:spcBef>
              <a:buFont typeface="Arial" charset="0"/>
              <a:buChar char="•"/>
              <a:defRPr sz="1999">
                <a:solidFill>
                  <a:schemeClr val="tx1"/>
                </a:solidFill>
              </a:defRPr>
            </a:lvl1pPr>
            <a:lvl2pPr>
              <a:defRPr sz="1600"/>
            </a:lvl2pPr>
            <a:lvl3pPr>
              <a:defRPr sz="14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textruta 7"/>
          <p:cNvSpPr txBox="1"/>
          <p:nvPr userDrawn="1"/>
        </p:nvSpPr>
        <p:spPr>
          <a:xfrm>
            <a:off x="11709221" y="6194066"/>
            <a:ext cx="184683" cy="369332"/>
          </a:xfrm>
          <a:prstGeom prst="rect">
            <a:avLst/>
          </a:prstGeom>
          <a:noFill/>
        </p:spPr>
        <p:txBody>
          <a:bodyPr wrap="none" rtlCol="0">
            <a:spAutoFit/>
          </a:bodyPr>
          <a:lstStyle/>
          <a:p>
            <a:endParaRPr lang="sv-SE" sz="1799" dirty="0"/>
          </a:p>
        </p:txBody>
      </p:sp>
      <p:sp>
        <p:nvSpPr>
          <p:cNvPr id="22" name="Platshållare för datum 3"/>
          <p:cNvSpPr>
            <a:spLocks noGrp="1"/>
          </p:cNvSpPr>
          <p:nvPr>
            <p:ph type="dt" sz="half" idx="2"/>
          </p:nvPr>
        </p:nvSpPr>
        <p:spPr>
          <a:xfrm>
            <a:off x="5143748" y="6472148"/>
            <a:ext cx="1901330" cy="152485"/>
          </a:xfrm>
          <a:prstGeom prst="rect">
            <a:avLst/>
          </a:prstGeom>
        </p:spPr>
        <p:txBody>
          <a:bodyPr vert="horz" lIns="91440" tIns="45720" rIns="91440" bIns="45720" rtlCol="0" anchor="ctr"/>
          <a:lstStyle>
            <a:lvl1pPr algn="ctr">
              <a:defRPr sz="1000">
                <a:solidFill>
                  <a:schemeClr val="accent5"/>
                </a:solidFill>
              </a:defRPr>
            </a:lvl1pPr>
          </a:lstStyle>
          <a:p>
            <a:fld id="{A1842C5F-C4BA-9F4B-A6BD-5AAD208F4BB2}" type="datetime1">
              <a:rPr lang="sv-SE" smtClean="0"/>
              <a:t>2019-12-17</a:t>
            </a:fld>
            <a:endParaRPr lang="sv-SE" dirty="0"/>
          </a:p>
        </p:txBody>
      </p:sp>
      <p:sp>
        <p:nvSpPr>
          <p:cNvPr id="23" name="Platshållare för sidfot 4"/>
          <p:cNvSpPr>
            <a:spLocks noGrp="1"/>
          </p:cNvSpPr>
          <p:nvPr>
            <p:ph type="ftr" sz="quarter" idx="3"/>
          </p:nvPr>
        </p:nvSpPr>
        <p:spPr>
          <a:xfrm>
            <a:off x="528135" y="6472148"/>
            <a:ext cx="3305108"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24" name="Platshållare för bildnummer 5"/>
          <p:cNvSpPr>
            <a:spLocks noGrp="1"/>
          </p:cNvSpPr>
          <p:nvPr>
            <p:ph type="sldNum" sz="quarter" idx="4"/>
          </p:nvPr>
        </p:nvSpPr>
        <p:spPr>
          <a:xfrm>
            <a:off x="256771" y="6472148"/>
            <a:ext cx="446431"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1865" y="6406555"/>
            <a:ext cx="1777604" cy="238549"/>
          </a:xfrm>
          <a:prstGeom prst="rect">
            <a:avLst/>
          </a:prstGeom>
        </p:spPr>
      </p:pic>
    </p:spTree>
    <p:extLst>
      <p:ext uri="{BB962C8B-B14F-4D97-AF65-F5344CB8AC3E}">
        <p14:creationId xmlns:p14="http://schemas.microsoft.com/office/powerpoint/2010/main" val="1299214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vå innehållsdelar">
    <p:spTree>
      <p:nvGrpSpPr>
        <p:cNvPr id="1" name=""/>
        <p:cNvGrpSpPr/>
        <p:nvPr/>
      </p:nvGrpSpPr>
      <p:grpSpPr>
        <a:xfrm>
          <a:off x="0" y="0"/>
          <a:ext cx="0" cy="0"/>
          <a:chOff x="0" y="0"/>
          <a:chExt cx="0" cy="0"/>
        </a:xfrm>
      </p:grpSpPr>
      <p:sp>
        <p:nvSpPr>
          <p:cNvPr id="9" name="Platshållare för datum 3"/>
          <p:cNvSpPr>
            <a:spLocks noGrp="1"/>
          </p:cNvSpPr>
          <p:nvPr>
            <p:ph type="dt" sz="half" idx="10"/>
          </p:nvPr>
        </p:nvSpPr>
        <p:spPr>
          <a:xfrm>
            <a:off x="5143748" y="6472148"/>
            <a:ext cx="1901330" cy="152485"/>
          </a:xfrm>
          <a:prstGeom prst="rect">
            <a:avLst/>
          </a:prstGeom>
        </p:spPr>
        <p:txBody>
          <a:bodyPr vert="horz" lIns="91440" tIns="45720" rIns="91440" bIns="45720" rtlCol="0" anchor="ctr"/>
          <a:lstStyle>
            <a:lvl1pPr algn="ctr">
              <a:defRPr sz="1000">
                <a:solidFill>
                  <a:schemeClr val="accent5"/>
                </a:solidFill>
              </a:defRPr>
            </a:lvl1pPr>
          </a:lstStyle>
          <a:p>
            <a:fld id="{33667C9C-D835-1043-ADC3-7958A18B563D}" type="datetime1">
              <a:rPr lang="sv-SE" smtClean="0"/>
              <a:t>2019-12-17</a:t>
            </a:fld>
            <a:endParaRPr lang="sv-SE" dirty="0"/>
          </a:p>
        </p:txBody>
      </p:sp>
      <p:sp>
        <p:nvSpPr>
          <p:cNvPr id="10" name="Platshållare för sidfot 4"/>
          <p:cNvSpPr>
            <a:spLocks noGrp="1"/>
          </p:cNvSpPr>
          <p:nvPr>
            <p:ph type="ftr" sz="quarter" idx="3"/>
          </p:nvPr>
        </p:nvSpPr>
        <p:spPr>
          <a:xfrm>
            <a:off x="528135" y="6472148"/>
            <a:ext cx="3305108"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11" name="Platshållare för bildnummer 5"/>
          <p:cNvSpPr>
            <a:spLocks noGrp="1"/>
          </p:cNvSpPr>
          <p:nvPr>
            <p:ph type="sldNum" sz="quarter" idx="4"/>
          </p:nvPr>
        </p:nvSpPr>
        <p:spPr>
          <a:xfrm>
            <a:off x="256771" y="6472148"/>
            <a:ext cx="446431"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1865" y="6406555"/>
            <a:ext cx="1777604" cy="238549"/>
          </a:xfrm>
          <a:prstGeom prst="rect">
            <a:avLst/>
          </a:prstGeom>
        </p:spPr>
      </p:pic>
      <p:sp>
        <p:nvSpPr>
          <p:cNvPr id="14" name="Platshållare för innehåll 2"/>
          <p:cNvSpPr>
            <a:spLocks noGrp="1"/>
          </p:cNvSpPr>
          <p:nvPr>
            <p:ph idx="1"/>
          </p:nvPr>
        </p:nvSpPr>
        <p:spPr>
          <a:xfrm>
            <a:off x="1160588" y="1825625"/>
            <a:ext cx="4785902" cy="4282212"/>
          </a:xfrm>
        </p:spPr>
        <p:txBody>
          <a:bodyPr lIns="90000" rIns="90000"/>
          <a:lstStyle>
            <a:lvl1pPr marL="270819" indent="-270819">
              <a:spcBef>
                <a:spcPts val="1600"/>
              </a:spcBef>
              <a:buFont typeface="Arial" charset="0"/>
              <a:buChar char="•"/>
              <a:defRPr sz="1999">
                <a:solidFill>
                  <a:schemeClr val="tx1"/>
                </a:solidFill>
              </a:defRPr>
            </a:lvl1pPr>
            <a:lvl2pPr>
              <a:defRPr sz="1600"/>
            </a:lvl2pPr>
            <a:lvl3pPr>
              <a:defRPr sz="14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innehåll 2"/>
          <p:cNvSpPr>
            <a:spLocks noGrp="1"/>
          </p:cNvSpPr>
          <p:nvPr>
            <p:ph idx="11"/>
          </p:nvPr>
        </p:nvSpPr>
        <p:spPr>
          <a:xfrm>
            <a:off x="6100328" y="1825625"/>
            <a:ext cx="4887365" cy="4282212"/>
          </a:xfrm>
        </p:spPr>
        <p:txBody>
          <a:bodyPr lIns="90000" rIns="90000"/>
          <a:lstStyle>
            <a:lvl1pPr marL="270819" indent="-270819">
              <a:spcBef>
                <a:spcPts val="1600"/>
              </a:spcBef>
              <a:buFont typeface="Arial" charset="0"/>
              <a:buChar char="•"/>
              <a:defRPr sz="1999">
                <a:solidFill>
                  <a:schemeClr val="tx1"/>
                </a:solidFill>
              </a:defRPr>
            </a:lvl1pPr>
            <a:lvl2pPr>
              <a:defRPr sz="1600"/>
            </a:lvl2pPr>
            <a:lvl3pPr>
              <a:defRPr sz="14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3" name="Rubrik 1"/>
          <p:cNvSpPr>
            <a:spLocks noGrp="1"/>
          </p:cNvSpPr>
          <p:nvPr>
            <p:ph type="title"/>
          </p:nvPr>
        </p:nvSpPr>
        <p:spPr>
          <a:xfrm>
            <a:off x="1160588" y="429295"/>
            <a:ext cx="9827105" cy="1248738"/>
          </a:xfrm>
        </p:spPr>
        <p:txBody>
          <a:bodyPr>
            <a:noAutofit/>
          </a:bodyPr>
          <a:lstStyle>
            <a:lvl1pPr>
              <a:lnSpc>
                <a:spcPct val="80000"/>
              </a:lnSpc>
              <a:defRPr sz="5398">
                <a:solidFill>
                  <a:schemeClr val="tx2"/>
                </a:solidFill>
                <a:latin typeface="+mn-lt"/>
                <a:ea typeface="FoundrySterling-LightOSF" charset="0"/>
                <a:cs typeface="FoundrySterling-LightOSF" charset="0"/>
              </a:defRPr>
            </a:lvl1pPr>
          </a:lstStyle>
          <a:p>
            <a:r>
              <a:rPr lang="sv-SE"/>
              <a:t>Klicka här för att ändra format</a:t>
            </a:r>
            <a:endParaRPr lang="sv-SE" dirty="0"/>
          </a:p>
        </p:txBody>
      </p:sp>
    </p:spTree>
    <p:extLst>
      <p:ext uri="{BB962C8B-B14F-4D97-AF65-F5344CB8AC3E}">
        <p14:creationId xmlns:p14="http://schemas.microsoft.com/office/powerpoint/2010/main" val="173692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lide med halvsidesbi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7982" y="3179135"/>
            <a:ext cx="4616888" cy="2738188"/>
          </a:xfrm>
        </p:spPr>
        <p:txBody>
          <a:bodyPr/>
          <a:lstStyle>
            <a:lvl1pPr marL="342900" indent="-342900" algn="l">
              <a:buClr>
                <a:srgbClr val="63C3D1"/>
              </a:buClr>
              <a:buFont typeface="Arial" panose="020B0604020202020204" pitchFamily="34" charset="0"/>
              <a:buChar char="•"/>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sv-SE"/>
              <a:t>Klicka här för att ändra mall för underrubrikformat</a:t>
            </a:r>
            <a:endParaRPr lang="en-US" dirty="0"/>
          </a:p>
        </p:txBody>
      </p:sp>
      <p:sp>
        <p:nvSpPr>
          <p:cNvPr id="8" name="Platshållare för bild 7">
            <a:extLst>
              <a:ext uri="{FF2B5EF4-FFF2-40B4-BE49-F238E27FC236}">
                <a16:creationId xmlns:a16="http://schemas.microsoft.com/office/drawing/2014/main" id="{20D7FBF8-9984-BF49-8CC5-4D11DCE3BD30}"/>
              </a:ext>
            </a:extLst>
          </p:cNvPr>
          <p:cNvSpPr>
            <a:spLocks noGrp="1"/>
          </p:cNvSpPr>
          <p:nvPr>
            <p:ph type="pic" sz="quarter" idx="10" hasCustomPrompt="1"/>
          </p:nvPr>
        </p:nvSpPr>
        <p:spPr>
          <a:xfrm>
            <a:off x="6094413" y="0"/>
            <a:ext cx="6094412" cy="6858000"/>
          </a:xfrm>
        </p:spPr>
        <p:txBody>
          <a:bodyPr tIns="46800" bIns="1944000" anchor="ctr" anchorCtr="0">
            <a:normAutofit/>
          </a:bodyPr>
          <a:lstStyle>
            <a:lvl1pPr marL="0" indent="0" algn="ctr">
              <a:lnSpc>
                <a:spcPct val="100000"/>
              </a:lnSpc>
              <a:spcBef>
                <a:spcPts val="0"/>
              </a:spcBef>
              <a:buNone/>
              <a:defRPr sz="2000"/>
            </a:lvl1pPr>
          </a:lstStyle>
          <a:p>
            <a:r>
              <a:rPr lang="sv-SE" dirty="0"/>
              <a:t>Tryck på symbolen för att lägga till bakgrundsbild</a:t>
            </a:r>
          </a:p>
        </p:txBody>
      </p:sp>
      <p:pic>
        <p:nvPicPr>
          <p:cNvPr id="9" name="logofromfile">
            <a:extLst>
              <a:ext uri="{FF2B5EF4-FFF2-40B4-BE49-F238E27FC236}">
                <a16:creationId xmlns:a16="http://schemas.microsoft.com/office/drawing/2014/main" id="{58557B0B-84CA-4644-83D1-732766B302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0000" y="6228000"/>
            <a:ext cx="1800000" cy="241492"/>
          </a:xfrm>
          <a:prstGeom prst="rect">
            <a:avLst/>
          </a:prstGeom>
        </p:spPr>
      </p:pic>
      <p:sp>
        <p:nvSpPr>
          <p:cNvPr id="10" name="Rubrik 1">
            <a:extLst>
              <a:ext uri="{FF2B5EF4-FFF2-40B4-BE49-F238E27FC236}">
                <a16:creationId xmlns:a16="http://schemas.microsoft.com/office/drawing/2014/main" id="{4B971EE1-CD71-9C45-BA69-56F5CE509882}"/>
              </a:ext>
            </a:extLst>
          </p:cNvPr>
          <p:cNvSpPr>
            <a:spLocks noGrp="1"/>
          </p:cNvSpPr>
          <p:nvPr>
            <p:ph type="title"/>
          </p:nvPr>
        </p:nvSpPr>
        <p:spPr>
          <a:xfrm>
            <a:off x="837982" y="365126"/>
            <a:ext cx="4616888" cy="2563811"/>
          </a:xfrm>
        </p:spPr>
        <p:txBody>
          <a:bodyPr/>
          <a:lstStyle>
            <a:lvl1pPr>
              <a:defRPr>
                <a:solidFill>
                  <a:schemeClr val="accent3"/>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100548127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FB140C-498D-C24F-A5B6-BC4116095583}"/>
              </a:ext>
            </a:extLst>
          </p:cNvPr>
          <p:cNvSpPr>
            <a:spLocks noGrp="1"/>
          </p:cNvSpPr>
          <p:nvPr>
            <p:ph type="title" hasCustomPrompt="1"/>
          </p:nvPr>
        </p:nvSpPr>
        <p:spPr/>
        <p:txBody>
          <a:bodyPr/>
          <a:lstStyle/>
          <a:p>
            <a:r>
              <a:rPr lang="sv-SE" dirty="0"/>
              <a:t>Diagram</a:t>
            </a:r>
          </a:p>
        </p:txBody>
      </p:sp>
      <p:sp>
        <p:nvSpPr>
          <p:cNvPr id="4" name="Platshållare för diagram 3">
            <a:extLst>
              <a:ext uri="{FF2B5EF4-FFF2-40B4-BE49-F238E27FC236}">
                <a16:creationId xmlns:a16="http://schemas.microsoft.com/office/drawing/2014/main" id="{0ACC44D8-36C8-8F4D-88CF-D289D55EFA9C}"/>
              </a:ext>
            </a:extLst>
          </p:cNvPr>
          <p:cNvSpPr>
            <a:spLocks noGrp="1"/>
          </p:cNvSpPr>
          <p:nvPr>
            <p:ph type="chart" sz="quarter" idx="10" hasCustomPrompt="1"/>
          </p:nvPr>
        </p:nvSpPr>
        <p:spPr>
          <a:xfrm>
            <a:off x="838200" y="2044701"/>
            <a:ext cx="10512425" cy="3844656"/>
          </a:xfrm>
        </p:spPr>
        <p:txBody>
          <a:bodyPr/>
          <a:lstStyle>
            <a:lvl1pPr marL="0" indent="0" algn="ctr">
              <a:lnSpc>
                <a:spcPct val="100000"/>
              </a:lnSpc>
              <a:spcBef>
                <a:spcPts val="0"/>
              </a:spcBef>
              <a:buNone/>
              <a:defRPr/>
            </a:lvl1pPr>
          </a:lstStyle>
          <a:p>
            <a:r>
              <a:rPr lang="sv-SE" dirty="0"/>
              <a:t>Tryck på symbolen för att lägga till diagram</a:t>
            </a:r>
          </a:p>
        </p:txBody>
      </p:sp>
      <p:pic>
        <p:nvPicPr>
          <p:cNvPr id="5" name="logofromfile">
            <a:extLst>
              <a:ext uri="{FF2B5EF4-FFF2-40B4-BE49-F238E27FC236}">
                <a16:creationId xmlns:a16="http://schemas.microsoft.com/office/drawing/2014/main" id="{78D92627-4F98-4D46-BF18-76B1EF643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0000" y="6228000"/>
            <a:ext cx="1800000" cy="241492"/>
          </a:xfrm>
          <a:prstGeom prst="rect">
            <a:avLst/>
          </a:prstGeom>
        </p:spPr>
      </p:pic>
    </p:spTree>
    <p:extLst>
      <p:ext uri="{BB962C8B-B14F-4D97-AF65-F5344CB8AC3E}">
        <p14:creationId xmlns:p14="http://schemas.microsoft.com/office/powerpoint/2010/main" val="118657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lide mörk bakgrund">
    <p:bg>
      <p:bgPr>
        <a:solidFill>
          <a:srgbClr val="005884"/>
        </a:solidFill>
        <a:effectLst/>
      </p:bgPr>
    </p:bg>
    <p:spTree>
      <p:nvGrpSpPr>
        <p:cNvPr id="1" name=""/>
        <p:cNvGrpSpPr/>
        <p:nvPr/>
      </p:nvGrpSpPr>
      <p:grpSpPr>
        <a:xfrm>
          <a:off x="0" y="0"/>
          <a:ext cx="0" cy="0"/>
          <a:chOff x="0" y="0"/>
          <a:chExt cx="0" cy="0"/>
        </a:xfrm>
      </p:grpSpPr>
      <p:sp>
        <p:nvSpPr>
          <p:cNvPr id="7" name="Rätvinklig triangel 6">
            <a:extLst>
              <a:ext uri="{FF2B5EF4-FFF2-40B4-BE49-F238E27FC236}">
                <a16:creationId xmlns:a16="http://schemas.microsoft.com/office/drawing/2014/main" id="{9FE56DA3-938D-1040-AA38-5AA4D53CAAA5}"/>
              </a:ext>
            </a:extLst>
          </p:cNvPr>
          <p:cNvSpPr/>
          <p:nvPr userDrawn="1"/>
        </p:nvSpPr>
        <p:spPr>
          <a:xfrm>
            <a:off x="0" y="3929063"/>
            <a:ext cx="3521399" cy="292893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E9D15DA0-9528-8B43-8E32-AC4FDCDAF055}"/>
              </a:ext>
            </a:extLst>
          </p:cNvPr>
          <p:cNvPicPr>
            <a:picLocks noChangeAspect="1"/>
          </p:cNvPicPr>
          <p:nvPr userDrawn="1"/>
        </p:nvPicPr>
        <p:blipFill>
          <a:blip r:embed="rId2"/>
          <a:stretch>
            <a:fillRect/>
          </a:stretch>
        </p:blipFill>
        <p:spPr>
          <a:xfrm>
            <a:off x="0" y="893"/>
            <a:ext cx="12188825" cy="6856214"/>
          </a:xfrm>
          <a:prstGeom prst="rect">
            <a:avLst/>
          </a:prstGeom>
        </p:spPr>
      </p:pic>
      <p:sp>
        <p:nvSpPr>
          <p:cNvPr id="10" name="Platshållare för text 9">
            <a:extLst>
              <a:ext uri="{FF2B5EF4-FFF2-40B4-BE49-F238E27FC236}">
                <a16:creationId xmlns:a16="http://schemas.microsoft.com/office/drawing/2014/main" id="{788D9B46-4EE2-894B-B720-F4807EE81A63}"/>
              </a:ext>
            </a:extLst>
          </p:cNvPr>
          <p:cNvSpPr>
            <a:spLocks noGrp="1"/>
          </p:cNvSpPr>
          <p:nvPr>
            <p:ph type="body" sz="quarter" idx="10"/>
          </p:nvPr>
        </p:nvSpPr>
        <p:spPr>
          <a:xfrm>
            <a:off x="6094413" y="365126"/>
            <a:ext cx="5256430" cy="5355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E745720-BEC9-0949-BA7D-E37193F54825}"/>
              </a:ext>
            </a:extLst>
          </p:cNvPr>
          <p:cNvSpPr>
            <a:spLocks noGrp="1"/>
          </p:cNvSpPr>
          <p:nvPr>
            <p:ph type="title"/>
          </p:nvPr>
        </p:nvSpPr>
        <p:spPr>
          <a:xfrm>
            <a:off x="837982" y="365126"/>
            <a:ext cx="4408932" cy="2563811"/>
          </a:xfrm>
        </p:spPr>
        <p:txBody>
          <a:bodyPr/>
          <a:lstStyle>
            <a:lvl1pPr>
              <a:defRPr>
                <a:solidFill>
                  <a:schemeClr val="bg1"/>
                </a:solidFill>
              </a:defRPr>
            </a:lvl1pPr>
          </a:lstStyle>
          <a:p>
            <a:r>
              <a:rPr lang="sv-SE"/>
              <a:t>Klicka här för att ändra mall för rubrikformat</a:t>
            </a:r>
            <a:endParaRPr lang="sv-SE" dirty="0"/>
          </a:p>
        </p:txBody>
      </p:sp>
      <p:pic>
        <p:nvPicPr>
          <p:cNvPr id="11" name="logofromfile">
            <a:extLst>
              <a:ext uri="{FF2B5EF4-FFF2-40B4-BE49-F238E27FC236}">
                <a16:creationId xmlns:a16="http://schemas.microsoft.com/office/drawing/2014/main" id="{B9D81B33-B3A1-C444-A810-54A3F69E2CD5}"/>
              </a:ext>
            </a:extLst>
          </p:cNvPr>
          <p:cNvPicPr>
            <a:picLocks noChangeAspect="1"/>
          </p:cNvPicPr>
          <p:nvPr userDrawn="1"/>
        </p:nvPicPr>
        <p:blipFill>
          <a:blip r:embed="rId3"/>
          <a:srcRect/>
          <a:stretch/>
        </p:blipFill>
        <p:spPr>
          <a:xfrm>
            <a:off x="10080040" y="6228000"/>
            <a:ext cx="1799920" cy="241492"/>
          </a:xfrm>
          <a:prstGeom prst="rect">
            <a:avLst/>
          </a:prstGeom>
        </p:spPr>
      </p:pic>
    </p:spTree>
    <p:extLst>
      <p:ext uri="{BB962C8B-B14F-4D97-AF65-F5344CB8AC3E}">
        <p14:creationId xmlns:p14="http://schemas.microsoft.com/office/powerpoint/2010/main" val="89255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lide mörk bakgrund utan illustration">
    <p:bg>
      <p:bgPr>
        <a:solidFill>
          <a:srgbClr val="005884"/>
        </a:solidFill>
        <a:effectLst/>
      </p:bgPr>
    </p:bg>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788D9B46-4EE2-894B-B720-F4807EE81A63}"/>
              </a:ext>
            </a:extLst>
          </p:cNvPr>
          <p:cNvSpPr>
            <a:spLocks noGrp="1"/>
          </p:cNvSpPr>
          <p:nvPr>
            <p:ph type="body" sz="quarter" idx="10"/>
          </p:nvPr>
        </p:nvSpPr>
        <p:spPr>
          <a:xfrm>
            <a:off x="6094413" y="365126"/>
            <a:ext cx="5256430" cy="5355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E745720-BEC9-0949-BA7D-E37193F54825}"/>
              </a:ext>
            </a:extLst>
          </p:cNvPr>
          <p:cNvSpPr>
            <a:spLocks noGrp="1"/>
          </p:cNvSpPr>
          <p:nvPr>
            <p:ph type="title"/>
          </p:nvPr>
        </p:nvSpPr>
        <p:spPr>
          <a:xfrm>
            <a:off x="837982" y="365126"/>
            <a:ext cx="4408932" cy="2563811"/>
          </a:xfrm>
        </p:spPr>
        <p:txBody>
          <a:bodyPr/>
          <a:lstStyle>
            <a:lvl1pPr>
              <a:defRPr>
                <a:solidFill>
                  <a:schemeClr val="bg1"/>
                </a:solidFill>
              </a:defRPr>
            </a:lvl1pPr>
          </a:lstStyle>
          <a:p>
            <a:r>
              <a:rPr lang="sv-SE"/>
              <a:t>Klicka här för att ändra mall för rubrikformat</a:t>
            </a:r>
            <a:endParaRPr lang="sv-SE" dirty="0"/>
          </a:p>
        </p:txBody>
      </p:sp>
      <p:pic>
        <p:nvPicPr>
          <p:cNvPr id="8" name="logofromfile">
            <a:extLst>
              <a:ext uri="{FF2B5EF4-FFF2-40B4-BE49-F238E27FC236}">
                <a16:creationId xmlns:a16="http://schemas.microsoft.com/office/drawing/2014/main" id="{7F6C7B20-A6F4-2648-AF81-22815520E03E}"/>
              </a:ext>
            </a:extLst>
          </p:cNvPr>
          <p:cNvPicPr>
            <a:picLocks noChangeAspect="1"/>
          </p:cNvPicPr>
          <p:nvPr userDrawn="1"/>
        </p:nvPicPr>
        <p:blipFill>
          <a:blip r:embed="rId2"/>
          <a:srcRect/>
          <a:stretch/>
        </p:blipFill>
        <p:spPr>
          <a:xfrm>
            <a:off x="10080040" y="6228000"/>
            <a:ext cx="1799920" cy="241492"/>
          </a:xfrm>
          <a:prstGeom prst="rect">
            <a:avLst/>
          </a:prstGeom>
        </p:spPr>
      </p:pic>
    </p:spTree>
    <p:extLst>
      <p:ext uri="{BB962C8B-B14F-4D97-AF65-F5344CB8AC3E}">
        <p14:creationId xmlns:p14="http://schemas.microsoft.com/office/powerpoint/2010/main" val="370024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vsidesbild">
    <p:bg>
      <p:bgPr>
        <a:solidFill>
          <a:schemeClr val="accent4"/>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0CA4894E-9745-724F-831C-C8FD97986E64}"/>
              </a:ext>
            </a:extLst>
          </p:cNvPr>
          <p:cNvSpPr>
            <a:spLocks noGrp="1"/>
          </p:cNvSpPr>
          <p:nvPr>
            <p:ph type="pic" sz="quarter" idx="10" hasCustomPrompt="1"/>
          </p:nvPr>
        </p:nvSpPr>
        <p:spPr>
          <a:xfrm>
            <a:off x="0" y="3614738"/>
            <a:ext cx="12188825" cy="3243262"/>
          </a:xfrm>
        </p:spPr>
        <p:txBody>
          <a:bodyPr lIns="90000" tIns="648000" rIns="90000" anchor="t" anchorCtr="0"/>
          <a:lstStyle>
            <a:lvl1pPr marL="0" indent="0" algn="ctr">
              <a:spcBef>
                <a:spcPts val="0"/>
              </a:spcBef>
              <a:buNone/>
              <a:defRPr/>
            </a:lvl1pPr>
          </a:lstStyle>
          <a:p>
            <a:r>
              <a:rPr lang="sv-SE" dirty="0"/>
              <a:t>Tryck på symbolen för att lägga till bakgrundsbild</a:t>
            </a:r>
          </a:p>
        </p:txBody>
      </p:sp>
      <p:sp>
        <p:nvSpPr>
          <p:cNvPr id="7" name="Rubrik 1">
            <a:extLst>
              <a:ext uri="{FF2B5EF4-FFF2-40B4-BE49-F238E27FC236}">
                <a16:creationId xmlns:a16="http://schemas.microsoft.com/office/drawing/2014/main" id="{1C1917C0-06A3-2440-97FF-CE08C21C0834}"/>
              </a:ext>
            </a:extLst>
          </p:cNvPr>
          <p:cNvSpPr>
            <a:spLocks noGrp="1"/>
          </p:cNvSpPr>
          <p:nvPr>
            <p:ph type="title"/>
          </p:nvPr>
        </p:nvSpPr>
        <p:spPr>
          <a:xfrm>
            <a:off x="837982" y="365126"/>
            <a:ext cx="4408932" cy="2563811"/>
          </a:xfrm>
        </p:spPr>
        <p:txBody>
          <a:bodyPr/>
          <a:lstStyle>
            <a:lvl1pPr>
              <a:defRPr>
                <a:solidFill>
                  <a:srgbClr val="005884"/>
                </a:solidFill>
              </a:defRPr>
            </a:lvl1pPr>
          </a:lstStyle>
          <a:p>
            <a:r>
              <a:rPr lang="sv-SE"/>
              <a:t>Klicka här för att ändra mall för rubrikformat</a:t>
            </a:r>
            <a:endParaRPr lang="sv-SE" dirty="0"/>
          </a:p>
        </p:txBody>
      </p:sp>
      <p:sp>
        <p:nvSpPr>
          <p:cNvPr id="9" name="Platshållare för text 8">
            <a:extLst>
              <a:ext uri="{FF2B5EF4-FFF2-40B4-BE49-F238E27FC236}">
                <a16:creationId xmlns:a16="http://schemas.microsoft.com/office/drawing/2014/main" id="{D952623A-0832-B945-A371-CB36092CAB6E}"/>
              </a:ext>
            </a:extLst>
          </p:cNvPr>
          <p:cNvSpPr>
            <a:spLocks noGrp="1"/>
          </p:cNvSpPr>
          <p:nvPr>
            <p:ph type="body" sz="quarter" idx="11"/>
          </p:nvPr>
        </p:nvSpPr>
        <p:spPr>
          <a:xfrm>
            <a:off x="6592888" y="365126"/>
            <a:ext cx="4757955" cy="2563812"/>
          </a:xfrm>
        </p:spPr>
        <p:txBody>
          <a:bodyPr>
            <a:normAutofit/>
          </a:bodyPr>
          <a:lstStyle>
            <a:lvl1pPr marL="0" indent="0">
              <a:buNone/>
              <a:defRPr sz="3600"/>
            </a:lvl1pPr>
            <a:lvl2pPr marL="457063" indent="0">
              <a:buNone/>
              <a:defRPr/>
            </a:lvl2pPr>
          </a:lstStyle>
          <a:p>
            <a:pPr lvl="0"/>
            <a:r>
              <a:rPr lang="sv-SE"/>
              <a:t>Klicka här för att ändra format på bakgrundstexten</a:t>
            </a:r>
          </a:p>
        </p:txBody>
      </p:sp>
      <p:pic>
        <p:nvPicPr>
          <p:cNvPr id="12" name="logofromfile">
            <a:extLst>
              <a:ext uri="{FF2B5EF4-FFF2-40B4-BE49-F238E27FC236}">
                <a16:creationId xmlns:a16="http://schemas.microsoft.com/office/drawing/2014/main" id="{3A80C2AB-F4EB-FF46-8612-C715D352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0000" y="6228000"/>
            <a:ext cx="1800000" cy="241492"/>
          </a:xfrm>
          <a:prstGeom prst="rect">
            <a:avLst/>
          </a:prstGeom>
        </p:spPr>
      </p:pic>
    </p:spTree>
    <p:extLst>
      <p:ext uri="{BB962C8B-B14F-4D97-AF65-F5344CB8AC3E}">
        <p14:creationId xmlns:p14="http://schemas.microsoft.com/office/powerpoint/2010/main" val="189048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ps">
    <p:bg>
      <p:bgPr>
        <a:solidFill>
          <a:srgbClr val="005884"/>
        </a:solidFill>
        <a:effectLst/>
      </p:bgPr>
    </p:bg>
    <p:spTree>
      <p:nvGrpSpPr>
        <p:cNvPr id="1" name=""/>
        <p:cNvGrpSpPr/>
        <p:nvPr/>
      </p:nvGrpSpPr>
      <p:grpSpPr>
        <a:xfrm>
          <a:off x="0" y="0"/>
          <a:ext cx="0" cy="0"/>
          <a:chOff x="0" y="0"/>
          <a:chExt cx="0" cy="0"/>
        </a:xfrm>
      </p:grpSpPr>
      <p:sp>
        <p:nvSpPr>
          <p:cNvPr id="7" name="Rätvinklig triangel 6">
            <a:extLst>
              <a:ext uri="{FF2B5EF4-FFF2-40B4-BE49-F238E27FC236}">
                <a16:creationId xmlns:a16="http://schemas.microsoft.com/office/drawing/2014/main" id="{9FE56DA3-938D-1040-AA38-5AA4D53CAAA5}"/>
              </a:ext>
            </a:extLst>
          </p:cNvPr>
          <p:cNvSpPr/>
          <p:nvPr userDrawn="1"/>
        </p:nvSpPr>
        <p:spPr>
          <a:xfrm rot="10800000">
            <a:off x="8667426" y="-1"/>
            <a:ext cx="3521399" cy="292893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E4C82434-D395-B74D-83C6-FC221D826E90}"/>
              </a:ext>
            </a:extLst>
          </p:cNvPr>
          <p:cNvPicPr>
            <a:picLocks noChangeAspect="1"/>
          </p:cNvPicPr>
          <p:nvPr userDrawn="1"/>
        </p:nvPicPr>
        <p:blipFill>
          <a:blip r:embed="rId2"/>
          <a:stretch>
            <a:fillRect/>
          </a:stretch>
        </p:blipFill>
        <p:spPr>
          <a:xfrm>
            <a:off x="0" y="893"/>
            <a:ext cx="12188825" cy="6856214"/>
          </a:xfrm>
          <a:prstGeom prst="rect">
            <a:avLst/>
          </a:prstGeom>
        </p:spPr>
      </p:pic>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7982" y="734610"/>
            <a:ext cx="1566040"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4"/>
          <a:srcRect/>
          <a:stretch/>
        </p:blipFill>
        <p:spPr>
          <a:xfrm>
            <a:off x="10080040" y="6228000"/>
            <a:ext cx="1799920" cy="241492"/>
          </a:xfrm>
          <a:prstGeom prst="rect">
            <a:avLst/>
          </a:prstGeom>
        </p:spPr>
      </p:pic>
    </p:spTree>
    <p:extLst>
      <p:ext uri="{BB962C8B-B14F-4D97-AF65-F5344CB8AC3E}">
        <p14:creationId xmlns:p14="http://schemas.microsoft.com/office/powerpoint/2010/main" val="325239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ppgift">
    <p:bg>
      <p:bgPr>
        <a:solidFill>
          <a:srgbClr val="005884"/>
        </a:solidFill>
        <a:effectLst/>
      </p:bgPr>
    </p:bg>
    <p:spTree>
      <p:nvGrpSpPr>
        <p:cNvPr id="1" name=""/>
        <p:cNvGrpSpPr/>
        <p:nvPr/>
      </p:nvGrpSpPr>
      <p:grpSpPr>
        <a:xfrm>
          <a:off x="0" y="0"/>
          <a:ext cx="0" cy="0"/>
          <a:chOff x="0" y="0"/>
          <a:chExt cx="0" cy="0"/>
        </a:xfrm>
      </p:grpSpPr>
      <p:sp>
        <p:nvSpPr>
          <p:cNvPr id="7" name="Rätvinklig triangel 6">
            <a:extLst>
              <a:ext uri="{FF2B5EF4-FFF2-40B4-BE49-F238E27FC236}">
                <a16:creationId xmlns:a16="http://schemas.microsoft.com/office/drawing/2014/main" id="{9FE56DA3-938D-1040-AA38-5AA4D53CAAA5}"/>
              </a:ext>
            </a:extLst>
          </p:cNvPr>
          <p:cNvSpPr/>
          <p:nvPr userDrawn="1"/>
        </p:nvSpPr>
        <p:spPr>
          <a:xfrm rot="10800000">
            <a:off x="8667426" y="-1"/>
            <a:ext cx="3521399" cy="292893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E4C82434-D395-B74D-83C6-FC221D826E90}"/>
              </a:ext>
            </a:extLst>
          </p:cNvPr>
          <p:cNvPicPr>
            <a:picLocks noChangeAspect="1"/>
          </p:cNvPicPr>
          <p:nvPr userDrawn="1"/>
        </p:nvPicPr>
        <p:blipFill>
          <a:blip r:embed="rId2"/>
          <a:stretch>
            <a:fillRect/>
          </a:stretch>
        </p:blipFill>
        <p:spPr>
          <a:xfrm>
            <a:off x="0" y="893"/>
            <a:ext cx="12188825" cy="6856214"/>
          </a:xfrm>
          <a:prstGeom prst="rect">
            <a:avLst/>
          </a:prstGeom>
        </p:spPr>
      </p:pic>
      <p:sp>
        <p:nvSpPr>
          <p:cNvPr id="8" name="Rubrik 1">
            <a:extLst>
              <a:ext uri="{FF2B5EF4-FFF2-40B4-BE49-F238E27FC236}">
                <a16:creationId xmlns:a16="http://schemas.microsoft.com/office/drawing/2014/main" id="{0559D257-126A-0F48-AE2D-4AD413754110}"/>
              </a:ext>
            </a:extLst>
          </p:cNvPr>
          <p:cNvSpPr>
            <a:spLocks noGrp="1"/>
          </p:cNvSpPr>
          <p:nvPr>
            <p:ph type="title"/>
          </p:nvPr>
        </p:nvSpPr>
        <p:spPr>
          <a:xfrm>
            <a:off x="837982" y="2722598"/>
            <a:ext cx="9454334" cy="2928939"/>
          </a:xfrm>
        </p:spPr>
        <p:txBody>
          <a:bodyPr anchor="t" anchorCtr="0"/>
          <a:lstStyle>
            <a:lvl1pPr>
              <a:defRPr>
                <a:solidFill>
                  <a:schemeClr val="bg1"/>
                </a:solidFill>
              </a:defRPr>
            </a:lvl1pPr>
          </a:lstStyle>
          <a:p>
            <a:r>
              <a:rPr lang="sv-SE"/>
              <a:t>Klicka här för att ändra mall för rubrikformat</a:t>
            </a:r>
            <a:endParaRPr lang="sv-SE" dirty="0"/>
          </a:p>
        </p:txBody>
      </p:sp>
      <p:pic>
        <p:nvPicPr>
          <p:cNvPr id="9" name="Bildobjekt 8">
            <a:extLst>
              <a:ext uri="{FF2B5EF4-FFF2-40B4-BE49-F238E27FC236}">
                <a16:creationId xmlns:a16="http://schemas.microsoft.com/office/drawing/2014/main" id="{787F32BC-81F8-C242-87E2-B144A3DBEED2}"/>
              </a:ext>
            </a:extLst>
          </p:cNvPr>
          <p:cNvPicPr>
            <a:picLocks noChangeAspect="1"/>
          </p:cNvPicPr>
          <p:nvPr userDrawn="1"/>
        </p:nvPicPr>
        <p:blipFill>
          <a:blip r:embed="rId3"/>
          <a:srcRect/>
          <a:stretch/>
        </p:blipFill>
        <p:spPr>
          <a:xfrm>
            <a:off x="838584" y="734610"/>
            <a:ext cx="1564836" cy="1564836"/>
          </a:xfrm>
          <a:prstGeom prst="rect">
            <a:avLst/>
          </a:prstGeom>
        </p:spPr>
      </p:pic>
      <p:pic>
        <p:nvPicPr>
          <p:cNvPr id="6" name="logofromfile">
            <a:extLst>
              <a:ext uri="{FF2B5EF4-FFF2-40B4-BE49-F238E27FC236}">
                <a16:creationId xmlns:a16="http://schemas.microsoft.com/office/drawing/2014/main" id="{62FD2034-C4C6-7249-8315-6CD1B7DF81A9}"/>
              </a:ext>
            </a:extLst>
          </p:cNvPr>
          <p:cNvPicPr>
            <a:picLocks noChangeAspect="1"/>
          </p:cNvPicPr>
          <p:nvPr userDrawn="1"/>
        </p:nvPicPr>
        <p:blipFill>
          <a:blip r:embed="rId4"/>
          <a:srcRect/>
          <a:stretch/>
        </p:blipFill>
        <p:spPr>
          <a:xfrm>
            <a:off x="10080040" y="6228000"/>
            <a:ext cx="1799920" cy="241492"/>
          </a:xfrm>
          <a:prstGeom prst="rect">
            <a:avLst/>
          </a:prstGeom>
        </p:spPr>
      </p:pic>
    </p:spTree>
    <p:extLst>
      <p:ext uri="{BB962C8B-B14F-4D97-AF65-F5344CB8AC3E}">
        <p14:creationId xmlns:p14="http://schemas.microsoft.com/office/powerpoint/2010/main" val="62046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837982" y="1825625"/>
            <a:ext cx="10512862" cy="409472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4" name="logofromfile">
            <a:extLst>
              <a:ext uri="{FF2B5EF4-FFF2-40B4-BE49-F238E27FC236}">
                <a16:creationId xmlns:a16="http://schemas.microsoft.com/office/drawing/2014/main" id="{0EDD35B3-DF29-6F43-9373-988E75DFD0B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080000" y="6228000"/>
            <a:ext cx="1800000" cy="241492"/>
          </a:xfrm>
          <a:prstGeom prst="rect">
            <a:avLst/>
          </a:prstGeom>
        </p:spPr>
      </p:pic>
    </p:spTree>
    <p:extLst>
      <p:ext uri="{BB962C8B-B14F-4D97-AF65-F5344CB8AC3E}">
        <p14:creationId xmlns:p14="http://schemas.microsoft.com/office/powerpoint/2010/main" val="3319589070"/>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75" r:id="rId3"/>
    <p:sldLayoutId id="2147483663" r:id="rId4"/>
    <p:sldLayoutId id="2147483664" r:id="rId5"/>
    <p:sldLayoutId id="2147483674" r:id="rId6"/>
    <p:sldLayoutId id="2147483665" r:id="rId7"/>
    <p:sldLayoutId id="2147483666" r:id="rId8"/>
    <p:sldLayoutId id="2147483676" r:id="rId9"/>
    <p:sldLayoutId id="2147483677" r:id="rId10"/>
    <p:sldLayoutId id="2147483678" r:id="rId11"/>
    <p:sldLayoutId id="2147483679" r:id="rId12"/>
    <p:sldLayoutId id="2147483680" r:id="rId13"/>
    <p:sldLayoutId id="2147483681" r:id="rId14"/>
    <p:sldLayoutId id="2147483682" r:id="rId15"/>
    <p:sldLayoutId id="2147483685" r:id="rId16"/>
    <p:sldLayoutId id="2147483669" r:id="rId17"/>
    <p:sldLayoutId id="2147483684" r:id="rId18"/>
    <p:sldLayoutId id="2147483670" r:id="rId19"/>
    <p:sldLayoutId id="2147483687" r:id="rId20"/>
    <p:sldLayoutId id="2147483688" r:id="rId21"/>
    <p:sldLayoutId id="2147483689" r:id="rId22"/>
  </p:sldLayoutIdLst>
  <p:txStyles>
    <p:titleStyle>
      <a:lvl1pPr algn="l" defTabSz="914126" rtl="0" eaLnBrk="1" latinLnBrk="0" hangingPunct="1">
        <a:lnSpc>
          <a:spcPct val="90000"/>
        </a:lnSpc>
        <a:spcBef>
          <a:spcPct val="0"/>
        </a:spcBef>
        <a:buNone/>
        <a:defRPr sz="4399" b="1" i="0" kern="1200">
          <a:solidFill>
            <a:srgbClr val="005884"/>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2.png"/><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nul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89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ndad rektangulär 3">
            <a:extLst>
              <a:ext uri="{FF2B5EF4-FFF2-40B4-BE49-F238E27FC236}">
                <a16:creationId xmlns:a16="http://schemas.microsoft.com/office/drawing/2014/main" id="{FAAAA718-1F9E-134E-8914-8E9B144D94B7}"/>
              </a:ext>
            </a:extLst>
          </p:cNvPr>
          <p:cNvSpPr/>
          <p:nvPr/>
        </p:nvSpPr>
        <p:spPr>
          <a:xfrm>
            <a:off x="2929631" y="1278294"/>
            <a:ext cx="6503617" cy="3440182"/>
          </a:xfrm>
          <a:prstGeom prst="wedgeRoundRectCallout">
            <a:avLst>
              <a:gd name="adj1" fmla="val -36864"/>
              <a:gd name="adj2" fmla="val 75534"/>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r>
              <a:rPr lang="sv-SE" sz="5400" b="1" dirty="0">
                <a:solidFill>
                  <a:schemeClr val="accent3"/>
                </a:solidFill>
              </a:rPr>
              <a:t>Vi kan inte använda oss av våra erfarenheter</a:t>
            </a:r>
          </a:p>
        </p:txBody>
      </p:sp>
    </p:spTree>
    <p:extLst>
      <p:ext uri="{BB962C8B-B14F-4D97-AF65-F5344CB8AC3E}">
        <p14:creationId xmlns:p14="http://schemas.microsoft.com/office/powerpoint/2010/main" val="1677911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p:txBody>
          <a:bodyPr>
            <a:normAutofit/>
          </a:bodyPr>
          <a:lstStyle/>
          <a:p>
            <a:r>
              <a:rPr lang="sv-SE" sz="5400" b="0" dirty="0"/>
              <a:t>Hur har vi det i Svenska kyrkan?</a:t>
            </a:r>
          </a:p>
        </p:txBody>
      </p:sp>
      <p:sp>
        <p:nvSpPr>
          <p:cNvPr id="27" name="Höger 26">
            <a:extLst>
              <a:ext uri="{FF2B5EF4-FFF2-40B4-BE49-F238E27FC236}">
                <a16:creationId xmlns:a16="http://schemas.microsoft.com/office/drawing/2014/main" id="{B2B5DC67-D6D5-234C-AB9D-C7A866EE6DD1}"/>
              </a:ext>
            </a:extLst>
          </p:cNvPr>
          <p:cNvSpPr/>
          <p:nvPr/>
        </p:nvSpPr>
        <p:spPr>
          <a:xfrm>
            <a:off x="943303" y="4644821"/>
            <a:ext cx="10083800" cy="12954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26C7E417-84B7-614C-840E-70E08FB06F6A}"/>
              </a:ext>
            </a:extLst>
          </p:cNvPr>
          <p:cNvSpPr txBox="1"/>
          <p:nvPr/>
        </p:nvSpPr>
        <p:spPr>
          <a:xfrm flipH="1">
            <a:off x="1025795" y="5106152"/>
            <a:ext cx="906781" cy="369332"/>
          </a:xfrm>
          <a:prstGeom prst="rect">
            <a:avLst/>
          </a:prstGeom>
          <a:noFill/>
        </p:spPr>
        <p:txBody>
          <a:bodyPr wrap="square" rtlCol="0">
            <a:spAutoFit/>
          </a:bodyPr>
          <a:lstStyle/>
          <a:p>
            <a:r>
              <a:rPr lang="sv-SE" dirty="0">
                <a:solidFill>
                  <a:schemeClr val="bg1"/>
                </a:solidFill>
              </a:rPr>
              <a:t>2004</a:t>
            </a:r>
          </a:p>
        </p:txBody>
      </p:sp>
      <p:sp>
        <p:nvSpPr>
          <p:cNvPr id="29" name="textruta 28">
            <a:extLst>
              <a:ext uri="{FF2B5EF4-FFF2-40B4-BE49-F238E27FC236}">
                <a16:creationId xmlns:a16="http://schemas.microsoft.com/office/drawing/2014/main" id="{7F1F6D9C-3C9D-484E-A432-41993F43A834}"/>
              </a:ext>
            </a:extLst>
          </p:cNvPr>
          <p:cNvSpPr txBox="1"/>
          <p:nvPr/>
        </p:nvSpPr>
        <p:spPr>
          <a:xfrm flipH="1">
            <a:off x="6294005" y="5092420"/>
            <a:ext cx="906781" cy="369332"/>
          </a:xfrm>
          <a:prstGeom prst="rect">
            <a:avLst/>
          </a:prstGeom>
          <a:noFill/>
        </p:spPr>
        <p:txBody>
          <a:bodyPr wrap="square" rtlCol="0">
            <a:spAutoFit/>
          </a:bodyPr>
          <a:lstStyle/>
          <a:p>
            <a:r>
              <a:rPr lang="sv-SE" dirty="0">
                <a:solidFill>
                  <a:schemeClr val="bg1"/>
                </a:solidFill>
              </a:rPr>
              <a:t>2013</a:t>
            </a:r>
          </a:p>
        </p:txBody>
      </p:sp>
      <p:sp>
        <p:nvSpPr>
          <p:cNvPr id="30" name="textruta 29">
            <a:extLst>
              <a:ext uri="{FF2B5EF4-FFF2-40B4-BE49-F238E27FC236}">
                <a16:creationId xmlns:a16="http://schemas.microsoft.com/office/drawing/2014/main" id="{C4DB2B79-AF90-304F-B7C5-CB46E6038F4C}"/>
              </a:ext>
            </a:extLst>
          </p:cNvPr>
          <p:cNvSpPr txBox="1"/>
          <p:nvPr/>
        </p:nvSpPr>
        <p:spPr>
          <a:xfrm flipH="1">
            <a:off x="6934093" y="5097222"/>
            <a:ext cx="906781" cy="369332"/>
          </a:xfrm>
          <a:prstGeom prst="rect">
            <a:avLst/>
          </a:prstGeom>
          <a:noFill/>
        </p:spPr>
        <p:txBody>
          <a:bodyPr wrap="square" rtlCol="0">
            <a:spAutoFit/>
          </a:bodyPr>
          <a:lstStyle/>
          <a:p>
            <a:r>
              <a:rPr lang="sv-SE" dirty="0">
                <a:solidFill>
                  <a:schemeClr val="bg1"/>
                </a:solidFill>
              </a:rPr>
              <a:t>2014</a:t>
            </a:r>
          </a:p>
        </p:txBody>
      </p:sp>
      <p:sp>
        <p:nvSpPr>
          <p:cNvPr id="31" name="textruta 30">
            <a:extLst>
              <a:ext uri="{FF2B5EF4-FFF2-40B4-BE49-F238E27FC236}">
                <a16:creationId xmlns:a16="http://schemas.microsoft.com/office/drawing/2014/main" id="{4BC1F7DF-837E-7743-B2A4-4F44E38A0355}"/>
              </a:ext>
            </a:extLst>
          </p:cNvPr>
          <p:cNvSpPr txBox="1"/>
          <p:nvPr/>
        </p:nvSpPr>
        <p:spPr>
          <a:xfrm flipH="1">
            <a:off x="7560239" y="5102024"/>
            <a:ext cx="906781" cy="369332"/>
          </a:xfrm>
          <a:prstGeom prst="rect">
            <a:avLst/>
          </a:prstGeom>
          <a:noFill/>
        </p:spPr>
        <p:txBody>
          <a:bodyPr wrap="square" rtlCol="0">
            <a:spAutoFit/>
          </a:bodyPr>
          <a:lstStyle/>
          <a:p>
            <a:r>
              <a:rPr lang="sv-SE" dirty="0">
                <a:solidFill>
                  <a:schemeClr val="bg1"/>
                </a:solidFill>
              </a:rPr>
              <a:t>2015</a:t>
            </a:r>
          </a:p>
        </p:txBody>
      </p:sp>
      <p:sp>
        <p:nvSpPr>
          <p:cNvPr id="32" name="textruta 31">
            <a:extLst>
              <a:ext uri="{FF2B5EF4-FFF2-40B4-BE49-F238E27FC236}">
                <a16:creationId xmlns:a16="http://schemas.microsoft.com/office/drawing/2014/main" id="{354B3FE5-5CC9-8B4E-BA25-23FA39E690E9}"/>
              </a:ext>
            </a:extLst>
          </p:cNvPr>
          <p:cNvSpPr txBox="1"/>
          <p:nvPr/>
        </p:nvSpPr>
        <p:spPr>
          <a:xfrm flipH="1">
            <a:off x="1633853" y="5106152"/>
            <a:ext cx="906781" cy="369332"/>
          </a:xfrm>
          <a:prstGeom prst="rect">
            <a:avLst/>
          </a:prstGeom>
          <a:noFill/>
        </p:spPr>
        <p:txBody>
          <a:bodyPr wrap="square" rtlCol="0">
            <a:spAutoFit/>
          </a:bodyPr>
          <a:lstStyle/>
          <a:p>
            <a:r>
              <a:rPr lang="sv-SE" dirty="0">
                <a:solidFill>
                  <a:schemeClr val="bg1"/>
                </a:solidFill>
              </a:rPr>
              <a:t>2005</a:t>
            </a:r>
          </a:p>
        </p:txBody>
      </p:sp>
      <p:sp>
        <p:nvSpPr>
          <p:cNvPr id="33" name="textruta 32">
            <a:extLst>
              <a:ext uri="{FF2B5EF4-FFF2-40B4-BE49-F238E27FC236}">
                <a16:creationId xmlns:a16="http://schemas.microsoft.com/office/drawing/2014/main" id="{93688F95-54AD-1940-9395-5BCD51038874}"/>
              </a:ext>
            </a:extLst>
          </p:cNvPr>
          <p:cNvSpPr txBox="1"/>
          <p:nvPr/>
        </p:nvSpPr>
        <p:spPr>
          <a:xfrm flipH="1">
            <a:off x="2286392" y="5092420"/>
            <a:ext cx="906781" cy="369332"/>
          </a:xfrm>
          <a:prstGeom prst="rect">
            <a:avLst/>
          </a:prstGeom>
          <a:noFill/>
        </p:spPr>
        <p:txBody>
          <a:bodyPr wrap="square" rtlCol="0">
            <a:spAutoFit/>
          </a:bodyPr>
          <a:lstStyle/>
          <a:p>
            <a:r>
              <a:rPr lang="sv-SE" dirty="0">
                <a:solidFill>
                  <a:schemeClr val="bg1"/>
                </a:solidFill>
              </a:rPr>
              <a:t>2006</a:t>
            </a:r>
          </a:p>
        </p:txBody>
      </p:sp>
      <p:sp>
        <p:nvSpPr>
          <p:cNvPr id="34" name="textruta 33">
            <a:extLst>
              <a:ext uri="{FF2B5EF4-FFF2-40B4-BE49-F238E27FC236}">
                <a16:creationId xmlns:a16="http://schemas.microsoft.com/office/drawing/2014/main" id="{F07BAB09-1116-9744-B18B-58866FF225B1}"/>
              </a:ext>
            </a:extLst>
          </p:cNvPr>
          <p:cNvSpPr txBox="1"/>
          <p:nvPr/>
        </p:nvSpPr>
        <p:spPr>
          <a:xfrm flipH="1">
            <a:off x="2960662" y="5079720"/>
            <a:ext cx="906781" cy="369332"/>
          </a:xfrm>
          <a:prstGeom prst="rect">
            <a:avLst/>
          </a:prstGeom>
          <a:noFill/>
        </p:spPr>
        <p:txBody>
          <a:bodyPr wrap="square" rtlCol="0">
            <a:spAutoFit/>
          </a:bodyPr>
          <a:lstStyle/>
          <a:p>
            <a:r>
              <a:rPr lang="sv-SE" dirty="0">
                <a:solidFill>
                  <a:schemeClr val="bg1"/>
                </a:solidFill>
              </a:rPr>
              <a:t>2008</a:t>
            </a:r>
          </a:p>
        </p:txBody>
      </p:sp>
      <p:sp>
        <p:nvSpPr>
          <p:cNvPr id="35" name="textruta 34">
            <a:extLst>
              <a:ext uri="{FF2B5EF4-FFF2-40B4-BE49-F238E27FC236}">
                <a16:creationId xmlns:a16="http://schemas.microsoft.com/office/drawing/2014/main" id="{063FC028-2F5F-E548-9C5D-45653D0D9EB4}"/>
              </a:ext>
            </a:extLst>
          </p:cNvPr>
          <p:cNvSpPr txBox="1"/>
          <p:nvPr/>
        </p:nvSpPr>
        <p:spPr>
          <a:xfrm flipH="1">
            <a:off x="3654436" y="5092420"/>
            <a:ext cx="906781" cy="369332"/>
          </a:xfrm>
          <a:prstGeom prst="rect">
            <a:avLst/>
          </a:prstGeom>
          <a:noFill/>
        </p:spPr>
        <p:txBody>
          <a:bodyPr wrap="square" rtlCol="0">
            <a:spAutoFit/>
          </a:bodyPr>
          <a:lstStyle/>
          <a:p>
            <a:r>
              <a:rPr lang="sv-SE" dirty="0">
                <a:solidFill>
                  <a:schemeClr val="bg1"/>
                </a:solidFill>
              </a:rPr>
              <a:t>2009</a:t>
            </a:r>
          </a:p>
        </p:txBody>
      </p:sp>
      <p:sp>
        <p:nvSpPr>
          <p:cNvPr id="36" name="textruta 35">
            <a:extLst>
              <a:ext uri="{FF2B5EF4-FFF2-40B4-BE49-F238E27FC236}">
                <a16:creationId xmlns:a16="http://schemas.microsoft.com/office/drawing/2014/main" id="{3491CF8D-9721-5942-99F8-02ED4D3B210A}"/>
              </a:ext>
            </a:extLst>
          </p:cNvPr>
          <p:cNvSpPr txBox="1"/>
          <p:nvPr/>
        </p:nvSpPr>
        <p:spPr>
          <a:xfrm flipH="1">
            <a:off x="4368396" y="5097222"/>
            <a:ext cx="906781" cy="369332"/>
          </a:xfrm>
          <a:prstGeom prst="rect">
            <a:avLst/>
          </a:prstGeom>
          <a:noFill/>
        </p:spPr>
        <p:txBody>
          <a:bodyPr wrap="square" rtlCol="0">
            <a:spAutoFit/>
          </a:bodyPr>
          <a:lstStyle/>
          <a:p>
            <a:r>
              <a:rPr lang="sv-SE" dirty="0">
                <a:solidFill>
                  <a:schemeClr val="bg1"/>
                </a:solidFill>
              </a:rPr>
              <a:t>2010</a:t>
            </a:r>
          </a:p>
        </p:txBody>
      </p:sp>
      <p:sp>
        <p:nvSpPr>
          <p:cNvPr id="37" name="textruta 36">
            <a:extLst>
              <a:ext uri="{FF2B5EF4-FFF2-40B4-BE49-F238E27FC236}">
                <a16:creationId xmlns:a16="http://schemas.microsoft.com/office/drawing/2014/main" id="{DD58556E-D2E7-414B-99BD-467ECF6FC969}"/>
              </a:ext>
            </a:extLst>
          </p:cNvPr>
          <p:cNvSpPr txBox="1"/>
          <p:nvPr/>
        </p:nvSpPr>
        <p:spPr>
          <a:xfrm flipH="1">
            <a:off x="5020935" y="5092420"/>
            <a:ext cx="906781" cy="369332"/>
          </a:xfrm>
          <a:prstGeom prst="rect">
            <a:avLst/>
          </a:prstGeom>
          <a:noFill/>
        </p:spPr>
        <p:txBody>
          <a:bodyPr wrap="square" rtlCol="0">
            <a:spAutoFit/>
          </a:bodyPr>
          <a:lstStyle/>
          <a:p>
            <a:r>
              <a:rPr lang="sv-SE" dirty="0">
                <a:solidFill>
                  <a:schemeClr val="bg1"/>
                </a:solidFill>
              </a:rPr>
              <a:t>2011</a:t>
            </a:r>
          </a:p>
        </p:txBody>
      </p:sp>
      <p:sp>
        <p:nvSpPr>
          <p:cNvPr id="38" name="textruta 37">
            <a:extLst>
              <a:ext uri="{FF2B5EF4-FFF2-40B4-BE49-F238E27FC236}">
                <a16:creationId xmlns:a16="http://schemas.microsoft.com/office/drawing/2014/main" id="{3BFBBB63-B5F6-4342-95D9-1625B2F01E5B}"/>
              </a:ext>
            </a:extLst>
          </p:cNvPr>
          <p:cNvSpPr txBox="1"/>
          <p:nvPr/>
        </p:nvSpPr>
        <p:spPr>
          <a:xfrm flipH="1">
            <a:off x="5630331" y="5105973"/>
            <a:ext cx="906781" cy="369332"/>
          </a:xfrm>
          <a:prstGeom prst="rect">
            <a:avLst/>
          </a:prstGeom>
          <a:noFill/>
        </p:spPr>
        <p:txBody>
          <a:bodyPr wrap="square" rtlCol="0">
            <a:spAutoFit/>
          </a:bodyPr>
          <a:lstStyle/>
          <a:p>
            <a:r>
              <a:rPr lang="sv-SE" dirty="0">
                <a:solidFill>
                  <a:schemeClr val="bg1"/>
                </a:solidFill>
              </a:rPr>
              <a:t>2012</a:t>
            </a:r>
          </a:p>
        </p:txBody>
      </p:sp>
      <p:sp>
        <p:nvSpPr>
          <p:cNvPr id="39" name="textruta 38">
            <a:extLst>
              <a:ext uri="{FF2B5EF4-FFF2-40B4-BE49-F238E27FC236}">
                <a16:creationId xmlns:a16="http://schemas.microsoft.com/office/drawing/2014/main" id="{041FE37C-C77C-BB42-82FC-7682AE66DEC2}"/>
              </a:ext>
            </a:extLst>
          </p:cNvPr>
          <p:cNvSpPr txBox="1"/>
          <p:nvPr/>
        </p:nvSpPr>
        <p:spPr>
          <a:xfrm flipH="1">
            <a:off x="8221869" y="5102024"/>
            <a:ext cx="906781" cy="369332"/>
          </a:xfrm>
          <a:prstGeom prst="rect">
            <a:avLst/>
          </a:prstGeom>
          <a:noFill/>
        </p:spPr>
        <p:txBody>
          <a:bodyPr wrap="square" rtlCol="0">
            <a:spAutoFit/>
          </a:bodyPr>
          <a:lstStyle/>
          <a:p>
            <a:r>
              <a:rPr lang="sv-SE" dirty="0">
                <a:solidFill>
                  <a:schemeClr val="bg1"/>
                </a:solidFill>
              </a:rPr>
              <a:t>2016</a:t>
            </a:r>
          </a:p>
        </p:txBody>
      </p:sp>
      <p:sp>
        <p:nvSpPr>
          <p:cNvPr id="40" name="textruta 39">
            <a:extLst>
              <a:ext uri="{FF2B5EF4-FFF2-40B4-BE49-F238E27FC236}">
                <a16:creationId xmlns:a16="http://schemas.microsoft.com/office/drawing/2014/main" id="{8A1D8FB9-0832-7845-BB2A-C42946B94B2B}"/>
              </a:ext>
            </a:extLst>
          </p:cNvPr>
          <p:cNvSpPr txBox="1"/>
          <p:nvPr/>
        </p:nvSpPr>
        <p:spPr>
          <a:xfrm flipH="1">
            <a:off x="8883499" y="5106152"/>
            <a:ext cx="906781" cy="369332"/>
          </a:xfrm>
          <a:prstGeom prst="rect">
            <a:avLst/>
          </a:prstGeom>
          <a:noFill/>
        </p:spPr>
        <p:txBody>
          <a:bodyPr wrap="square" rtlCol="0">
            <a:spAutoFit/>
          </a:bodyPr>
          <a:lstStyle/>
          <a:p>
            <a:r>
              <a:rPr lang="sv-SE" dirty="0">
                <a:solidFill>
                  <a:schemeClr val="bg1"/>
                </a:solidFill>
              </a:rPr>
              <a:t>2017</a:t>
            </a:r>
          </a:p>
        </p:txBody>
      </p:sp>
      <p:sp>
        <p:nvSpPr>
          <p:cNvPr id="41" name="textruta 40">
            <a:extLst>
              <a:ext uri="{FF2B5EF4-FFF2-40B4-BE49-F238E27FC236}">
                <a16:creationId xmlns:a16="http://schemas.microsoft.com/office/drawing/2014/main" id="{B3A0B95F-B0E4-BF4A-8D50-220A5E389C22}"/>
              </a:ext>
            </a:extLst>
          </p:cNvPr>
          <p:cNvSpPr txBox="1"/>
          <p:nvPr/>
        </p:nvSpPr>
        <p:spPr>
          <a:xfrm flipH="1">
            <a:off x="9505770" y="5092420"/>
            <a:ext cx="906781" cy="369332"/>
          </a:xfrm>
          <a:prstGeom prst="rect">
            <a:avLst/>
          </a:prstGeom>
          <a:noFill/>
        </p:spPr>
        <p:txBody>
          <a:bodyPr wrap="square" rtlCol="0">
            <a:spAutoFit/>
          </a:bodyPr>
          <a:lstStyle/>
          <a:p>
            <a:r>
              <a:rPr lang="sv-SE" dirty="0">
                <a:solidFill>
                  <a:schemeClr val="bg1"/>
                </a:solidFill>
              </a:rPr>
              <a:t>2018</a:t>
            </a:r>
          </a:p>
        </p:txBody>
      </p:sp>
      <p:pic>
        <p:nvPicPr>
          <p:cNvPr id="42" name="Bildobjekt 41">
            <a:extLst>
              <a:ext uri="{FF2B5EF4-FFF2-40B4-BE49-F238E27FC236}">
                <a16:creationId xmlns:a16="http://schemas.microsoft.com/office/drawing/2014/main" id="{B3A902C9-AEB9-D043-80EB-31DB47219190}"/>
              </a:ext>
            </a:extLst>
          </p:cNvPr>
          <p:cNvPicPr>
            <a:picLocks noChangeAspect="1"/>
          </p:cNvPicPr>
          <p:nvPr/>
        </p:nvPicPr>
        <p:blipFill>
          <a:blip r:embed="rId3"/>
          <a:stretch>
            <a:fillRect/>
          </a:stretch>
        </p:blipFill>
        <p:spPr>
          <a:xfrm>
            <a:off x="957879" y="1553814"/>
            <a:ext cx="1373749" cy="3034737"/>
          </a:xfrm>
          <a:prstGeom prst="rect">
            <a:avLst/>
          </a:prstGeom>
        </p:spPr>
      </p:pic>
      <p:sp>
        <p:nvSpPr>
          <p:cNvPr id="43" name="Underrubrik 1">
            <a:extLst>
              <a:ext uri="{FF2B5EF4-FFF2-40B4-BE49-F238E27FC236}">
                <a16:creationId xmlns:a16="http://schemas.microsoft.com/office/drawing/2014/main" id="{DF08702C-CDF0-F34E-934A-F0F2C2AD2CBA}"/>
              </a:ext>
            </a:extLst>
          </p:cNvPr>
          <p:cNvSpPr txBox="1">
            <a:spLocks/>
          </p:cNvSpPr>
          <p:nvPr/>
        </p:nvSpPr>
        <p:spPr>
          <a:xfrm>
            <a:off x="2530776" y="1872342"/>
            <a:ext cx="5256430" cy="2716209"/>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Clr>
                <a:schemeClr val="accent2"/>
              </a:buClr>
            </a:pPr>
            <a:r>
              <a:rPr lang="sv-SE" sz="3200" dirty="0"/>
              <a:t>Vision</a:t>
            </a:r>
          </a:p>
          <a:p>
            <a:pPr>
              <a:buClr>
                <a:schemeClr val="accent2"/>
              </a:buClr>
            </a:pPr>
            <a:r>
              <a:rPr lang="sv-SE" sz="3200" dirty="0"/>
              <a:t>Bilden av Svenska kyrkan</a:t>
            </a:r>
          </a:p>
          <a:p>
            <a:pPr>
              <a:buClr>
                <a:schemeClr val="accent2"/>
              </a:buClr>
            </a:pPr>
            <a:r>
              <a:rPr lang="sv-SE" sz="3200" dirty="0"/>
              <a:t>Kännedom och attityd</a:t>
            </a:r>
          </a:p>
          <a:p>
            <a:pPr>
              <a:buClr>
                <a:schemeClr val="accent2"/>
              </a:buClr>
            </a:pPr>
            <a:r>
              <a:rPr lang="sv-SE" sz="3200" dirty="0"/>
              <a:t>Medlemskap </a:t>
            </a:r>
          </a:p>
          <a:p>
            <a:pPr>
              <a:buClr>
                <a:schemeClr val="accent2"/>
              </a:buClr>
            </a:pPr>
            <a:r>
              <a:rPr lang="sv-SE" sz="3200" dirty="0"/>
              <a:t>Tro </a:t>
            </a:r>
          </a:p>
        </p:txBody>
      </p:sp>
    </p:spTree>
    <p:extLst>
      <p:ext uri="{BB962C8B-B14F-4D97-AF65-F5344CB8AC3E}">
        <p14:creationId xmlns:p14="http://schemas.microsoft.com/office/powerpoint/2010/main" val="2184856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3">
            <a:extLst>
              <a:ext uri="{FF2B5EF4-FFF2-40B4-BE49-F238E27FC236}">
                <a16:creationId xmlns:a16="http://schemas.microsoft.com/office/drawing/2014/main" id="{B618B5FB-69E4-9C41-BBF8-290238DF0164}"/>
              </a:ext>
            </a:extLst>
          </p:cNvPr>
          <p:cNvPicPr>
            <a:picLocks noChangeAspect="1"/>
          </p:cNvPicPr>
          <p:nvPr/>
        </p:nvPicPr>
        <p:blipFill rotWithShape="1">
          <a:blip r:embed="rId3">
            <a:extLst>
              <a:ext uri="{28A0092B-C50C-407E-A947-70E740481C1C}">
                <a14:useLocalDpi xmlns:a14="http://schemas.microsoft.com/office/drawing/2010/main" val="0"/>
              </a:ext>
            </a:extLst>
          </a:blip>
          <a:srcRect l="12565" r="12565"/>
          <a:stretch/>
        </p:blipFill>
        <p:spPr>
          <a:xfrm>
            <a:off x="0" y="-1"/>
            <a:ext cx="12188826" cy="6858000"/>
          </a:xfrm>
          <a:prstGeom prst="rect">
            <a:avLst/>
          </a:prstGeom>
        </p:spPr>
      </p:pic>
      <p:sp>
        <p:nvSpPr>
          <p:cNvPr id="3" name="Rubrik 2">
            <a:extLst>
              <a:ext uri="{FF2B5EF4-FFF2-40B4-BE49-F238E27FC236}">
                <a16:creationId xmlns:a16="http://schemas.microsoft.com/office/drawing/2014/main" id="{25F51277-5520-1B46-A842-46D1CAFF436E}"/>
              </a:ext>
            </a:extLst>
          </p:cNvPr>
          <p:cNvSpPr>
            <a:spLocks noGrp="1"/>
          </p:cNvSpPr>
          <p:nvPr>
            <p:ph type="title"/>
          </p:nvPr>
        </p:nvSpPr>
        <p:spPr>
          <a:xfrm>
            <a:off x="1001856" y="1156064"/>
            <a:ext cx="6234967" cy="3833948"/>
          </a:xfrm>
        </p:spPr>
        <p:txBody>
          <a:bodyPr>
            <a:normAutofit/>
          </a:bodyPr>
          <a:lstStyle/>
          <a:p>
            <a:r>
              <a:rPr lang="sv-SE" sz="5400" dirty="0"/>
              <a:t>En kyrka som människor har en positiv relation till och känner glädje över att tillhöra</a:t>
            </a:r>
          </a:p>
        </p:txBody>
      </p:sp>
    </p:spTree>
    <p:extLst>
      <p:ext uri="{BB962C8B-B14F-4D97-AF65-F5344CB8AC3E}">
        <p14:creationId xmlns:p14="http://schemas.microsoft.com/office/powerpoint/2010/main" val="61561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5F51277-5520-1B46-A842-46D1CAFF436E}"/>
              </a:ext>
            </a:extLst>
          </p:cNvPr>
          <p:cNvSpPr>
            <a:spLocks noGrp="1"/>
          </p:cNvSpPr>
          <p:nvPr>
            <p:ph type="title"/>
          </p:nvPr>
        </p:nvSpPr>
        <p:spPr>
          <a:xfrm>
            <a:off x="1001856" y="1156064"/>
            <a:ext cx="6234967" cy="3833948"/>
          </a:xfrm>
        </p:spPr>
        <p:txBody>
          <a:bodyPr>
            <a:normAutofit/>
          </a:bodyPr>
          <a:lstStyle/>
          <a:p>
            <a:r>
              <a:rPr lang="sv-SE" sz="5400" dirty="0"/>
              <a:t>En kyrka som människor har en positiv relation till och känner glädje över att tillhöra</a:t>
            </a:r>
          </a:p>
        </p:txBody>
      </p:sp>
      <p:pic>
        <p:nvPicPr>
          <p:cNvPr id="4" name="Picture 2" descr="C:\Users\annbarbi\Downloads\1030874.jpg">
            <a:extLst>
              <a:ext uri="{FF2B5EF4-FFF2-40B4-BE49-F238E27FC236}">
                <a16:creationId xmlns:a16="http://schemas.microsoft.com/office/drawing/2014/main" id="{CE975740-B033-E04A-80B3-8306F81DBC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5" b="3474"/>
          <a:stretch/>
        </p:blipFill>
        <p:spPr bwMode="auto">
          <a:xfrm>
            <a:off x="-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76700082-8FDC-984B-94EE-0F19E7E514B1}"/>
              </a:ext>
            </a:extLst>
          </p:cNvPr>
          <p:cNvSpPr txBox="1"/>
          <p:nvPr/>
        </p:nvSpPr>
        <p:spPr>
          <a:xfrm>
            <a:off x="897100" y="5972285"/>
            <a:ext cx="8882207" cy="523220"/>
          </a:xfrm>
          <a:prstGeom prst="rect">
            <a:avLst/>
          </a:prstGeom>
          <a:noFill/>
        </p:spPr>
        <p:txBody>
          <a:bodyPr wrap="square" rtlCol="0">
            <a:spAutoFit/>
          </a:bodyPr>
          <a:lstStyle/>
          <a:p>
            <a:r>
              <a:rPr lang="sv-SE" sz="2800" b="1" dirty="0">
                <a:solidFill>
                  <a:schemeClr val="bg1"/>
                </a:solidFill>
              </a:rPr>
              <a:t>Stolt – känner glädje – medlemskapet är värdefullt</a:t>
            </a:r>
          </a:p>
        </p:txBody>
      </p:sp>
      <p:sp>
        <p:nvSpPr>
          <p:cNvPr id="2" name="Ellips 1">
            <a:extLst>
              <a:ext uri="{FF2B5EF4-FFF2-40B4-BE49-F238E27FC236}">
                <a16:creationId xmlns:a16="http://schemas.microsoft.com/office/drawing/2014/main" id="{1474CD34-6510-0D45-A979-098C0FD9B78C}"/>
              </a:ext>
            </a:extLst>
          </p:cNvPr>
          <p:cNvSpPr/>
          <p:nvPr/>
        </p:nvSpPr>
        <p:spPr>
          <a:xfrm>
            <a:off x="1334278" y="1032707"/>
            <a:ext cx="2705896" cy="2705896"/>
          </a:xfrm>
          <a:prstGeom prst="ellipse">
            <a:avLst/>
          </a:prstGeom>
          <a:solidFill>
            <a:srgbClr val="4A6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a:t>37 % ja!</a:t>
            </a:r>
          </a:p>
        </p:txBody>
      </p:sp>
      <p:sp>
        <p:nvSpPr>
          <p:cNvPr id="8" name="Ellips 7">
            <a:extLst>
              <a:ext uri="{FF2B5EF4-FFF2-40B4-BE49-F238E27FC236}">
                <a16:creationId xmlns:a16="http://schemas.microsoft.com/office/drawing/2014/main" id="{5FE0C70A-34FE-2646-9BF8-6101D3931D88}"/>
              </a:ext>
            </a:extLst>
          </p:cNvPr>
          <p:cNvSpPr/>
          <p:nvPr/>
        </p:nvSpPr>
        <p:spPr>
          <a:xfrm>
            <a:off x="2523912" y="2718889"/>
            <a:ext cx="2705896" cy="2705896"/>
          </a:xfrm>
          <a:prstGeom prst="ellipse">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a:t>31 % tja…</a:t>
            </a:r>
          </a:p>
        </p:txBody>
      </p:sp>
      <p:sp>
        <p:nvSpPr>
          <p:cNvPr id="9" name="Ellips 8">
            <a:extLst>
              <a:ext uri="{FF2B5EF4-FFF2-40B4-BE49-F238E27FC236}">
                <a16:creationId xmlns:a16="http://schemas.microsoft.com/office/drawing/2014/main" id="{F917113B-18B7-4045-A2A6-4EE1B64D8B33}"/>
              </a:ext>
            </a:extLst>
          </p:cNvPr>
          <p:cNvSpPr/>
          <p:nvPr/>
        </p:nvSpPr>
        <p:spPr>
          <a:xfrm>
            <a:off x="265904" y="3157427"/>
            <a:ext cx="2705896" cy="2705896"/>
          </a:xfrm>
          <a:prstGeom prst="ellipse">
            <a:avLst/>
          </a:prstGeom>
          <a:solidFill>
            <a:srgbClr val="D5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a:t>32 % tja…</a:t>
            </a:r>
          </a:p>
        </p:txBody>
      </p:sp>
    </p:spTree>
    <p:extLst>
      <p:ext uri="{BB962C8B-B14F-4D97-AF65-F5344CB8AC3E}">
        <p14:creationId xmlns:p14="http://schemas.microsoft.com/office/powerpoint/2010/main" val="2961869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171FCE4-739B-474E-8F1B-8BF1106A1298}"/>
              </a:ext>
            </a:extLst>
          </p:cNvPr>
          <p:cNvPicPr>
            <a:picLocks noChangeAspect="1"/>
          </p:cNvPicPr>
          <p:nvPr/>
        </p:nvPicPr>
        <p:blipFill rotWithShape="1">
          <a:blip r:embed="rId3"/>
          <a:srcRect t="13110"/>
          <a:stretch/>
        </p:blipFill>
        <p:spPr>
          <a:xfrm>
            <a:off x="1335333" y="939256"/>
            <a:ext cx="9319916" cy="5115092"/>
          </a:xfrm>
          <a:prstGeom prst="rect">
            <a:avLst/>
          </a:prstGeom>
        </p:spPr>
      </p:pic>
      <p:sp>
        <p:nvSpPr>
          <p:cNvPr id="2" name="textruta 1">
            <a:extLst>
              <a:ext uri="{FF2B5EF4-FFF2-40B4-BE49-F238E27FC236}">
                <a16:creationId xmlns:a16="http://schemas.microsoft.com/office/drawing/2014/main" id="{F0A2286A-90B1-9845-8C22-48F6CD6E6C54}"/>
              </a:ext>
            </a:extLst>
          </p:cNvPr>
          <p:cNvSpPr txBox="1"/>
          <p:nvPr/>
        </p:nvSpPr>
        <p:spPr>
          <a:xfrm>
            <a:off x="1446986" y="291556"/>
            <a:ext cx="4482988" cy="718465"/>
          </a:xfrm>
          <a:prstGeom prst="rect">
            <a:avLst/>
          </a:prstGeom>
          <a:noFill/>
        </p:spPr>
        <p:txBody>
          <a:bodyPr wrap="square" rtlCol="0">
            <a:spAutoFit/>
          </a:bodyPr>
          <a:lstStyle/>
          <a:p>
            <a:r>
              <a:rPr lang="sv-SE" sz="4000" dirty="0">
                <a:latin typeface="+mj-lt"/>
              </a:rPr>
              <a:t>Relevant för mig</a:t>
            </a:r>
          </a:p>
        </p:txBody>
      </p:sp>
      <p:sp>
        <p:nvSpPr>
          <p:cNvPr id="10" name="textruta 9">
            <a:extLst>
              <a:ext uri="{FF2B5EF4-FFF2-40B4-BE49-F238E27FC236}">
                <a16:creationId xmlns:a16="http://schemas.microsoft.com/office/drawing/2014/main" id="{09DDAE62-C620-2B4C-B53E-759490896750}"/>
              </a:ext>
            </a:extLst>
          </p:cNvPr>
          <p:cNvSpPr txBox="1"/>
          <p:nvPr/>
        </p:nvSpPr>
        <p:spPr>
          <a:xfrm>
            <a:off x="6165655" y="291556"/>
            <a:ext cx="4253913" cy="718465"/>
          </a:xfrm>
          <a:prstGeom prst="rect">
            <a:avLst/>
          </a:prstGeom>
          <a:noFill/>
        </p:spPr>
        <p:txBody>
          <a:bodyPr wrap="square" rtlCol="0">
            <a:spAutoFit/>
          </a:bodyPr>
          <a:lstStyle/>
          <a:p>
            <a:r>
              <a:rPr lang="sv-SE" sz="4000" dirty="0">
                <a:latin typeface="+mj-lt"/>
              </a:rPr>
              <a:t>Samhällsnytta</a:t>
            </a:r>
          </a:p>
        </p:txBody>
      </p:sp>
    </p:spTree>
    <p:extLst>
      <p:ext uri="{BB962C8B-B14F-4D97-AF65-F5344CB8AC3E}">
        <p14:creationId xmlns:p14="http://schemas.microsoft.com/office/powerpoint/2010/main" val="134924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ndad rektangulär 3">
            <a:extLst>
              <a:ext uri="{FF2B5EF4-FFF2-40B4-BE49-F238E27FC236}">
                <a16:creationId xmlns:a16="http://schemas.microsoft.com/office/drawing/2014/main" id="{120097EF-D2A1-2640-BB47-69BE0B69574F}"/>
              </a:ext>
            </a:extLst>
          </p:cNvPr>
          <p:cNvSpPr/>
          <p:nvPr/>
        </p:nvSpPr>
        <p:spPr>
          <a:xfrm>
            <a:off x="2929631" y="1278294"/>
            <a:ext cx="6503617" cy="3440182"/>
          </a:xfrm>
          <a:prstGeom prst="wedgeRoundRectCallout">
            <a:avLst>
              <a:gd name="adj1" fmla="val -36864"/>
              <a:gd name="adj2" fmla="val 75534"/>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r>
              <a:rPr lang="sv-SE" sz="5400" b="1" dirty="0">
                <a:solidFill>
                  <a:schemeClr val="accent3"/>
                </a:solidFill>
              </a:rPr>
              <a:t>50 % varken relevant eller samhällsnytta</a:t>
            </a:r>
          </a:p>
        </p:txBody>
      </p:sp>
    </p:spTree>
    <p:extLst>
      <p:ext uri="{BB962C8B-B14F-4D97-AF65-F5344CB8AC3E}">
        <p14:creationId xmlns:p14="http://schemas.microsoft.com/office/powerpoint/2010/main" val="142255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p:txBody>
          <a:bodyPr>
            <a:normAutofit/>
          </a:bodyPr>
          <a:lstStyle/>
          <a:p>
            <a:r>
              <a:rPr lang="sv-SE" sz="5400" b="0" dirty="0"/>
              <a:t>2018 – gula gruppen växer</a:t>
            </a:r>
          </a:p>
        </p:txBody>
      </p:sp>
      <p:sp>
        <p:nvSpPr>
          <p:cNvPr id="43" name="Underrubrik 1">
            <a:extLst>
              <a:ext uri="{FF2B5EF4-FFF2-40B4-BE49-F238E27FC236}">
                <a16:creationId xmlns:a16="http://schemas.microsoft.com/office/drawing/2014/main" id="{DF08702C-CDF0-F34E-934A-F0F2C2AD2CBA}"/>
              </a:ext>
            </a:extLst>
          </p:cNvPr>
          <p:cNvSpPr txBox="1">
            <a:spLocks/>
          </p:cNvSpPr>
          <p:nvPr/>
        </p:nvSpPr>
        <p:spPr>
          <a:xfrm>
            <a:off x="6408357" y="1690689"/>
            <a:ext cx="5256430" cy="4620532"/>
          </a:xfrm>
          <a:prstGeom prst="rect">
            <a:avLst/>
          </a:prstGeom>
        </p:spPr>
        <p:txBody>
          <a:bodyPr>
            <a:normAutofit fontScale="62500" lnSpcReduction="2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20000"/>
              </a:lnSpc>
              <a:buClr>
                <a:schemeClr val="accent2"/>
              </a:buClr>
              <a:buNone/>
            </a:pPr>
            <a:r>
              <a:rPr lang="sv-SE" sz="3200" b="1" dirty="0"/>
              <a:t>Gröna gruppen</a:t>
            </a:r>
            <a:br>
              <a:rPr lang="sv-SE" sz="3200" b="1" dirty="0"/>
            </a:br>
            <a:r>
              <a:rPr lang="sv-SE" sz="3200" dirty="0"/>
              <a:t>Har en tro</a:t>
            </a:r>
            <a:br>
              <a:rPr lang="sv-SE" sz="3200" dirty="0"/>
            </a:br>
            <a:r>
              <a:rPr lang="sv-SE" sz="3200" dirty="0"/>
              <a:t>Högst grad livet meningsfullt</a:t>
            </a:r>
            <a:br>
              <a:rPr lang="sv-SE" sz="3200" dirty="0"/>
            </a:br>
            <a:r>
              <a:rPr lang="sv-SE" sz="3200" dirty="0"/>
              <a:t>Ideella, skänkt en gåva</a:t>
            </a:r>
            <a:br>
              <a:rPr lang="sv-SE" sz="3200" dirty="0"/>
            </a:br>
            <a:r>
              <a:rPr lang="sv-SE" sz="3200" dirty="0"/>
              <a:t>Relation med församlingen</a:t>
            </a:r>
          </a:p>
          <a:p>
            <a:pPr marL="0" indent="0">
              <a:lnSpc>
                <a:spcPct val="120000"/>
              </a:lnSpc>
              <a:buClr>
                <a:schemeClr val="accent2"/>
              </a:buClr>
              <a:buNone/>
            </a:pPr>
            <a:r>
              <a:rPr lang="sv-SE" sz="3200" b="1" dirty="0"/>
              <a:t>Gula gruppen </a:t>
            </a:r>
            <a:br>
              <a:rPr lang="sv-SE" sz="3200" dirty="0"/>
            </a:br>
            <a:r>
              <a:rPr lang="sv-SE" sz="3200" dirty="0"/>
              <a:t>Vet inte vad de ska tro</a:t>
            </a:r>
            <a:br>
              <a:rPr lang="sv-SE" sz="3200" dirty="0"/>
            </a:br>
            <a:r>
              <a:rPr lang="sv-SE" sz="3200" dirty="0"/>
              <a:t>Lägst grad livet meningsfullt</a:t>
            </a:r>
            <a:br>
              <a:rPr lang="sv-SE" sz="3200" dirty="0"/>
            </a:br>
            <a:r>
              <a:rPr lang="sv-SE" sz="3200" dirty="0"/>
              <a:t>Svag eller ingen relation</a:t>
            </a:r>
          </a:p>
          <a:p>
            <a:pPr marL="0" indent="0">
              <a:lnSpc>
                <a:spcPct val="120000"/>
              </a:lnSpc>
              <a:buClr>
                <a:schemeClr val="accent2"/>
              </a:buClr>
              <a:buNone/>
            </a:pPr>
            <a:r>
              <a:rPr lang="sv-SE" sz="3200" b="1" dirty="0"/>
              <a:t>Röda gruppen</a:t>
            </a:r>
            <a:br>
              <a:rPr lang="sv-SE" sz="3200" dirty="0"/>
            </a:br>
            <a:r>
              <a:rPr lang="sv-SE" sz="3200" dirty="0"/>
              <a:t>Tror inte</a:t>
            </a:r>
            <a:br>
              <a:rPr lang="sv-SE" sz="3200" dirty="0"/>
            </a:br>
            <a:r>
              <a:rPr lang="sv-SE" sz="3200" dirty="0"/>
              <a:t>Tycker att livet har en mening</a:t>
            </a:r>
            <a:br>
              <a:rPr lang="sv-SE" sz="3200" dirty="0"/>
            </a:br>
            <a:r>
              <a:rPr lang="sv-SE" sz="3200" dirty="0"/>
              <a:t>Kyrkan behövs i samhället</a:t>
            </a:r>
          </a:p>
        </p:txBody>
      </p:sp>
      <p:graphicFrame>
        <p:nvGraphicFramePr>
          <p:cNvPr id="20" name="Platshållare för innehåll 6">
            <a:extLst>
              <a:ext uri="{FF2B5EF4-FFF2-40B4-BE49-F238E27FC236}">
                <a16:creationId xmlns:a16="http://schemas.microsoft.com/office/drawing/2014/main" id="{0CBD4AB2-0CE3-5F42-81BC-DCD3C04B490F}"/>
              </a:ext>
            </a:extLst>
          </p:cNvPr>
          <p:cNvGraphicFramePr>
            <a:graphicFrameLocks/>
          </p:cNvGraphicFramePr>
          <p:nvPr>
            <p:extLst>
              <p:ext uri="{D42A27DB-BD31-4B8C-83A1-F6EECF244321}">
                <p14:modId xmlns:p14="http://schemas.microsoft.com/office/powerpoint/2010/main" val="1570983099"/>
              </p:ext>
            </p:extLst>
          </p:nvPr>
        </p:nvGraphicFramePr>
        <p:xfrm>
          <a:off x="473930" y="1410531"/>
          <a:ext cx="5934427" cy="4825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3328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9676F3FF-015A-E341-B2DB-39E90357425D}"/>
              </a:ext>
            </a:extLst>
          </p:cNvPr>
          <p:cNvSpPr/>
          <p:nvPr/>
        </p:nvSpPr>
        <p:spPr>
          <a:xfrm rot="18294241">
            <a:off x="9015692" y="2546041"/>
            <a:ext cx="2977524" cy="2977524"/>
          </a:xfrm>
          <a:prstGeom prst="ellipse">
            <a:avLst/>
          </a:prstGeom>
          <a:solidFill>
            <a:srgbClr val="4A6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 </a:t>
            </a:r>
          </a:p>
        </p:txBody>
      </p:sp>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p:txBody>
          <a:bodyPr>
            <a:normAutofit/>
          </a:bodyPr>
          <a:lstStyle/>
          <a:p>
            <a:r>
              <a:rPr lang="sv-SE" sz="5400" b="0" dirty="0">
                <a:solidFill>
                  <a:srgbClr val="145E87"/>
                </a:solidFill>
              </a:rPr>
              <a:t>Skäl för relation</a:t>
            </a:r>
            <a:endParaRPr lang="sv-SE" sz="5400" b="0" dirty="0"/>
          </a:p>
        </p:txBody>
      </p:sp>
      <p:graphicFrame>
        <p:nvGraphicFramePr>
          <p:cNvPr id="5" name="Platshållare för innehåll 4">
            <a:extLst>
              <a:ext uri="{FF2B5EF4-FFF2-40B4-BE49-F238E27FC236}">
                <a16:creationId xmlns:a16="http://schemas.microsoft.com/office/drawing/2014/main" id="{FA5FDEE5-FF2D-B84C-9918-320800F43A41}"/>
              </a:ext>
            </a:extLst>
          </p:cNvPr>
          <p:cNvGraphicFramePr>
            <a:graphicFrameLocks/>
          </p:cNvGraphicFramePr>
          <p:nvPr>
            <p:extLst>
              <p:ext uri="{D42A27DB-BD31-4B8C-83A1-F6EECF244321}">
                <p14:modId xmlns:p14="http://schemas.microsoft.com/office/powerpoint/2010/main" val="1245827034"/>
              </p:ext>
            </p:extLst>
          </p:nvPr>
        </p:nvGraphicFramePr>
        <p:xfrm>
          <a:off x="-233265" y="2615261"/>
          <a:ext cx="13136590" cy="349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Hjärta 5">
            <a:extLst>
              <a:ext uri="{FF2B5EF4-FFF2-40B4-BE49-F238E27FC236}">
                <a16:creationId xmlns:a16="http://schemas.microsoft.com/office/drawing/2014/main" id="{F5E79974-07C4-9149-A46B-8035F21746AE}"/>
              </a:ext>
            </a:extLst>
          </p:cNvPr>
          <p:cNvSpPr/>
          <p:nvPr/>
        </p:nvSpPr>
        <p:spPr>
          <a:xfrm>
            <a:off x="7197024" y="366666"/>
            <a:ext cx="2907272" cy="2804049"/>
          </a:xfrm>
          <a:prstGeom prst="heart">
            <a:avLst/>
          </a:prstGeom>
          <a:solidFill>
            <a:srgbClr val="6B9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a:t>Tro</a:t>
            </a:r>
          </a:p>
        </p:txBody>
      </p:sp>
      <p:sp>
        <p:nvSpPr>
          <p:cNvPr id="3" name="textruta 2">
            <a:extLst>
              <a:ext uri="{FF2B5EF4-FFF2-40B4-BE49-F238E27FC236}">
                <a16:creationId xmlns:a16="http://schemas.microsoft.com/office/drawing/2014/main" id="{A5CF5E47-896C-3B49-8462-589C3C5EBDA4}"/>
              </a:ext>
            </a:extLst>
          </p:cNvPr>
          <p:cNvSpPr txBox="1"/>
          <p:nvPr/>
        </p:nvSpPr>
        <p:spPr>
          <a:xfrm>
            <a:off x="9994502" y="2560519"/>
            <a:ext cx="2018458" cy="523220"/>
          </a:xfrm>
          <a:prstGeom prst="rect">
            <a:avLst/>
          </a:prstGeom>
          <a:noFill/>
        </p:spPr>
        <p:txBody>
          <a:bodyPr wrap="square" rtlCol="0">
            <a:spAutoFit/>
          </a:bodyPr>
          <a:lstStyle/>
          <a:p>
            <a:r>
              <a:rPr lang="sv-SE" sz="2800" dirty="0">
                <a:solidFill>
                  <a:schemeClr val="bg1"/>
                </a:solidFill>
              </a:rPr>
              <a:t>möten</a:t>
            </a:r>
          </a:p>
        </p:txBody>
      </p:sp>
    </p:spTree>
    <p:extLst>
      <p:ext uri="{BB962C8B-B14F-4D97-AF65-F5344CB8AC3E}">
        <p14:creationId xmlns:p14="http://schemas.microsoft.com/office/powerpoint/2010/main" val="3999428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D32522-9311-1E43-8931-58A5611AF175}"/>
              </a:ext>
            </a:extLst>
          </p:cNvPr>
          <p:cNvSpPr>
            <a:spLocks noGrp="1"/>
          </p:cNvSpPr>
          <p:nvPr>
            <p:ph type="title"/>
          </p:nvPr>
        </p:nvSpPr>
        <p:spPr>
          <a:xfrm>
            <a:off x="202932" y="231961"/>
            <a:ext cx="10512862" cy="1325563"/>
          </a:xfrm>
        </p:spPr>
        <p:txBody>
          <a:bodyPr>
            <a:normAutofit/>
          </a:bodyPr>
          <a:lstStyle/>
          <a:p>
            <a:r>
              <a:rPr lang="sv-SE" sz="4800" b="0" dirty="0">
                <a:solidFill>
                  <a:srgbClr val="145E87"/>
                </a:solidFill>
              </a:rPr>
              <a:t>Relevans och tro per generation</a:t>
            </a:r>
            <a:endParaRPr lang="sv-SE" sz="4800" b="0" dirty="0"/>
          </a:p>
        </p:txBody>
      </p:sp>
      <p:graphicFrame>
        <p:nvGraphicFramePr>
          <p:cNvPr id="5" name="Platshållare för innehåll 4">
            <a:extLst>
              <a:ext uri="{FF2B5EF4-FFF2-40B4-BE49-F238E27FC236}">
                <a16:creationId xmlns:a16="http://schemas.microsoft.com/office/drawing/2014/main" id="{9C79EDEE-2E97-0647-A577-C4E1E63CA111}"/>
              </a:ext>
            </a:extLst>
          </p:cNvPr>
          <p:cNvGraphicFramePr>
            <a:graphicFrameLocks/>
          </p:cNvGraphicFramePr>
          <p:nvPr>
            <p:extLst>
              <p:ext uri="{D42A27DB-BD31-4B8C-83A1-F6EECF244321}">
                <p14:modId xmlns:p14="http://schemas.microsoft.com/office/powerpoint/2010/main" val="2659500108"/>
              </p:ext>
            </p:extLst>
          </p:nvPr>
        </p:nvGraphicFramePr>
        <p:xfrm>
          <a:off x="609600" y="1672929"/>
          <a:ext cx="10980000" cy="4453234"/>
        </p:xfrm>
        <a:graphic>
          <a:graphicData uri="http://schemas.openxmlformats.org/drawingml/2006/chart">
            <c:chart xmlns:c="http://schemas.openxmlformats.org/drawingml/2006/chart" xmlns:r="http://schemas.openxmlformats.org/officeDocument/2006/relationships" r:id="rId3"/>
          </a:graphicData>
        </a:graphic>
      </p:graphicFrame>
      <p:pic>
        <p:nvPicPr>
          <p:cNvPr id="3" name="Bildobjekt 2">
            <a:extLst>
              <a:ext uri="{FF2B5EF4-FFF2-40B4-BE49-F238E27FC236}">
                <a16:creationId xmlns:a16="http://schemas.microsoft.com/office/drawing/2014/main" id="{07666698-8FC9-42A3-A27B-4C7C827E0AE3}"/>
              </a:ext>
            </a:extLst>
          </p:cNvPr>
          <p:cNvPicPr>
            <a:picLocks noChangeAspect="1"/>
          </p:cNvPicPr>
          <p:nvPr/>
        </p:nvPicPr>
        <p:blipFill>
          <a:blip r:embed="rId4"/>
          <a:stretch>
            <a:fillRect/>
          </a:stretch>
        </p:blipFill>
        <p:spPr>
          <a:xfrm>
            <a:off x="9242764" y="-150845"/>
            <a:ext cx="2946061" cy="2764084"/>
          </a:xfrm>
          <a:prstGeom prst="rect">
            <a:avLst/>
          </a:prstGeom>
        </p:spPr>
      </p:pic>
    </p:spTree>
    <p:extLst>
      <p:ext uri="{BB962C8B-B14F-4D97-AF65-F5344CB8AC3E}">
        <p14:creationId xmlns:p14="http://schemas.microsoft.com/office/powerpoint/2010/main" val="1219807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ED1F8C-0981-8C4F-9E9A-C5442EEBCD4A}"/>
              </a:ext>
            </a:extLst>
          </p:cNvPr>
          <p:cNvSpPr>
            <a:spLocks noGrp="1"/>
          </p:cNvSpPr>
          <p:nvPr>
            <p:ph type="title"/>
          </p:nvPr>
        </p:nvSpPr>
        <p:spPr>
          <a:xfrm>
            <a:off x="531842" y="1338966"/>
            <a:ext cx="9741810" cy="2928939"/>
          </a:xfrm>
        </p:spPr>
        <p:txBody>
          <a:bodyPr>
            <a:normAutofit fontScale="90000"/>
          </a:bodyPr>
          <a:lstStyle/>
          <a:p>
            <a:r>
              <a:rPr lang="sv-SE" sz="8000" b="0" dirty="0"/>
              <a:t>40 % av kyrkans medlemmar är </a:t>
            </a:r>
            <a:br>
              <a:rPr lang="sv-SE" sz="8000" b="0" dirty="0"/>
            </a:br>
            <a:r>
              <a:rPr lang="sv-SE" sz="8000" b="0" dirty="0"/>
              <a:t>35 år eller yngre</a:t>
            </a:r>
            <a:br>
              <a:rPr lang="sv-SE" b="0" dirty="0"/>
            </a:br>
            <a:br>
              <a:rPr lang="sv-SE" sz="3100" b="0" dirty="0"/>
            </a:br>
            <a:r>
              <a:rPr lang="sv-SE" sz="3100" b="0" dirty="0"/>
              <a:t>70 procent av 22 åringarna är medlemmar i Svenska kyrkan</a:t>
            </a:r>
          </a:p>
        </p:txBody>
      </p:sp>
      <p:sp>
        <p:nvSpPr>
          <p:cNvPr id="5" name="Rundad rektangulär 3">
            <a:extLst>
              <a:ext uri="{FF2B5EF4-FFF2-40B4-BE49-F238E27FC236}">
                <a16:creationId xmlns:a16="http://schemas.microsoft.com/office/drawing/2014/main" id="{E415AF85-0CAF-024A-80BE-D01D3103F550}"/>
              </a:ext>
            </a:extLst>
          </p:cNvPr>
          <p:cNvSpPr/>
          <p:nvPr/>
        </p:nvSpPr>
        <p:spPr>
          <a:xfrm>
            <a:off x="8260251" y="1488256"/>
            <a:ext cx="3406424" cy="2402596"/>
          </a:xfrm>
          <a:prstGeom prst="wedgeRoundRectCallout">
            <a:avLst>
              <a:gd name="adj1" fmla="val -36864"/>
              <a:gd name="adj2" fmla="val 75534"/>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accent3"/>
                </a:solidFill>
              </a:rPr>
              <a:t>90-talisterna </a:t>
            </a:r>
          </a:p>
          <a:p>
            <a:pPr algn="ctr"/>
            <a:r>
              <a:rPr lang="sv-SE" sz="2800" b="1" dirty="0">
                <a:solidFill>
                  <a:schemeClr val="accent3"/>
                </a:solidFill>
              </a:rPr>
              <a:t>är en </a:t>
            </a:r>
            <a:br>
              <a:rPr lang="sv-SE" sz="2800" b="1" dirty="0">
                <a:solidFill>
                  <a:schemeClr val="accent3"/>
                </a:solidFill>
              </a:rPr>
            </a:br>
            <a:r>
              <a:rPr lang="sv-SE" sz="2800" b="1" dirty="0">
                <a:solidFill>
                  <a:schemeClr val="accent3"/>
                </a:solidFill>
              </a:rPr>
              <a:t>demografisk möjlighet</a:t>
            </a:r>
          </a:p>
        </p:txBody>
      </p:sp>
    </p:spTree>
    <p:extLst>
      <p:ext uri="{BB962C8B-B14F-4D97-AF65-F5344CB8AC3E}">
        <p14:creationId xmlns:p14="http://schemas.microsoft.com/office/powerpoint/2010/main" val="2745525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9B6B3549-1DA2-0E4A-8F70-4D141F047DC4}"/>
              </a:ext>
            </a:extLst>
          </p:cNvPr>
          <p:cNvGrpSpPr/>
          <p:nvPr/>
        </p:nvGrpSpPr>
        <p:grpSpPr>
          <a:xfrm>
            <a:off x="6671388" y="1925637"/>
            <a:ext cx="5279824" cy="3994320"/>
            <a:chOff x="6671388" y="1925637"/>
            <a:chExt cx="5279824" cy="3994320"/>
          </a:xfrm>
        </p:grpSpPr>
        <p:pic>
          <p:nvPicPr>
            <p:cNvPr id="5" name="Picture 2">
              <a:extLst>
                <a:ext uri="{FF2B5EF4-FFF2-40B4-BE49-F238E27FC236}">
                  <a16:creationId xmlns:a16="http://schemas.microsoft.com/office/drawing/2014/main" id="{F29512AC-CDA4-7146-9582-0789A5989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19" t="6793" r="10672" b="9902"/>
            <a:stretch/>
          </p:blipFill>
          <p:spPr bwMode="auto">
            <a:xfrm>
              <a:off x="6956612" y="1925637"/>
              <a:ext cx="4994600" cy="399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a:extLst>
                <a:ext uri="{FF2B5EF4-FFF2-40B4-BE49-F238E27FC236}">
                  <a16:creationId xmlns:a16="http://schemas.microsoft.com/office/drawing/2014/main" id="{7E6EE47D-0727-3845-9544-D87F87F94EBA}"/>
                </a:ext>
              </a:extLst>
            </p:cNvPr>
            <p:cNvSpPr/>
            <p:nvPr/>
          </p:nvSpPr>
          <p:spPr>
            <a:xfrm>
              <a:off x="6671388" y="5318449"/>
              <a:ext cx="494522" cy="598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1" y="365127"/>
            <a:ext cx="8110075" cy="1087156"/>
          </a:xfrm>
        </p:spPr>
        <p:txBody>
          <a:bodyPr>
            <a:noAutofit/>
          </a:bodyPr>
          <a:lstStyle/>
          <a:p>
            <a:r>
              <a:rPr lang="sv-SE" sz="5400" b="0" dirty="0"/>
              <a:t>0,5 miljarder om året</a:t>
            </a:r>
          </a:p>
        </p:txBody>
      </p:sp>
      <p:pic>
        <p:nvPicPr>
          <p:cNvPr id="6" name="Picture 2">
            <a:extLst>
              <a:ext uri="{FF2B5EF4-FFF2-40B4-BE49-F238E27FC236}">
                <a16:creationId xmlns:a16="http://schemas.microsoft.com/office/drawing/2014/main" id="{A3DF73B5-B642-CB4B-8022-F48DB091F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4851" y="2466720"/>
            <a:ext cx="3883737" cy="301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ruta 6">
            <a:extLst>
              <a:ext uri="{FF2B5EF4-FFF2-40B4-BE49-F238E27FC236}">
                <a16:creationId xmlns:a16="http://schemas.microsoft.com/office/drawing/2014/main" id="{BC5A6186-F6E9-CB49-A21C-DC4E4D062136}"/>
              </a:ext>
            </a:extLst>
          </p:cNvPr>
          <p:cNvSpPr txBox="1"/>
          <p:nvPr/>
        </p:nvSpPr>
        <p:spPr>
          <a:xfrm>
            <a:off x="802124" y="1505150"/>
            <a:ext cx="2151529" cy="369332"/>
          </a:xfrm>
          <a:prstGeom prst="rect">
            <a:avLst/>
          </a:prstGeom>
          <a:noFill/>
        </p:spPr>
        <p:txBody>
          <a:bodyPr wrap="square" rtlCol="0">
            <a:spAutoFit/>
          </a:bodyPr>
          <a:lstStyle/>
          <a:p>
            <a:r>
              <a:rPr lang="sv-SE" b="1" dirty="0"/>
              <a:t>Ekonomi</a:t>
            </a:r>
          </a:p>
        </p:txBody>
      </p:sp>
      <p:sp>
        <p:nvSpPr>
          <p:cNvPr id="8" name="textruta 7">
            <a:extLst>
              <a:ext uri="{FF2B5EF4-FFF2-40B4-BE49-F238E27FC236}">
                <a16:creationId xmlns:a16="http://schemas.microsoft.com/office/drawing/2014/main" id="{1B80B264-7F74-D64F-B7E3-25BA71BA79C7}"/>
              </a:ext>
            </a:extLst>
          </p:cNvPr>
          <p:cNvSpPr txBox="1"/>
          <p:nvPr/>
        </p:nvSpPr>
        <p:spPr>
          <a:xfrm>
            <a:off x="4226642" y="1505150"/>
            <a:ext cx="2554843" cy="646331"/>
          </a:xfrm>
          <a:prstGeom prst="rect">
            <a:avLst/>
          </a:prstGeom>
          <a:noFill/>
        </p:spPr>
        <p:txBody>
          <a:bodyPr wrap="square" rtlCol="0">
            <a:spAutoFit/>
          </a:bodyPr>
          <a:lstStyle/>
          <a:p>
            <a:r>
              <a:rPr lang="sv-SE" b="1" dirty="0"/>
              <a:t>Annonsering och  församlingstidningar</a:t>
            </a:r>
          </a:p>
        </p:txBody>
      </p:sp>
      <p:sp>
        <p:nvSpPr>
          <p:cNvPr id="9" name="textruta 8">
            <a:extLst>
              <a:ext uri="{FF2B5EF4-FFF2-40B4-BE49-F238E27FC236}">
                <a16:creationId xmlns:a16="http://schemas.microsoft.com/office/drawing/2014/main" id="{937CC03B-079D-BD43-B792-E1EFE0B073AD}"/>
              </a:ext>
            </a:extLst>
          </p:cNvPr>
          <p:cNvSpPr txBox="1"/>
          <p:nvPr/>
        </p:nvSpPr>
        <p:spPr>
          <a:xfrm>
            <a:off x="7005298" y="1505150"/>
            <a:ext cx="2554843" cy="369332"/>
          </a:xfrm>
          <a:prstGeom prst="rect">
            <a:avLst/>
          </a:prstGeom>
          <a:noFill/>
        </p:spPr>
        <p:txBody>
          <a:bodyPr wrap="square" rtlCol="0">
            <a:spAutoFit/>
          </a:bodyPr>
          <a:lstStyle/>
          <a:p>
            <a:r>
              <a:rPr lang="sv-SE" b="1" dirty="0"/>
              <a:t>Tillit – förtroende</a:t>
            </a:r>
          </a:p>
        </p:txBody>
      </p:sp>
      <p:sp>
        <p:nvSpPr>
          <p:cNvPr id="10" name="textruta 9">
            <a:extLst>
              <a:ext uri="{FF2B5EF4-FFF2-40B4-BE49-F238E27FC236}">
                <a16:creationId xmlns:a16="http://schemas.microsoft.com/office/drawing/2014/main" id="{D9B83FBD-5023-0C4E-9A71-3E7D18361F4D}"/>
              </a:ext>
            </a:extLst>
          </p:cNvPr>
          <p:cNvSpPr txBox="1"/>
          <p:nvPr/>
        </p:nvSpPr>
        <p:spPr>
          <a:xfrm>
            <a:off x="717891" y="5968712"/>
            <a:ext cx="1935145" cy="215444"/>
          </a:xfrm>
          <a:prstGeom prst="rect">
            <a:avLst/>
          </a:prstGeom>
          <a:noFill/>
        </p:spPr>
        <p:txBody>
          <a:bodyPr wrap="none" rtlCol="0">
            <a:spAutoFit/>
          </a:bodyPr>
          <a:lstStyle/>
          <a:p>
            <a:r>
              <a:rPr lang="sv-SE" sz="800" dirty="0"/>
              <a:t>Källa: SIFO - Dagens media nr 2 2017</a:t>
            </a:r>
          </a:p>
        </p:txBody>
      </p:sp>
      <p:sp>
        <p:nvSpPr>
          <p:cNvPr id="11" name="Rektangel 10">
            <a:extLst>
              <a:ext uri="{FF2B5EF4-FFF2-40B4-BE49-F238E27FC236}">
                <a16:creationId xmlns:a16="http://schemas.microsoft.com/office/drawing/2014/main" id="{B8A79B9E-C4A9-AC44-BA88-D16C10088134}"/>
              </a:ext>
            </a:extLst>
          </p:cNvPr>
          <p:cNvSpPr/>
          <p:nvPr/>
        </p:nvSpPr>
        <p:spPr>
          <a:xfrm>
            <a:off x="7236620" y="5479256"/>
            <a:ext cx="4521994" cy="2071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koppling 18">
            <a:extLst>
              <a:ext uri="{FF2B5EF4-FFF2-40B4-BE49-F238E27FC236}">
                <a16:creationId xmlns:a16="http://schemas.microsoft.com/office/drawing/2014/main" id="{68D0870B-9F7A-4A79-B02A-B392A5966C6D}"/>
              </a:ext>
            </a:extLst>
          </p:cNvPr>
          <p:cNvCxnSpPr>
            <a:cxnSpLocks/>
          </p:cNvCxnSpPr>
          <p:nvPr/>
        </p:nvCxnSpPr>
        <p:spPr>
          <a:xfrm flipV="1">
            <a:off x="3933496" y="3071646"/>
            <a:ext cx="3825587" cy="9340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ak pilkoppling 20">
            <a:extLst>
              <a:ext uri="{FF2B5EF4-FFF2-40B4-BE49-F238E27FC236}">
                <a16:creationId xmlns:a16="http://schemas.microsoft.com/office/drawing/2014/main" id="{C4270FE9-E25F-4AF7-8A32-6148B88A998F}"/>
              </a:ext>
            </a:extLst>
          </p:cNvPr>
          <p:cNvCxnSpPr>
            <a:cxnSpLocks/>
          </p:cNvCxnSpPr>
          <p:nvPr/>
        </p:nvCxnSpPr>
        <p:spPr>
          <a:xfrm>
            <a:off x="3933496" y="3124385"/>
            <a:ext cx="3757115" cy="5006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2D217341-F88B-4603-A677-16D39CF82243}"/>
              </a:ext>
            </a:extLst>
          </p:cNvPr>
          <p:cNvCxnSpPr>
            <a:cxnSpLocks/>
          </p:cNvCxnSpPr>
          <p:nvPr/>
        </p:nvCxnSpPr>
        <p:spPr>
          <a:xfrm>
            <a:off x="3933495" y="3772184"/>
            <a:ext cx="3232415" cy="16559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69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p:txBody>
          <a:bodyPr>
            <a:normAutofit/>
          </a:bodyPr>
          <a:lstStyle/>
          <a:p>
            <a:r>
              <a:rPr lang="sv-SE" sz="5400" b="0" dirty="0"/>
              <a:t>Hur är din relation till kyrkan?</a:t>
            </a:r>
          </a:p>
        </p:txBody>
      </p:sp>
      <p:graphicFrame>
        <p:nvGraphicFramePr>
          <p:cNvPr id="5" name="Platshållare för innehåll 3">
            <a:extLst>
              <a:ext uri="{FF2B5EF4-FFF2-40B4-BE49-F238E27FC236}">
                <a16:creationId xmlns:a16="http://schemas.microsoft.com/office/drawing/2014/main" id="{D880DA17-6AEB-B149-9365-D03DCA38DA6B}"/>
              </a:ext>
            </a:extLst>
          </p:cNvPr>
          <p:cNvGraphicFramePr>
            <a:graphicFrameLocks/>
          </p:cNvGraphicFramePr>
          <p:nvPr>
            <p:extLst>
              <p:ext uri="{D42A27DB-BD31-4B8C-83A1-F6EECF244321}">
                <p14:modId xmlns:p14="http://schemas.microsoft.com/office/powerpoint/2010/main" val="2252295691"/>
              </p:ext>
            </p:extLst>
          </p:nvPr>
        </p:nvGraphicFramePr>
        <p:xfrm>
          <a:off x="1316097" y="1484363"/>
          <a:ext cx="9058056" cy="5008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478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2" y="365126"/>
            <a:ext cx="6663830" cy="1659617"/>
          </a:xfrm>
        </p:spPr>
        <p:txBody>
          <a:bodyPr>
            <a:normAutofit/>
          </a:bodyPr>
          <a:lstStyle/>
          <a:p>
            <a:r>
              <a:rPr lang="sv-SE" sz="5400" b="0" dirty="0"/>
              <a:t>Hur är din relation till kyrkan?</a:t>
            </a:r>
          </a:p>
        </p:txBody>
      </p:sp>
      <p:sp>
        <p:nvSpPr>
          <p:cNvPr id="11" name="Hjärta 10">
            <a:extLst>
              <a:ext uri="{FF2B5EF4-FFF2-40B4-BE49-F238E27FC236}">
                <a16:creationId xmlns:a16="http://schemas.microsoft.com/office/drawing/2014/main" id="{AB0466C9-A315-5E49-9583-C4B3F1903B41}"/>
              </a:ext>
            </a:extLst>
          </p:cNvPr>
          <p:cNvSpPr/>
          <p:nvPr/>
        </p:nvSpPr>
        <p:spPr>
          <a:xfrm>
            <a:off x="9075419" y="799335"/>
            <a:ext cx="2275423" cy="2192750"/>
          </a:xfrm>
          <a:prstGeom prst="heart">
            <a:avLst/>
          </a:prstGeom>
          <a:solidFill>
            <a:srgbClr val="4A6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a:p>
            <a:pPr algn="ctr"/>
            <a:endParaRPr lang="sv-SE" dirty="0"/>
          </a:p>
          <a:p>
            <a:pPr algn="ctr"/>
            <a:r>
              <a:rPr lang="sv-SE" sz="2000" dirty="0"/>
              <a:t>Hjälper mig att utveckla min kristna tro</a:t>
            </a:r>
          </a:p>
          <a:p>
            <a:pPr algn="ctr"/>
            <a:endParaRPr lang="sv-SE" dirty="0"/>
          </a:p>
        </p:txBody>
      </p:sp>
      <p:sp>
        <p:nvSpPr>
          <p:cNvPr id="2" name="Höger 1">
            <a:extLst>
              <a:ext uri="{FF2B5EF4-FFF2-40B4-BE49-F238E27FC236}">
                <a16:creationId xmlns:a16="http://schemas.microsoft.com/office/drawing/2014/main" id="{678AADC6-BD2C-AE42-BB2F-9472468B3232}"/>
              </a:ext>
            </a:extLst>
          </p:cNvPr>
          <p:cNvSpPr/>
          <p:nvPr/>
        </p:nvSpPr>
        <p:spPr>
          <a:xfrm>
            <a:off x="4553457" y="3981091"/>
            <a:ext cx="453971" cy="559836"/>
          </a:xfrm>
          <a:prstGeom prst="rightArrow">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Höger 9">
            <a:extLst>
              <a:ext uri="{FF2B5EF4-FFF2-40B4-BE49-F238E27FC236}">
                <a16:creationId xmlns:a16="http://schemas.microsoft.com/office/drawing/2014/main" id="{8787250E-B2AB-094D-8894-DDA3AF7CD607}"/>
              </a:ext>
            </a:extLst>
          </p:cNvPr>
          <p:cNvSpPr/>
          <p:nvPr/>
        </p:nvSpPr>
        <p:spPr>
          <a:xfrm>
            <a:off x="8071098" y="3981091"/>
            <a:ext cx="453971" cy="559836"/>
          </a:xfrm>
          <a:prstGeom prst="rightArrow">
            <a:avLst/>
          </a:prstGeom>
          <a:solidFill>
            <a:srgbClr val="4A6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med rundade hörn 4">
            <a:extLst>
              <a:ext uri="{FF2B5EF4-FFF2-40B4-BE49-F238E27FC236}">
                <a16:creationId xmlns:a16="http://schemas.microsoft.com/office/drawing/2014/main" id="{459F575F-9720-BA4B-B83A-87DCCF051543}"/>
              </a:ext>
            </a:extLst>
          </p:cNvPr>
          <p:cNvSpPr/>
          <p:nvPr/>
        </p:nvSpPr>
        <p:spPr>
          <a:xfrm>
            <a:off x="619125" y="2161501"/>
            <a:ext cx="3759288" cy="4098108"/>
          </a:xfrm>
          <a:prstGeom prst="round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defTabSz="755650">
              <a:lnSpc>
                <a:spcPct val="90000"/>
              </a:lnSpc>
              <a:spcBef>
                <a:spcPct val="0"/>
              </a:spcBef>
              <a:spcAft>
                <a:spcPct val="35000"/>
              </a:spcAft>
              <a:buFont typeface="Arial" pitchFamily="34" charset="0"/>
              <a:buChar char="•"/>
              <a:defRPr/>
            </a:pPr>
            <a:r>
              <a:rPr lang="sv-SE" sz="2400" kern="0" dirty="0">
                <a:solidFill>
                  <a:srgbClr val="FFFFFF"/>
                </a:solidFill>
              </a:rPr>
              <a:t>Sätter ord på det som är viktigt för mig</a:t>
            </a:r>
          </a:p>
          <a:p>
            <a:pPr marL="285750" lvl="0" indent="-285750" defTabSz="755650">
              <a:lnSpc>
                <a:spcPct val="90000"/>
              </a:lnSpc>
              <a:spcBef>
                <a:spcPct val="0"/>
              </a:spcBef>
              <a:spcAft>
                <a:spcPct val="35000"/>
              </a:spcAft>
              <a:buFont typeface="Arial" pitchFamily="34" charset="0"/>
              <a:buChar char="•"/>
              <a:defRPr/>
            </a:pPr>
            <a:r>
              <a:rPr lang="sv-SE" sz="2400" kern="0" dirty="0">
                <a:solidFill>
                  <a:srgbClr val="FFFFFF"/>
                </a:solidFill>
              </a:rPr>
              <a:t>Finns där för mig vid viktiga livshändelser</a:t>
            </a:r>
          </a:p>
          <a:p>
            <a:pPr marL="285750" lvl="0" indent="-285750" defTabSz="755650">
              <a:lnSpc>
                <a:spcPct val="90000"/>
              </a:lnSpc>
              <a:spcBef>
                <a:spcPct val="0"/>
              </a:spcBef>
              <a:spcAft>
                <a:spcPct val="35000"/>
              </a:spcAft>
              <a:buFont typeface="Arial" pitchFamily="34" charset="0"/>
              <a:buChar char="•"/>
              <a:defRPr/>
            </a:pPr>
            <a:r>
              <a:rPr lang="sv-SE" sz="2400" kern="0" dirty="0">
                <a:solidFill>
                  <a:srgbClr val="FFFFFF"/>
                </a:solidFill>
              </a:rPr>
              <a:t>Hjälper människor att själva förändra sina liv</a:t>
            </a:r>
          </a:p>
          <a:p>
            <a:pPr marL="285750" lvl="0" indent="-285750" defTabSz="755650">
              <a:lnSpc>
                <a:spcPct val="90000"/>
              </a:lnSpc>
              <a:spcBef>
                <a:spcPct val="0"/>
              </a:spcBef>
              <a:spcAft>
                <a:spcPct val="35000"/>
              </a:spcAft>
              <a:buFont typeface="Arial" pitchFamily="34" charset="0"/>
              <a:buChar char="•"/>
              <a:defRPr/>
            </a:pPr>
            <a:r>
              <a:rPr lang="sv-SE" sz="2400" kern="0" dirty="0">
                <a:solidFill>
                  <a:srgbClr val="FFFFFF"/>
                </a:solidFill>
              </a:rPr>
              <a:t>Fyller en viktig funktion i samhället</a:t>
            </a:r>
          </a:p>
        </p:txBody>
      </p:sp>
      <p:sp>
        <p:nvSpPr>
          <p:cNvPr id="7" name="Rektangel med rundade hörn 6">
            <a:extLst>
              <a:ext uri="{FF2B5EF4-FFF2-40B4-BE49-F238E27FC236}">
                <a16:creationId xmlns:a16="http://schemas.microsoft.com/office/drawing/2014/main" id="{7F170EB5-FAA0-B642-86AC-8485582D4ACE}"/>
              </a:ext>
            </a:extLst>
          </p:cNvPr>
          <p:cNvSpPr/>
          <p:nvPr/>
        </p:nvSpPr>
        <p:spPr>
          <a:xfrm>
            <a:off x="5061604" y="2161501"/>
            <a:ext cx="3005025" cy="1737519"/>
          </a:xfrm>
          <a:prstGeom prst="roundRect">
            <a:avLst/>
          </a:prstGeom>
          <a:solidFill>
            <a:srgbClr val="4A6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55650">
              <a:lnSpc>
                <a:spcPct val="90000"/>
              </a:lnSpc>
              <a:spcBef>
                <a:spcPct val="0"/>
              </a:spcBef>
              <a:spcAft>
                <a:spcPct val="35000"/>
              </a:spcAft>
              <a:defRPr/>
            </a:pPr>
            <a:r>
              <a:rPr lang="sv-SE" sz="2400" kern="0" dirty="0">
                <a:solidFill>
                  <a:srgbClr val="FFFFFF"/>
                </a:solidFill>
              </a:rPr>
              <a:t>Relevans</a:t>
            </a:r>
          </a:p>
        </p:txBody>
      </p:sp>
      <p:sp>
        <p:nvSpPr>
          <p:cNvPr id="16" name="Rektangel med rundade hörn 15">
            <a:extLst>
              <a:ext uri="{FF2B5EF4-FFF2-40B4-BE49-F238E27FC236}">
                <a16:creationId xmlns:a16="http://schemas.microsoft.com/office/drawing/2014/main" id="{770DB1A4-1F45-5F4A-A48D-0EDE6884C3AE}"/>
              </a:ext>
            </a:extLst>
          </p:cNvPr>
          <p:cNvSpPr/>
          <p:nvPr/>
        </p:nvSpPr>
        <p:spPr>
          <a:xfrm>
            <a:off x="5061604" y="4484824"/>
            <a:ext cx="3005025" cy="1737519"/>
          </a:xfrm>
          <a:prstGeom prst="roundRect">
            <a:avLst/>
          </a:prstGeom>
          <a:solidFill>
            <a:srgbClr val="4A6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55650">
              <a:lnSpc>
                <a:spcPct val="90000"/>
              </a:lnSpc>
              <a:spcBef>
                <a:spcPct val="0"/>
              </a:spcBef>
              <a:spcAft>
                <a:spcPct val="35000"/>
              </a:spcAft>
              <a:defRPr/>
            </a:pPr>
            <a:r>
              <a:rPr lang="sv-SE" sz="2400" kern="0" dirty="0">
                <a:solidFill>
                  <a:srgbClr val="FFFFFF"/>
                </a:solidFill>
              </a:rPr>
              <a:t>Samhällsnytta</a:t>
            </a:r>
          </a:p>
        </p:txBody>
      </p:sp>
      <p:sp>
        <p:nvSpPr>
          <p:cNvPr id="22" name="Rektangel med rundade hörn 21">
            <a:extLst>
              <a:ext uri="{FF2B5EF4-FFF2-40B4-BE49-F238E27FC236}">
                <a16:creationId xmlns:a16="http://schemas.microsoft.com/office/drawing/2014/main" id="{7E2F0530-DD3E-0145-87D1-B6A7756FBB65}"/>
              </a:ext>
            </a:extLst>
          </p:cNvPr>
          <p:cNvSpPr/>
          <p:nvPr/>
        </p:nvSpPr>
        <p:spPr>
          <a:xfrm>
            <a:off x="8709874" y="3355819"/>
            <a:ext cx="3005025" cy="1737519"/>
          </a:xfrm>
          <a:prstGeom prst="roundRect">
            <a:avLst/>
          </a:prstGeom>
          <a:solidFill>
            <a:srgbClr val="4A6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55650">
              <a:lnSpc>
                <a:spcPct val="90000"/>
              </a:lnSpc>
              <a:spcBef>
                <a:spcPct val="0"/>
              </a:spcBef>
              <a:spcAft>
                <a:spcPct val="35000"/>
              </a:spcAft>
              <a:defRPr/>
            </a:pPr>
            <a:r>
              <a:rPr lang="sv-SE" sz="2400" kern="0" dirty="0">
                <a:solidFill>
                  <a:srgbClr val="FFFFFF"/>
                </a:solidFill>
              </a:rPr>
              <a:t>Vision</a:t>
            </a:r>
          </a:p>
        </p:txBody>
      </p:sp>
    </p:spTree>
    <p:extLst>
      <p:ext uri="{BB962C8B-B14F-4D97-AF65-F5344CB8AC3E}">
        <p14:creationId xmlns:p14="http://schemas.microsoft.com/office/powerpoint/2010/main" val="309421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2" y="365126"/>
            <a:ext cx="8548614" cy="1435682"/>
          </a:xfrm>
        </p:spPr>
        <p:txBody>
          <a:bodyPr>
            <a:noAutofit/>
          </a:bodyPr>
          <a:lstStyle/>
          <a:p>
            <a:r>
              <a:rPr lang="sv-SE" sz="5400" b="0" dirty="0">
                <a:solidFill>
                  <a:srgbClr val="145E87"/>
                </a:solidFill>
              </a:rPr>
              <a:t>Sätter ord på det som är viktigt för mig</a:t>
            </a:r>
            <a:endParaRPr lang="sv-SE" sz="5400" b="0" dirty="0"/>
          </a:p>
        </p:txBody>
      </p:sp>
      <p:pic>
        <p:nvPicPr>
          <p:cNvPr id="9" name="Platshållare för innehåll 3">
            <a:extLst>
              <a:ext uri="{FF2B5EF4-FFF2-40B4-BE49-F238E27FC236}">
                <a16:creationId xmlns:a16="http://schemas.microsoft.com/office/drawing/2014/main" id="{721B4875-82D5-3148-B56B-E843265237D6}"/>
              </a:ext>
            </a:extLst>
          </p:cNvPr>
          <p:cNvPicPr>
            <a:picLocks noChangeAspect="1"/>
          </p:cNvPicPr>
          <p:nvPr/>
        </p:nvPicPr>
        <p:blipFill rotWithShape="1">
          <a:blip r:embed="rId3">
            <a:extLst>
              <a:ext uri="{28A0092B-C50C-407E-A947-70E740481C1C}">
                <a14:useLocalDpi xmlns:a14="http://schemas.microsoft.com/office/drawing/2010/main" val="0"/>
              </a:ext>
            </a:extLst>
          </a:blip>
          <a:srcRect l="-1" t="41451" r="-3572"/>
          <a:stretch/>
        </p:blipFill>
        <p:spPr>
          <a:xfrm>
            <a:off x="763727" y="1989269"/>
            <a:ext cx="10874092" cy="4095646"/>
          </a:xfrm>
          <a:prstGeom prst="rect">
            <a:avLst/>
          </a:prstGeom>
        </p:spPr>
      </p:pic>
    </p:spTree>
    <p:extLst>
      <p:ext uri="{BB962C8B-B14F-4D97-AF65-F5344CB8AC3E}">
        <p14:creationId xmlns:p14="http://schemas.microsoft.com/office/powerpoint/2010/main" val="2226264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49EE66C-4649-CE47-BE20-E61DD0B9BE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522"/>
          <a:stretch/>
        </p:blipFill>
        <p:spPr bwMode="auto">
          <a:xfrm>
            <a:off x="4445" y="-183702"/>
            <a:ext cx="121843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llips 2">
            <a:extLst>
              <a:ext uri="{FF2B5EF4-FFF2-40B4-BE49-F238E27FC236}">
                <a16:creationId xmlns:a16="http://schemas.microsoft.com/office/drawing/2014/main" id="{08EE1A2B-3DC1-1D45-8D92-8455B36E6149}"/>
              </a:ext>
            </a:extLst>
          </p:cNvPr>
          <p:cNvSpPr/>
          <p:nvPr/>
        </p:nvSpPr>
        <p:spPr>
          <a:xfrm>
            <a:off x="978946" y="1744231"/>
            <a:ext cx="2794896" cy="279489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r>
              <a:rPr lang="sv-SE" sz="3200" b="1" dirty="0"/>
              <a:t>1.</a:t>
            </a:r>
          </a:p>
          <a:p>
            <a:pPr lvl="0" algn="ctr"/>
            <a:r>
              <a:rPr lang="sv-SE" sz="3200" b="1" dirty="0"/>
              <a:t>Kyrkliga hand-</a:t>
            </a:r>
            <a:br>
              <a:rPr lang="sv-SE" sz="3200" b="1" dirty="0"/>
            </a:br>
            <a:r>
              <a:rPr lang="sv-SE" sz="3200" b="1" dirty="0" err="1"/>
              <a:t>lingar</a:t>
            </a:r>
            <a:endParaRPr lang="sv-SE" sz="3200" b="1" dirty="0"/>
          </a:p>
        </p:txBody>
      </p:sp>
      <p:sp>
        <p:nvSpPr>
          <p:cNvPr id="6" name="Ellips 5">
            <a:extLst>
              <a:ext uri="{FF2B5EF4-FFF2-40B4-BE49-F238E27FC236}">
                <a16:creationId xmlns:a16="http://schemas.microsoft.com/office/drawing/2014/main" id="{C11550D3-71FE-644C-9422-FB1ED38E297C}"/>
              </a:ext>
            </a:extLst>
          </p:cNvPr>
          <p:cNvSpPr/>
          <p:nvPr/>
        </p:nvSpPr>
        <p:spPr>
          <a:xfrm>
            <a:off x="4680996" y="1744231"/>
            <a:ext cx="2794896" cy="279489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ctr"/>
            <a:r>
              <a:rPr lang="sv-SE" sz="3200" b="1" dirty="0"/>
              <a:t>2.</a:t>
            </a:r>
          </a:p>
          <a:p>
            <a:pPr lvl="0" algn="ctr"/>
            <a:r>
              <a:rPr lang="sv-SE" sz="3200" b="1" dirty="0"/>
              <a:t>Guds-tjänst</a:t>
            </a:r>
          </a:p>
        </p:txBody>
      </p:sp>
      <p:sp>
        <p:nvSpPr>
          <p:cNvPr id="7" name="Ellips 6">
            <a:extLst>
              <a:ext uri="{FF2B5EF4-FFF2-40B4-BE49-F238E27FC236}">
                <a16:creationId xmlns:a16="http://schemas.microsoft.com/office/drawing/2014/main" id="{3D4EE20B-5910-334B-9E68-DF3A24DCAFD7}"/>
              </a:ext>
            </a:extLst>
          </p:cNvPr>
          <p:cNvSpPr/>
          <p:nvPr/>
        </p:nvSpPr>
        <p:spPr>
          <a:xfrm>
            <a:off x="8383046" y="1744231"/>
            <a:ext cx="2794896" cy="279489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ctr"/>
            <a:r>
              <a:rPr lang="sv-SE" sz="3200" b="1" dirty="0"/>
              <a:t>3.</a:t>
            </a:r>
          </a:p>
          <a:p>
            <a:pPr lvl="0" algn="ctr"/>
            <a:r>
              <a:rPr lang="sv-SE" sz="3200" b="1" dirty="0"/>
              <a:t>Kör och musik</a:t>
            </a:r>
          </a:p>
        </p:txBody>
      </p:sp>
      <p:sp>
        <p:nvSpPr>
          <p:cNvPr id="8" name="textruta 7">
            <a:extLst>
              <a:ext uri="{FF2B5EF4-FFF2-40B4-BE49-F238E27FC236}">
                <a16:creationId xmlns:a16="http://schemas.microsoft.com/office/drawing/2014/main" id="{D83EF3B5-480F-F44D-9907-AEC270B53CC3}"/>
              </a:ext>
            </a:extLst>
          </p:cNvPr>
          <p:cNvSpPr txBox="1"/>
          <p:nvPr/>
        </p:nvSpPr>
        <p:spPr>
          <a:xfrm>
            <a:off x="-2857500" y="2743200"/>
            <a:ext cx="2133600" cy="2031325"/>
          </a:xfrm>
          <a:prstGeom prst="rect">
            <a:avLst/>
          </a:prstGeom>
          <a:noFill/>
        </p:spPr>
        <p:txBody>
          <a:bodyPr wrap="square" rtlCol="0">
            <a:spAutoFit/>
          </a:bodyPr>
          <a:lstStyle/>
          <a:p>
            <a:r>
              <a:rPr lang="sv-SE" dirty="0">
                <a:latin typeface="Arial" panose="020B0604020202020204" pitchFamily="34" charset="0"/>
                <a:cs typeface="Arial" panose="020B0604020202020204" pitchFamily="34" charset="0"/>
              </a:rPr>
              <a:t>Börja med att lägga till bildbakgrunden – efter det går det bra att flytta ner/centrera cirklarna. </a:t>
            </a:r>
          </a:p>
        </p:txBody>
      </p:sp>
    </p:spTree>
    <p:extLst>
      <p:ext uri="{BB962C8B-B14F-4D97-AF65-F5344CB8AC3E}">
        <p14:creationId xmlns:p14="http://schemas.microsoft.com/office/powerpoint/2010/main" val="1896740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gwidma\AppData\Local\Microsoft\Windows\Temporary Internet Files\Content.IE5\CIISG8Y6\1026282.jpg">
            <a:extLst>
              <a:ext uri="{FF2B5EF4-FFF2-40B4-BE49-F238E27FC236}">
                <a16:creationId xmlns:a16="http://schemas.microsoft.com/office/drawing/2014/main" id="{80028360-D000-4547-AC7C-6ADD50B6D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70" b="11254"/>
          <a:stretch/>
        </p:blipFill>
        <p:spPr bwMode="auto">
          <a:xfrm>
            <a:off x="0" y="0"/>
            <a:ext cx="1222019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Ellips 2">
            <a:extLst>
              <a:ext uri="{FF2B5EF4-FFF2-40B4-BE49-F238E27FC236}">
                <a16:creationId xmlns:a16="http://schemas.microsoft.com/office/drawing/2014/main" id="{08EE1A2B-3DC1-1D45-8D92-8455B36E6149}"/>
              </a:ext>
            </a:extLst>
          </p:cNvPr>
          <p:cNvSpPr/>
          <p:nvPr/>
        </p:nvSpPr>
        <p:spPr>
          <a:xfrm>
            <a:off x="978946" y="1744231"/>
            <a:ext cx="2794896" cy="279489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r>
              <a:rPr lang="sv-SE" sz="2800" b="1" dirty="0"/>
              <a:t>1.</a:t>
            </a:r>
          </a:p>
          <a:p>
            <a:pPr lvl="0" algn="ctr"/>
            <a:r>
              <a:rPr lang="sv-SE" sz="2800" b="1" dirty="0"/>
              <a:t>Besöka gamla och ensamma</a:t>
            </a:r>
          </a:p>
        </p:txBody>
      </p:sp>
      <p:sp>
        <p:nvSpPr>
          <p:cNvPr id="6" name="Ellips 5">
            <a:extLst>
              <a:ext uri="{FF2B5EF4-FFF2-40B4-BE49-F238E27FC236}">
                <a16:creationId xmlns:a16="http://schemas.microsoft.com/office/drawing/2014/main" id="{C11550D3-71FE-644C-9422-FB1ED38E297C}"/>
              </a:ext>
            </a:extLst>
          </p:cNvPr>
          <p:cNvSpPr/>
          <p:nvPr/>
        </p:nvSpPr>
        <p:spPr>
          <a:xfrm>
            <a:off x="4680996" y="1744231"/>
            <a:ext cx="2794896" cy="279489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ctr"/>
            <a:r>
              <a:rPr lang="sv-SE" sz="3200" b="1" dirty="0"/>
              <a:t>2.</a:t>
            </a:r>
          </a:p>
          <a:p>
            <a:pPr lvl="0" algn="ctr"/>
            <a:r>
              <a:rPr lang="sv-SE" sz="3200" b="1" dirty="0"/>
              <a:t>Stöd vid sorg</a:t>
            </a:r>
          </a:p>
        </p:txBody>
      </p:sp>
      <p:sp>
        <p:nvSpPr>
          <p:cNvPr id="7" name="Ellips 6">
            <a:extLst>
              <a:ext uri="{FF2B5EF4-FFF2-40B4-BE49-F238E27FC236}">
                <a16:creationId xmlns:a16="http://schemas.microsoft.com/office/drawing/2014/main" id="{3D4EE20B-5910-334B-9E68-DF3A24DCAFD7}"/>
              </a:ext>
            </a:extLst>
          </p:cNvPr>
          <p:cNvSpPr/>
          <p:nvPr/>
        </p:nvSpPr>
        <p:spPr>
          <a:xfrm>
            <a:off x="8383046" y="1744231"/>
            <a:ext cx="2794896" cy="279489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lvl="0" algn="ctr"/>
            <a:r>
              <a:rPr lang="sv-SE" sz="3200" b="1" dirty="0"/>
              <a:t>3.</a:t>
            </a:r>
          </a:p>
          <a:p>
            <a:pPr lvl="0" algn="ctr"/>
            <a:r>
              <a:rPr lang="sv-SE" sz="3200" b="1" dirty="0"/>
              <a:t>Kyrkliga hand-</a:t>
            </a:r>
            <a:br>
              <a:rPr lang="sv-SE" sz="3200" b="1" dirty="0"/>
            </a:br>
            <a:r>
              <a:rPr lang="sv-SE" sz="3200" b="1" dirty="0" err="1"/>
              <a:t>lingar</a:t>
            </a:r>
            <a:endParaRPr lang="sv-SE" sz="3200" b="1" dirty="0"/>
          </a:p>
        </p:txBody>
      </p:sp>
      <p:sp>
        <p:nvSpPr>
          <p:cNvPr id="8" name="textruta 7">
            <a:extLst>
              <a:ext uri="{FF2B5EF4-FFF2-40B4-BE49-F238E27FC236}">
                <a16:creationId xmlns:a16="http://schemas.microsoft.com/office/drawing/2014/main" id="{D83EF3B5-480F-F44D-9907-AEC270B53CC3}"/>
              </a:ext>
            </a:extLst>
          </p:cNvPr>
          <p:cNvSpPr txBox="1"/>
          <p:nvPr/>
        </p:nvSpPr>
        <p:spPr>
          <a:xfrm>
            <a:off x="-2857500" y="2743200"/>
            <a:ext cx="2133600" cy="2031325"/>
          </a:xfrm>
          <a:prstGeom prst="rect">
            <a:avLst/>
          </a:prstGeom>
          <a:noFill/>
        </p:spPr>
        <p:txBody>
          <a:bodyPr wrap="square" rtlCol="0">
            <a:spAutoFit/>
          </a:bodyPr>
          <a:lstStyle/>
          <a:p>
            <a:r>
              <a:rPr lang="sv-SE" dirty="0">
                <a:latin typeface="Arial" panose="020B0604020202020204" pitchFamily="34" charset="0"/>
                <a:cs typeface="Arial" panose="020B0604020202020204" pitchFamily="34" charset="0"/>
              </a:rPr>
              <a:t>Börja med att lägga till bildbakgrunden – efter det går det bra att flytta ner/centrera cirklarna. </a:t>
            </a:r>
          </a:p>
        </p:txBody>
      </p:sp>
    </p:spTree>
    <p:extLst>
      <p:ext uri="{BB962C8B-B14F-4D97-AF65-F5344CB8AC3E}">
        <p14:creationId xmlns:p14="http://schemas.microsoft.com/office/powerpoint/2010/main" val="4174980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C91E59-D93A-094D-B1A2-0B00F5F9C84F}"/>
              </a:ext>
            </a:extLst>
          </p:cNvPr>
          <p:cNvSpPr>
            <a:spLocks noGrp="1"/>
          </p:cNvSpPr>
          <p:nvPr>
            <p:ph type="title"/>
          </p:nvPr>
        </p:nvSpPr>
        <p:spPr/>
        <p:txBody>
          <a:bodyPr>
            <a:normAutofit/>
          </a:bodyPr>
          <a:lstStyle/>
          <a:p>
            <a:r>
              <a:rPr lang="sv-SE" sz="5400" b="0" dirty="0">
                <a:solidFill>
                  <a:srgbClr val="145E87"/>
                </a:solidFill>
              </a:rPr>
              <a:t>Engagemang – samma drivkrafter</a:t>
            </a:r>
            <a:endParaRPr lang="sv-SE" sz="5400" b="0" dirty="0"/>
          </a:p>
        </p:txBody>
      </p:sp>
      <p:sp>
        <p:nvSpPr>
          <p:cNvPr id="3" name="Platshållare för text 2">
            <a:extLst>
              <a:ext uri="{FF2B5EF4-FFF2-40B4-BE49-F238E27FC236}">
                <a16:creationId xmlns:a16="http://schemas.microsoft.com/office/drawing/2014/main" id="{56568A9F-A25C-B94D-8299-9833D58DDCD4}"/>
              </a:ext>
            </a:extLst>
          </p:cNvPr>
          <p:cNvSpPr>
            <a:spLocks noGrp="1"/>
          </p:cNvSpPr>
          <p:nvPr>
            <p:ph type="body" sz="quarter" idx="11"/>
          </p:nvPr>
        </p:nvSpPr>
        <p:spPr/>
        <p:txBody>
          <a:bodyPr>
            <a:normAutofit/>
          </a:bodyPr>
          <a:lstStyle/>
          <a:p>
            <a:pPr marL="0" indent="0">
              <a:buNone/>
            </a:pPr>
            <a:r>
              <a:rPr lang="sv-SE" sz="3200" b="1" dirty="0">
                <a:solidFill>
                  <a:srgbClr val="C00000"/>
                </a:solidFill>
              </a:rPr>
              <a:t>Människor vill</a:t>
            </a:r>
          </a:p>
          <a:p>
            <a:pPr marL="514350" indent="-514350">
              <a:buAutoNum type="arabicPeriod"/>
            </a:pPr>
            <a:r>
              <a:rPr lang="sv-SE" sz="3200" dirty="0"/>
              <a:t>hjälpa människor som har det svårt</a:t>
            </a:r>
          </a:p>
          <a:p>
            <a:pPr marL="514350" indent="-514350">
              <a:buAutoNum type="arabicPeriod"/>
            </a:pPr>
            <a:r>
              <a:rPr lang="sv-SE" sz="3200" dirty="0"/>
              <a:t>få bidra med sin kunskap</a:t>
            </a:r>
          </a:p>
          <a:p>
            <a:pPr marL="514350" indent="-514350">
              <a:buAutoNum type="arabicPeriod"/>
            </a:pPr>
            <a:r>
              <a:rPr lang="sv-SE" sz="3200" dirty="0"/>
              <a:t>motverka orättvisor</a:t>
            </a:r>
          </a:p>
        </p:txBody>
      </p:sp>
      <p:sp>
        <p:nvSpPr>
          <p:cNvPr id="4" name="Platshållare för text 3">
            <a:extLst>
              <a:ext uri="{FF2B5EF4-FFF2-40B4-BE49-F238E27FC236}">
                <a16:creationId xmlns:a16="http://schemas.microsoft.com/office/drawing/2014/main" id="{79CCEC1E-BAEA-9741-9648-BF69FB5386D0}"/>
              </a:ext>
            </a:extLst>
          </p:cNvPr>
          <p:cNvSpPr>
            <a:spLocks noGrp="1"/>
          </p:cNvSpPr>
          <p:nvPr>
            <p:ph type="body" sz="quarter" idx="12"/>
          </p:nvPr>
        </p:nvSpPr>
        <p:spPr/>
        <p:txBody>
          <a:bodyPr>
            <a:normAutofit/>
          </a:bodyPr>
          <a:lstStyle/>
          <a:p>
            <a:pPr marL="0" indent="0">
              <a:buNone/>
            </a:pPr>
            <a:r>
              <a:rPr lang="sv-SE" sz="3200" b="1" dirty="0">
                <a:solidFill>
                  <a:srgbClr val="C00000"/>
                </a:solidFill>
              </a:rPr>
              <a:t>För att</a:t>
            </a:r>
          </a:p>
          <a:p>
            <a:pPr marL="514350" indent="-514350">
              <a:buAutoNum type="arabicPeriod"/>
            </a:pPr>
            <a:r>
              <a:rPr lang="sv-SE" sz="3200" dirty="0"/>
              <a:t>känna mening</a:t>
            </a:r>
          </a:p>
          <a:p>
            <a:pPr marL="514350" indent="-514350">
              <a:buAutoNum type="arabicPeriod"/>
            </a:pPr>
            <a:r>
              <a:rPr lang="sv-SE" sz="3200" dirty="0">
                <a:solidFill>
                  <a:srgbClr val="C00000"/>
                </a:solidFill>
              </a:rPr>
              <a:t>hitta ett socialt sammanhang</a:t>
            </a:r>
          </a:p>
          <a:p>
            <a:pPr marL="514350" indent="-514350">
              <a:buAutoNum type="arabicPeriod"/>
            </a:pPr>
            <a:r>
              <a:rPr lang="sv-SE" sz="3200" dirty="0"/>
              <a:t>bidra till trygghet där jag bor - fred</a:t>
            </a:r>
          </a:p>
        </p:txBody>
      </p:sp>
    </p:spTree>
    <p:extLst>
      <p:ext uri="{BB962C8B-B14F-4D97-AF65-F5344CB8AC3E}">
        <p14:creationId xmlns:p14="http://schemas.microsoft.com/office/powerpoint/2010/main" val="1171540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p:txBody>
          <a:bodyPr>
            <a:normAutofit/>
          </a:bodyPr>
          <a:lstStyle/>
          <a:p>
            <a:r>
              <a:rPr lang="sv-SE" sz="5400" b="0" dirty="0">
                <a:solidFill>
                  <a:srgbClr val="145E87"/>
                </a:solidFill>
              </a:rPr>
              <a:t>Kontakt senaste året</a:t>
            </a:r>
            <a:endParaRPr lang="sv-SE" sz="5400" b="0" dirty="0"/>
          </a:p>
        </p:txBody>
      </p:sp>
      <p:graphicFrame>
        <p:nvGraphicFramePr>
          <p:cNvPr id="5" name="Platshållare för innehåll 3">
            <a:extLst>
              <a:ext uri="{FF2B5EF4-FFF2-40B4-BE49-F238E27FC236}">
                <a16:creationId xmlns:a16="http://schemas.microsoft.com/office/drawing/2014/main" id="{FFC3E3A8-132B-B54A-8A67-F20562FE7C8A}"/>
              </a:ext>
            </a:extLst>
          </p:cNvPr>
          <p:cNvGraphicFramePr>
            <a:graphicFrameLocks/>
          </p:cNvGraphicFramePr>
          <p:nvPr>
            <p:extLst>
              <p:ext uri="{D42A27DB-BD31-4B8C-83A1-F6EECF244321}">
                <p14:modId xmlns:p14="http://schemas.microsoft.com/office/powerpoint/2010/main" val="2903546925"/>
              </p:ext>
            </p:extLst>
          </p:nvPr>
        </p:nvGraphicFramePr>
        <p:xfrm>
          <a:off x="689316" y="1516220"/>
          <a:ext cx="10283484" cy="4758397"/>
        </p:xfrm>
        <a:graphic>
          <a:graphicData uri="http://schemas.openxmlformats.org/drawingml/2006/chart">
            <c:chart xmlns:c="http://schemas.openxmlformats.org/drawingml/2006/chart" xmlns:r="http://schemas.openxmlformats.org/officeDocument/2006/relationships" r:id="rId3"/>
          </a:graphicData>
        </a:graphic>
      </p:graphicFrame>
      <p:sp>
        <p:nvSpPr>
          <p:cNvPr id="6" name="Rektangel 5">
            <a:extLst>
              <a:ext uri="{FF2B5EF4-FFF2-40B4-BE49-F238E27FC236}">
                <a16:creationId xmlns:a16="http://schemas.microsoft.com/office/drawing/2014/main" id="{07ACDAED-7807-9A46-8569-8B73B9E6FA4E}"/>
              </a:ext>
            </a:extLst>
          </p:cNvPr>
          <p:cNvSpPr/>
          <p:nvPr/>
        </p:nvSpPr>
        <p:spPr>
          <a:xfrm>
            <a:off x="1119673" y="1679506"/>
            <a:ext cx="9543638" cy="1120391"/>
          </a:xfrm>
          <a:prstGeom prst="rect">
            <a:avLst/>
          </a:prstGeom>
          <a:noFill/>
          <a:ln w="28575">
            <a:solidFill>
              <a:srgbClr val="A71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34378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758484-489F-45D6-A45F-315D3622B294}"/>
              </a:ext>
            </a:extLst>
          </p:cNvPr>
          <p:cNvSpPr>
            <a:spLocks noGrp="1"/>
          </p:cNvSpPr>
          <p:nvPr>
            <p:ph type="title"/>
          </p:nvPr>
        </p:nvSpPr>
        <p:spPr/>
        <p:txBody>
          <a:bodyPr/>
          <a:lstStyle/>
          <a:p>
            <a:endParaRPr lang="sv-SE"/>
          </a:p>
        </p:txBody>
      </p:sp>
      <p:sp>
        <p:nvSpPr>
          <p:cNvPr id="3" name="Platshållare för diagram 2">
            <a:extLst>
              <a:ext uri="{FF2B5EF4-FFF2-40B4-BE49-F238E27FC236}">
                <a16:creationId xmlns:a16="http://schemas.microsoft.com/office/drawing/2014/main" id="{703F4CA8-A1EA-4C2E-A2C8-8E3B5FE66A1E}"/>
              </a:ext>
            </a:extLst>
          </p:cNvPr>
          <p:cNvSpPr>
            <a:spLocks noGrp="1"/>
          </p:cNvSpPr>
          <p:nvPr>
            <p:ph type="chart" sz="quarter" idx="10"/>
          </p:nvPr>
        </p:nvSpPr>
        <p:spPr/>
      </p:sp>
      <p:pic>
        <p:nvPicPr>
          <p:cNvPr id="4" name="Bildobjekt 3">
            <a:extLst>
              <a:ext uri="{FF2B5EF4-FFF2-40B4-BE49-F238E27FC236}">
                <a16:creationId xmlns:a16="http://schemas.microsoft.com/office/drawing/2014/main" id="{75BCCBE3-356B-432D-91F4-6638D0265945}"/>
              </a:ext>
            </a:extLst>
          </p:cNvPr>
          <p:cNvPicPr>
            <a:picLocks noChangeAspect="1"/>
          </p:cNvPicPr>
          <p:nvPr/>
        </p:nvPicPr>
        <p:blipFill>
          <a:blip r:embed="rId2"/>
          <a:stretch>
            <a:fillRect/>
          </a:stretch>
        </p:blipFill>
        <p:spPr>
          <a:xfrm>
            <a:off x="0" y="177130"/>
            <a:ext cx="12188825" cy="6379452"/>
          </a:xfrm>
          <a:prstGeom prst="rect">
            <a:avLst/>
          </a:prstGeom>
        </p:spPr>
      </p:pic>
    </p:spTree>
    <p:extLst>
      <p:ext uri="{BB962C8B-B14F-4D97-AF65-F5344CB8AC3E}">
        <p14:creationId xmlns:p14="http://schemas.microsoft.com/office/powerpoint/2010/main" val="358090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3ADE2219-3D1B-B84F-A517-DCB389275212}"/>
              </a:ext>
            </a:extLst>
          </p:cNvPr>
          <p:cNvPicPr>
            <a:picLocks noChangeAspect="1"/>
          </p:cNvPicPr>
          <p:nvPr/>
        </p:nvPicPr>
        <p:blipFill rotWithShape="1">
          <a:blip r:embed="rId3">
            <a:extLst>
              <a:ext uri="{28A0092B-C50C-407E-A947-70E740481C1C}">
                <a14:useLocalDpi xmlns:a14="http://schemas.microsoft.com/office/drawing/2010/main" val="0"/>
              </a:ext>
            </a:extLst>
          </a:blip>
          <a:srcRect t="59" b="17661"/>
          <a:stretch/>
        </p:blipFill>
        <p:spPr>
          <a:xfrm>
            <a:off x="-282575" y="1"/>
            <a:ext cx="12471400" cy="6858000"/>
          </a:xfrm>
          <a:prstGeom prst="rect">
            <a:avLst/>
          </a:prstGeom>
        </p:spPr>
      </p:pic>
      <p:sp>
        <p:nvSpPr>
          <p:cNvPr id="3" name="Rubrik 2">
            <a:extLst>
              <a:ext uri="{FF2B5EF4-FFF2-40B4-BE49-F238E27FC236}">
                <a16:creationId xmlns:a16="http://schemas.microsoft.com/office/drawing/2014/main" id="{D9FA65F4-8CF6-7842-9E53-21DB6C3BDC20}"/>
              </a:ext>
            </a:extLst>
          </p:cNvPr>
          <p:cNvSpPr>
            <a:spLocks noGrp="1"/>
          </p:cNvSpPr>
          <p:nvPr>
            <p:ph type="title"/>
          </p:nvPr>
        </p:nvSpPr>
        <p:spPr>
          <a:xfrm>
            <a:off x="345612" y="803947"/>
            <a:ext cx="8165341" cy="1798575"/>
          </a:xfrm>
        </p:spPr>
        <p:txBody>
          <a:bodyPr>
            <a:noAutofit/>
          </a:bodyPr>
          <a:lstStyle/>
          <a:p>
            <a:r>
              <a:rPr lang="sv-SE" sz="7000" dirty="0"/>
              <a:t>Satsa på </a:t>
            </a:r>
            <a:br>
              <a:rPr lang="sv-SE" sz="7000" dirty="0"/>
            </a:br>
            <a:r>
              <a:rPr lang="sv-SE" sz="7000" dirty="0"/>
              <a:t>allhelgona!</a:t>
            </a:r>
          </a:p>
        </p:txBody>
      </p:sp>
    </p:spTree>
    <p:extLst>
      <p:ext uri="{BB962C8B-B14F-4D97-AF65-F5344CB8AC3E}">
        <p14:creationId xmlns:p14="http://schemas.microsoft.com/office/powerpoint/2010/main" val="1622436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1" y="365126"/>
            <a:ext cx="10117063" cy="1547650"/>
          </a:xfrm>
        </p:spPr>
        <p:txBody>
          <a:bodyPr>
            <a:noAutofit/>
          </a:bodyPr>
          <a:lstStyle/>
          <a:p>
            <a:r>
              <a:rPr lang="sv-SE" sz="5400" b="0" dirty="0">
                <a:solidFill>
                  <a:srgbClr val="145E87"/>
                </a:solidFill>
              </a:rPr>
              <a:t>Man kan inte gena till en relation</a:t>
            </a:r>
            <a:endParaRPr lang="sv-SE" sz="5400" b="0" dirty="0"/>
          </a:p>
        </p:txBody>
      </p:sp>
      <p:sp>
        <p:nvSpPr>
          <p:cNvPr id="6" name="Rectangle 2">
            <a:extLst>
              <a:ext uri="{FF2B5EF4-FFF2-40B4-BE49-F238E27FC236}">
                <a16:creationId xmlns:a16="http://schemas.microsoft.com/office/drawing/2014/main" id="{C30B80CC-A0A3-B94E-A6EF-BDA977DDE9D5}"/>
              </a:ext>
            </a:extLst>
          </p:cNvPr>
          <p:cNvSpPr/>
          <p:nvPr/>
        </p:nvSpPr>
        <p:spPr>
          <a:xfrm>
            <a:off x="963863" y="5680209"/>
            <a:ext cx="2448272" cy="936104"/>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Intresse</a:t>
            </a:r>
          </a:p>
        </p:txBody>
      </p:sp>
      <p:sp>
        <p:nvSpPr>
          <p:cNvPr id="7" name="Rectangle 10">
            <a:extLst>
              <a:ext uri="{FF2B5EF4-FFF2-40B4-BE49-F238E27FC236}">
                <a16:creationId xmlns:a16="http://schemas.microsoft.com/office/drawing/2014/main" id="{E7BF0658-EB53-C44B-99E8-AEFE0A97D98D}"/>
              </a:ext>
            </a:extLst>
          </p:cNvPr>
          <p:cNvSpPr/>
          <p:nvPr/>
        </p:nvSpPr>
        <p:spPr>
          <a:xfrm>
            <a:off x="3229205" y="5092796"/>
            <a:ext cx="2448272" cy="936104"/>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Kännedom</a:t>
            </a:r>
          </a:p>
        </p:txBody>
      </p:sp>
      <p:sp>
        <p:nvSpPr>
          <p:cNvPr id="8" name="Rectangle 11">
            <a:extLst>
              <a:ext uri="{FF2B5EF4-FFF2-40B4-BE49-F238E27FC236}">
                <a16:creationId xmlns:a16="http://schemas.microsoft.com/office/drawing/2014/main" id="{EEF670E2-193F-2640-9E33-0ED9301F95FC}"/>
              </a:ext>
            </a:extLst>
          </p:cNvPr>
          <p:cNvSpPr/>
          <p:nvPr/>
        </p:nvSpPr>
        <p:spPr>
          <a:xfrm>
            <a:off x="5623993" y="4413781"/>
            <a:ext cx="2376264" cy="936104"/>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Förtroende</a:t>
            </a:r>
          </a:p>
        </p:txBody>
      </p:sp>
      <p:sp>
        <p:nvSpPr>
          <p:cNvPr id="10" name="Rectangle 12">
            <a:extLst>
              <a:ext uri="{FF2B5EF4-FFF2-40B4-BE49-F238E27FC236}">
                <a16:creationId xmlns:a16="http://schemas.microsoft.com/office/drawing/2014/main" id="{63378773-A0E3-AC4A-912E-6BFF2CCF7F64}"/>
              </a:ext>
            </a:extLst>
          </p:cNvPr>
          <p:cNvSpPr/>
          <p:nvPr/>
        </p:nvSpPr>
        <p:spPr>
          <a:xfrm>
            <a:off x="7534962" y="3734766"/>
            <a:ext cx="2448272" cy="936104"/>
          </a:xfrm>
          <a:prstGeom prst="rect">
            <a:avLst/>
          </a:prstGeom>
          <a:solidFill>
            <a:srgbClr val="6B9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Relation</a:t>
            </a:r>
          </a:p>
        </p:txBody>
      </p:sp>
      <p:sp>
        <p:nvSpPr>
          <p:cNvPr id="11" name="Höger 10">
            <a:extLst>
              <a:ext uri="{FF2B5EF4-FFF2-40B4-BE49-F238E27FC236}">
                <a16:creationId xmlns:a16="http://schemas.microsoft.com/office/drawing/2014/main" id="{AD408DAA-758B-E24D-817C-3A4AF48779EC}"/>
              </a:ext>
            </a:extLst>
          </p:cNvPr>
          <p:cNvSpPr/>
          <p:nvPr/>
        </p:nvSpPr>
        <p:spPr>
          <a:xfrm>
            <a:off x="983229" y="1877689"/>
            <a:ext cx="9759810" cy="976744"/>
          </a:xfrm>
          <a:prstGeom prst="rightArrow">
            <a:avLst/>
          </a:prstGeom>
          <a:solidFill>
            <a:srgbClr val="6B95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bg1"/>
                </a:solidFill>
              </a:rPr>
              <a:t>Kommunikationen måste väcka eller svara på ett behov</a:t>
            </a:r>
          </a:p>
        </p:txBody>
      </p:sp>
      <p:pic>
        <p:nvPicPr>
          <p:cNvPr id="12" name="Picture 2">
            <a:extLst>
              <a:ext uri="{FF2B5EF4-FFF2-40B4-BE49-F238E27FC236}">
                <a16:creationId xmlns:a16="http://schemas.microsoft.com/office/drawing/2014/main" id="{E4D26BDA-2B17-3843-B827-57B73A1F1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29" y="4629745"/>
            <a:ext cx="9048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259F5742-E0E8-EC4D-BA80-AE6CB34FD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820" y="2693812"/>
            <a:ext cx="88582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116285CE-357B-054D-91B2-2F809B239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7650" y="4061500"/>
            <a:ext cx="88582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 1">
            <a:extLst>
              <a:ext uri="{FF2B5EF4-FFF2-40B4-BE49-F238E27FC236}">
                <a16:creationId xmlns:a16="http://schemas.microsoft.com/office/drawing/2014/main" id="{EEDB5A43-A0B5-AA4B-B9FA-3800B5B797BC}"/>
              </a:ext>
            </a:extLst>
          </p:cNvPr>
          <p:cNvGrpSpPr/>
          <p:nvPr/>
        </p:nvGrpSpPr>
        <p:grpSpPr>
          <a:xfrm>
            <a:off x="5623994" y="3372772"/>
            <a:ext cx="885825" cy="981075"/>
            <a:chOff x="5735961" y="3120840"/>
            <a:chExt cx="885825" cy="981075"/>
          </a:xfrm>
        </p:grpSpPr>
        <p:pic>
          <p:nvPicPr>
            <p:cNvPr id="5" name="Picture 3">
              <a:extLst>
                <a:ext uri="{FF2B5EF4-FFF2-40B4-BE49-F238E27FC236}">
                  <a16:creationId xmlns:a16="http://schemas.microsoft.com/office/drawing/2014/main" id="{8036B1A6-2F5F-FF40-83EE-4DACCA66A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1" y="3120840"/>
              <a:ext cx="885825" cy="981075"/>
            </a:xfrm>
            <a:prstGeom prst="rect">
              <a:avLst/>
            </a:prstGeom>
            <a:solidFill>
              <a:srgbClr val="0070C0"/>
            </a:solidFill>
            <a:ln>
              <a:noFill/>
            </a:ln>
            <a:effectLst/>
          </p:spPr>
        </p:pic>
        <p:pic>
          <p:nvPicPr>
            <p:cNvPr id="15" name="Picture 5">
              <a:extLst>
                <a:ext uri="{FF2B5EF4-FFF2-40B4-BE49-F238E27FC236}">
                  <a16:creationId xmlns:a16="http://schemas.microsoft.com/office/drawing/2014/main" id="{AFDD2288-309C-0548-883D-A1766C4542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444" y="3210090"/>
              <a:ext cx="778861" cy="7306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0722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C2E98125-435B-5047-9010-18927855FB8F}"/>
              </a:ext>
            </a:extLst>
          </p:cNvPr>
          <p:cNvPicPr>
            <a:picLocks noGrp="1" noChangeAspect="1"/>
          </p:cNvPicPr>
          <p:nvPr>
            <p:ph type="pic" sz="quarter" idx="10"/>
          </p:nvPr>
        </p:nvPicPr>
        <p:blipFill rotWithShape="1">
          <a:blip r:embed="rId3"/>
          <a:srcRect l="4878" r="1744"/>
          <a:stretch/>
        </p:blipFill>
        <p:spPr>
          <a:xfrm>
            <a:off x="0" y="-18662"/>
            <a:ext cx="6403845" cy="6858000"/>
          </a:xfrm>
        </p:spPr>
      </p:pic>
      <p:sp>
        <p:nvSpPr>
          <p:cNvPr id="2" name="Underrubrik 1">
            <a:extLst>
              <a:ext uri="{FF2B5EF4-FFF2-40B4-BE49-F238E27FC236}">
                <a16:creationId xmlns:a16="http://schemas.microsoft.com/office/drawing/2014/main" id="{47E469D1-F40D-3D4C-8D35-FAA50619DC25}"/>
              </a:ext>
            </a:extLst>
          </p:cNvPr>
          <p:cNvSpPr>
            <a:spLocks noGrp="1"/>
          </p:cNvSpPr>
          <p:nvPr>
            <p:ph type="subTitle" idx="1"/>
          </p:nvPr>
        </p:nvSpPr>
        <p:spPr>
          <a:xfrm>
            <a:off x="6921054" y="1774688"/>
            <a:ext cx="4616888" cy="4620531"/>
          </a:xfrm>
        </p:spPr>
        <p:txBody>
          <a:bodyPr>
            <a:normAutofit lnSpcReduction="10000"/>
          </a:bodyPr>
          <a:lstStyle/>
          <a:p>
            <a:pPr marL="0" indent="0">
              <a:buNone/>
            </a:pPr>
            <a:r>
              <a:rPr lang="sv-SE" b="1" dirty="0"/>
              <a:t>De mest inflytelserika</a:t>
            </a:r>
          </a:p>
          <a:p>
            <a:pPr>
              <a:buClr>
                <a:schemeClr val="accent1"/>
              </a:buClr>
            </a:pPr>
            <a:r>
              <a:rPr lang="sv-SE" dirty="0"/>
              <a:t>Påverkar vårt sätt att leva</a:t>
            </a:r>
          </a:p>
          <a:p>
            <a:pPr>
              <a:buClr>
                <a:schemeClr val="accent1"/>
              </a:buClr>
            </a:pPr>
            <a:r>
              <a:rPr lang="sv-SE" dirty="0"/>
              <a:t>Driver utveckling i samhället</a:t>
            </a:r>
          </a:p>
          <a:p>
            <a:pPr>
              <a:buClr>
                <a:schemeClr val="accent1"/>
              </a:buClr>
            </a:pPr>
            <a:r>
              <a:rPr lang="sv-SE" dirty="0"/>
              <a:t>Vet vad som är viktigt för människor</a:t>
            </a:r>
          </a:p>
          <a:p>
            <a:pPr marL="0" indent="0">
              <a:buNone/>
            </a:pPr>
            <a:r>
              <a:rPr lang="sv-SE" b="1" dirty="0"/>
              <a:t>Synliga i hållbarhetsfrågor</a:t>
            </a:r>
          </a:p>
          <a:p>
            <a:pPr>
              <a:buClr>
                <a:schemeClr val="accent1"/>
              </a:buClr>
            </a:pPr>
            <a:r>
              <a:rPr lang="sv-SE" dirty="0"/>
              <a:t>IKEA och ICA visar att de ser människor, deras vardag och viljan att bidra till en bättre värld. </a:t>
            </a:r>
          </a:p>
          <a:p>
            <a:pPr>
              <a:buClr>
                <a:schemeClr val="accent1"/>
              </a:buClr>
            </a:pPr>
            <a:r>
              <a:rPr lang="sv-SE" dirty="0"/>
              <a:t>Svenska kyrkan har för låg synlighet!</a:t>
            </a:r>
          </a:p>
          <a:p>
            <a:endParaRPr lang="sv-SE" b="1" dirty="0"/>
          </a:p>
          <a:p>
            <a:endParaRPr lang="sv-SE" b="1" dirty="0"/>
          </a:p>
        </p:txBody>
      </p:sp>
      <p:sp>
        <p:nvSpPr>
          <p:cNvPr id="4" name="Rubrik 3">
            <a:extLst>
              <a:ext uri="{FF2B5EF4-FFF2-40B4-BE49-F238E27FC236}">
                <a16:creationId xmlns:a16="http://schemas.microsoft.com/office/drawing/2014/main" id="{F2A3207A-5D6A-2544-800C-6D852EF455FF}"/>
              </a:ext>
            </a:extLst>
          </p:cNvPr>
          <p:cNvSpPr>
            <a:spLocks noGrp="1"/>
          </p:cNvSpPr>
          <p:nvPr>
            <p:ph type="title"/>
          </p:nvPr>
        </p:nvSpPr>
        <p:spPr>
          <a:xfrm>
            <a:off x="6921054" y="240839"/>
            <a:ext cx="4616888" cy="1333045"/>
          </a:xfrm>
        </p:spPr>
        <p:txBody>
          <a:bodyPr>
            <a:noAutofit/>
          </a:bodyPr>
          <a:lstStyle/>
          <a:p>
            <a:r>
              <a:rPr lang="sv-SE" sz="5400" b="0" dirty="0"/>
              <a:t>Närvaro – det dagliga livet</a:t>
            </a:r>
          </a:p>
        </p:txBody>
      </p:sp>
      <p:sp>
        <p:nvSpPr>
          <p:cNvPr id="7" name="Rektangel 6">
            <a:extLst>
              <a:ext uri="{FF2B5EF4-FFF2-40B4-BE49-F238E27FC236}">
                <a16:creationId xmlns:a16="http://schemas.microsoft.com/office/drawing/2014/main" id="{B9FABF7F-BABE-114E-A15D-F7021A5C32BE}"/>
              </a:ext>
            </a:extLst>
          </p:cNvPr>
          <p:cNvSpPr/>
          <p:nvPr/>
        </p:nvSpPr>
        <p:spPr>
          <a:xfrm>
            <a:off x="0" y="1060699"/>
            <a:ext cx="6403845" cy="12119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7EA41904-796E-E949-BFE3-648A1609F99E}"/>
              </a:ext>
            </a:extLst>
          </p:cNvPr>
          <p:cNvSpPr/>
          <p:nvPr/>
        </p:nvSpPr>
        <p:spPr>
          <a:xfrm>
            <a:off x="11340" y="6487292"/>
            <a:ext cx="6392505" cy="3464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99792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081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DE347DF-D2F5-4078-8DA9-70640896D504}"/>
              </a:ext>
            </a:extLst>
          </p:cNvPr>
          <p:cNvSpPr>
            <a:spLocks noGrp="1"/>
          </p:cNvSpPr>
          <p:nvPr>
            <p:ph type="body" sz="quarter" idx="10"/>
          </p:nvPr>
        </p:nvSpPr>
        <p:spPr/>
        <p:txBody>
          <a:bodyPr/>
          <a:lstStyle/>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pPr marL="0" indent="0">
              <a:buNone/>
            </a:pPr>
            <a:r>
              <a:rPr lang="sv-SE" dirty="0"/>
              <a:t>Årsplanering och organisation</a:t>
            </a:r>
          </a:p>
        </p:txBody>
      </p:sp>
      <p:sp>
        <p:nvSpPr>
          <p:cNvPr id="3" name="Rubrik 2">
            <a:extLst>
              <a:ext uri="{FF2B5EF4-FFF2-40B4-BE49-F238E27FC236}">
                <a16:creationId xmlns:a16="http://schemas.microsoft.com/office/drawing/2014/main" id="{1E302867-814F-491F-8001-4B2A029E4138}"/>
              </a:ext>
            </a:extLst>
          </p:cNvPr>
          <p:cNvSpPr>
            <a:spLocks noGrp="1"/>
          </p:cNvSpPr>
          <p:nvPr>
            <p:ph type="title"/>
          </p:nvPr>
        </p:nvSpPr>
        <p:spPr>
          <a:xfrm>
            <a:off x="426128" y="365127"/>
            <a:ext cx="4408932" cy="1561328"/>
          </a:xfrm>
        </p:spPr>
        <p:txBody>
          <a:bodyPr/>
          <a:lstStyle/>
          <a:p>
            <a:r>
              <a:rPr lang="sv-SE" b="0" dirty="0"/>
              <a:t>Utbildningsår för församlingar</a:t>
            </a:r>
          </a:p>
        </p:txBody>
      </p:sp>
      <p:pic>
        <p:nvPicPr>
          <p:cNvPr id="4" name="Bildobjekt 3">
            <a:extLst>
              <a:ext uri="{FF2B5EF4-FFF2-40B4-BE49-F238E27FC236}">
                <a16:creationId xmlns:a16="http://schemas.microsoft.com/office/drawing/2014/main" id="{76A2701E-1709-436F-B46B-586786D19655}"/>
              </a:ext>
            </a:extLst>
          </p:cNvPr>
          <p:cNvPicPr>
            <a:picLocks noChangeAspect="1"/>
          </p:cNvPicPr>
          <p:nvPr/>
        </p:nvPicPr>
        <p:blipFill rotWithShape="1">
          <a:blip r:embed="rId2"/>
          <a:srcRect l="1301" t="10798" r="3336" b="9116"/>
          <a:stretch/>
        </p:blipFill>
        <p:spPr>
          <a:xfrm>
            <a:off x="426128" y="1977119"/>
            <a:ext cx="5157926" cy="1731146"/>
          </a:xfrm>
          <a:prstGeom prst="rect">
            <a:avLst/>
          </a:prstGeom>
          <a:ln w="22225">
            <a:solidFill>
              <a:schemeClr val="bg1"/>
            </a:solidFill>
          </a:ln>
        </p:spPr>
      </p:pic>
      <p:pic>
        <p:nvPicPr>
          <p:cNvPr id="5" name="Platshållare för innehåll 8">
            <a:extLst>
              <a:ext uri="{FF2B5EF4-FFF2-40B4-BE49-F238E27FC236}">
                <a16:creationId xmlns:a16="http://schemas.microsoft.com/office/drawing/2014/main" id="{30681B53-FFD0-4E6D-9B31-663CC94A0A83}"/>
              </a:ext>
            </a:extLst>
          </p:cNvPr>
          <p:cNvPicPr>
            <a:picLocks noChangeAspect="1"/>
          </p:cNvPicPr>
          <p:nvPr/>
        </p:nvPicPr>
        <p:blipFill rotWithShape="1">
          <a:blip r:embed="rId3"/>
          <a:srcRect l="16953" t="16360" r="33805" b="5879"/>
          <a:stretch/>
        </p:blipFill>
        <p:spPr>
          <a:xfrm>
            <a:off x="9685538" y="365128"/>
            <a:ext cx="1665305" cy="1479288"/>
          </a:xfrm>
          <a:prstGeom prst="rect">
            <a:avLst/>
          </a:prstGeom>
        </p:spPr>
      </p:pic>
      <p:pic>
        <p:nvPicPr>
          <p:cNvPr id="6" name="Platshållare för innehåll 7">
            <a:extLst>
              <a:ext uri="{FF2B5EF4-FFF2-40B4-BE49-F238E27FC236}">
                <a16:creationId xmlns:a16="http://schemas.microsoft.com/office/drawing/2014/main" id="{B1D77EB2-A1AE-46FB-BCC3-3EF40AE7AE0B}"/>
              </a:ext>
            </a:extLst>
          </p:cNvPr>
          <p:cNvPicPr>
            <a:picLocks noChangeAspect="1"/>
          </p:cNvPicPr>
          <p:nvPr/>
        </p:nvPicPr>
        <p:blipFill>
          <a:blip r:embed="rId4"/>
          <a:stretch>
            <a:fillRect/>
          </a:stretch>
        </p:blipFill>
        <p:spPr>
          <a:xfrm>
            <a:off x="6094413" y="365125"/>
            <a:ext cx="3222595" cy="1453196"/>
          </a:xfrm>
          <a:prstGeom prst="rect">
            <a:avLst/>
          </a:prstGeom>
        </p:spPr>
      </p:pic>
      <p:pic>
        <p:nvPicPr>
          <p:cNvPr id="7" name="Platshållare för innehåll 5">
            <a:extLst>
              <a:ext uri="{FF2B5EF4-FFF2-40B4-BE49-F238E27FC236}">
                <a16:creationId xmlns:a16="http://schemas.microsoft.com/office/drawing/2014/main" id="{017B7FDA-9357-45EE-9DAC-BF65B02F222C}"/>
              </a:ext>
            </a:extLst>
          </p:cNvPr>
          <p:cNvPicPr>
            <a:picLocks noChangeAspect="1"/>
          </p:cNvPicPr>
          <p:nvPr/>
        </p:nvPicPr>
        <p:blipFill>
          <a:blip r:embed="rId5"/>
          <a:stretch>
            <a:fillRect/>
          </a:stretch>
        </p:blipFill>
        <p:spPr>
          <a:xfrm>
            <a:off x="6094412" y="1977119"/>
            <a:ext cx="5256430" cy="2633545"/>
          </a:xfrm>
          <a:prstGeom prst="rect">
            <a:avLst/>
          </a:prstGeom>
        </p:spPr>
      </p:pic>
    </p:spTree>
    <p:extLst>
      <p:ext uri="{BB962C8B-B14F-4D97-AF65-F5344CB8AC3E}">
        <p14:creationId xmlns:p14="http://schemas.microsoft.com/office/powerpoint/2010/main" val="4176274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inomhus, vägg&#10;&#10;Automatiskt genererad beskrivning">
            <a:extLst>
              <a:ext uri="{FF2B5EF4-FFF2-40B4-BE49-F238E27FC236}">
                <a16:creationId xmlns:a16="http://schemas.microsoft.com/office/drawing/2014/main" id="{570418F1-AB6E-294A-B4D2-78C0A44D1CC6}"/>
              </a:ext>
            </a:extLst>
          </p:cNvPr>
          <p:cNvPicPr>
            <a:picLocks noChangeAspect="1"/>
          </p:cNvPicPr>
          <p:nvPr/>
        </p:nvPicPr>
        <p:blipFill>
          <a:blip r:embed="rId3"/>
          <a:stretch>
            <a:fillRect/>
          </a:stretch>
        </p:blipFill>
        <p:spPr>
          <a:xfrm rot="5400000">
            <a:off x="-658571" y="879266"/>
            <a:ext cx="6803065" cy="5102299"/>
          </a:xfrm>
          <a:prstGeom prst="rect">
            <a:avLst/>
          </a:prstGeom>
        </p:spPr>
      </p:pic>
      <p:sp>
        <p:nvSpPr>
          <p:cNvPr id="7" name="Platshållare för innehåll 6"/>
          <p:cNvSpPr>
            <a:spLocks noGrp="1"/>
          </p:cNvSpPr>
          <p:nvPr>
            <p:ph idx="1"/>
          </p:nvPr>
        </p:nvSpPr>
        <p:spPr>
          <a:xfrm>
            <a:off x="6077099" y="1418783"/>
            <a:ext cx="5102299" cy="4706810"/>
          </a:xfrm>
        </p:spPr>
        <p:txBody>
          <a:bodyPr>
            <a:normAutofit fontScale="70000" lnSpcReduction="20000"/>
          </a:bodyPr>
          <a:lstStyle/>
          <a:p>
            <a:r>
              <a:rPr lang="sv-SE" b="1" dirty="0"/>
              <a:t>Ökad förmåga</a:t>
            </a:r>
          </a:p>
          <a:p>
            <a:r>
              <a:rPr lang="sv-SE" dirty="0"/>
              <a:t>Alla församlingar har ökat förmågan + bild, film</a:t>
            </a:r>
          </a:p>
          <a:p>
            <a:r>
              <a:rPr lang="sv-SE" dirty="0"/>
              <a:t>Utvecklat innehåll i tidning och sociala medier</a:t>
            </a:r>
          </a:p>
          <a:p>
            <a:r>
              <a:rPr lang="sv-SE" dirty="0"/>
              <a:t>Utvecklat möten – nyinflyttade, dop, hoppsan</a:t>
            </a:r>
            <a:br>
              <a:rPr lang="sv-SE" dirty="0"/>
            </a:br>
            <a:r>
              <a:rPr lang="sv-SE" dirty="0"/>
              <a:t> </a:t>
            </a:r>
          </a:p>
          <a:p>
            <a:r>
              <a:rPr lang="sv-SE" b="1" dirty="0"/>
              <a:t>Ökad synlighet</a:t>
            </a:r>
          </a:p>
          <a:p>
            <a:r>
              <a:rPr lang="sv-SE" dirty="0"/>
              <a:t>Nått yngre grupper på webben</a:t>
            </a:r>
          </a:p>
          <a:p>
            <a:r>
              <a:rPr lang="sv-SE" dirty="0"/>
              <a:t>Kraftigt ökat trafik från Google och FB till webben</a:t>
            </a:r>
          </a:p>
          <a:p>
            <a:r>
              <a:rPr lang="sv-SE" dirty="0"/>
              <a:t>Fler besök och sidvisningar på webben</a:t>
            </a:r>
          </a:p>
          <a:p>
            <a:r>
              <a:rPr lang="sv-SE" dirty="0"/>
              <a:t>Fler följare i sociala medier, rekordet är 840-3400</a:t>
            </a:r>
            <a:br>
              <a:rPr lang="sv-SE" dirty="0"/>
            </a:br>
            <a:endParaRPr lang="sv-SE" dirty="0"/>
          </a:p>
          <a:p>
            <a:r>
              <a:rPr lang="sv-SE" b="1" dirty="0"/>
              <a:t>Minskade utträden</a:t>
            </a:r>
          </a:p>
          <a:p>
            <a:r>
              <a:rPr lang="sv-SE" dirty="0"/>
              <a:t>Hedvig, Sunnersberg, Mullsjö</a:t>
            </a:r>
          </a:p>
          <a:p>
            <a:r>
              <a:rPr lang="sv-SE" dirty="0"/>
              <a:t>Fler dop, barn i verksamhet</a:t>
            </a:r>
            <a:br>
              <a:rPr lang="sv-SE" dirty="0"/>
            </a:br>
            <a:endParaRPr lang="sv-SE" dirty="0"/>
          </a:p>
          <a:p>
            <a:endParaRPr lang="sv-SE" dirty="0"/>
          </a:p>
        </p:txBody>
      </p:sp>
      <p:sp>
        <p:nvSpPr>
          <p:cNvPr id="8" name="Rubrik 7"/>
          <p:cNvSpPr>
            <a:spLocks noGrp="1"/>
          </p:cNvSpPr>
          <p:nvPr>
            <p:ph type="title"/>
          </p:nvPr>
        </p:nvSpPr>
        <p:spPr>
          <a:xfrm>
            <a:off x="6077098" y="170371"/>
            <a:ext cx="5671959" cy="1248413"/>
          </a:xfrm>
        </p:spPr>
        <p:txBody>
          <a:bodyPr/>
          <a:lstStyle/>
          <a:p>
            <a:r>
              <a:rPr lang="sv-SE" b="0" dirty="0">
                <a:solidFill>
                  <a:srgbClr val="145E87"/>
                </a:solidFill>
              </a:rPr>
              <a:t>Effekter</a:t>
            </a:r>
          </a:p>
        </p:txBody>
      </p:sp>
      <p:pic>
        <p:nvPicPr>
          <p:cNvPr id="9" name="Platshållare för innehåll 5"/>
          <p:cNvPicPr>
            <a:picLocks noGrp="1" noChangeAspect="1"/>
          </p:cNvPicPr>
          <p:nvPr>
            <p:ph idx="11"/>
          </p:nvPr>
        </p:nvPicPr>
        <p:blipFill rotWithShape="1">
          <a:blip r:embed="rId4">
            <a:extLst>
              <a:ext uri="{28A0092B-C50C-407E-A947-70E740481C1C}">
                <a14:useLocalDpi xmlns:a14="http://schemas.microsoft.com/office/drawing/2010/main" val="0"/>
              </a:ext>
            </a:extLst>
          </a:blip>
          <a:srcRect r="50642"/>
          <a:stretch/>
        </p:blipFill>
        <p:spPr>
          <a:xfrm>
            <a:off x="1438300" y="1798493"/>
            <a:ext cx="4294052" cy="3874980"/>
          </a:xfrm>
          <a:ln w="53975">
            <a:solidFill>
              <a:schemeClr val="accent1">
                <a:tint val="40000"/>
                <a:hueOff val="0"/>
                <a:satOff val="0"/>
                <a:lumOff val="0"/>
              </a:schemeClr>
            </a:solidFill>
          </a:ln>
        </p:spPr>
      </p:pic>
    </p:spTree>
    <p:extLst>
      <p:ext uri="{BB962C8B-B14F-4D97-AF65-F5344CB8AC3E}">
        <p14:creationId xmlns:p14="http://schemas.microsoft.com/office/powerpoint/2010/main" val="3018894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393598" y="430076"/>
            <a:ext cx="4075637" cy="1248413"/>
          </a:xfrm>
        </p:spPr>
        <p:txBody>
          <a:bodyPr/>
          <a:lstStyle/>
          <a:p>
            <a:r>
              <a:rPr lang="sv-SE" b="0" dirty="0">
                <a:solidFill>
                  <a:srgbClr val="145E87"/>
                </a:solidFill>
              </a:rPr>
              <a:t>För hela arbetslaget</a:t>
            </a:r>
          </a:p>
        </p:txBody>
      </p:sp>
      <p:pic>
        <p:nvPicPr>
          <p:cNvPr id="5" name="Bildobjekt 4"/>
          <p:cNvPicPr>
            <a:picLocks noChangeAspect="1"/>
          </p:cNvPicPr>
          <p:nvPr/>
        </p:nvPicPr>
        <p:blipFill>
          <a:blip r:embed="rId2"/>
          <a:stretch>
            <a:fillRect/>
          </a:stretch>
        </p:blipFill>
        <p:spPr>
          <a:xfrm>
            <a:off x="4344576" y="343264"/>
            <a:ext cx="7470869" cy="5535335"/>
          </a:xfrm>
          <a:prstGeom prst="rect">
            <a:avLst/>
          </a:prstGeom>
        </p:spPr>
      </p:pic>
      <p:pic>
        <p:nvPicPr>
          <p:cNvPr id="6" name="Platshållare för innehåll 5"/>
          <p:cNvPicPr>
            <a:picLocks noGrp="1" noChangeAspect="1"/>
          </p:cNvPicPr>
          <p:nvPr>
            <p:ph idx="1"/>
          </p:nvPr>
        </p:nvPicPr>
        <p:blipFill>
          <a:blip r:embed="rId3"/>
          <a:stretch>
            <a:fillRect/>
          </a:stretch>
        </p:blipFill>
        <p:spPr>
          <a:xfrm>
            <a:off x="215844" y="2682292"/>
            <a:ext cx="5553216" cy="1526746"/>
          </a:xfrm>
          <a:prstGeom prst="rect">
            <a:avLst/>
          </a:prstGeom>
        </p:spPr>
      </p:pic>
      <p:sp>
        <p:nvSpPr>
          <p:cNvPr id="7" name="textruta 6"/>
          <p:cNvSpPr txBox="1"/>
          <p:nvPr/>
        </p:nvSpPr>
        <p:spPr>
          <a:xfrm>
            <a:off x="393597" y="4702358"/>
            <a:ext cx="3478894" cy="1200016"/>
          </a:xfrm>
          <a:prstGeom prst="rect">
            <a:avLst/>
          </a:prstGeom>
          <a:noFill/>
        </p:spPr>
        <p:txBody>
          <a:bodyPr wrap="square" rtlCol="0">
            <a:spAutoFit/>
          </a:bodyPr>
          <a:lstStyle/>
          <a:p>
            <a:r>
              <a:rPr lang="sv-SE" sz="2399" dirty="0"/>
              <a:t>Som kyrkovaktis som fått 340 följare sen i somras på </a:t>
            </a:r>
            <a:r>
              <a:rPr lang="sv-SE" sz="2399" dirty="0" err="1"/>
              <a:t>Instagram</a:t>
            </a:r>
            <a:endParaRPr lang="sv-SE" sz="2399" dirty="0"/>
          </a:p>
        </p:txBody>
      </p:sp>
      <p:pic>
        <p:nvPicPr>
          <p:cNvPr id="2" name="Bildobjekt 1">
            <a:extLst>
              <a:ext uri="{FF2B5EF4-FFF2-40B4-BE49-F238E27FC236}">
                <a16:creationId xmlns:a16="http://schemas.microsoft.com/office/drawing/2014/main" id="{908CC2DF-481A-49B6-B7CA-FA8AAD985E31}"/>
              </a:ext>
            </a:extLst>
          </p:cNvPr>
          <p:cNvPicPr>
            <a:picLocks noChangeAspect="1"/>
          </p:cNvPicPr>
          <p:nvPr/>
        </p:nvPicPr>
        <p:blipFill>
          <a:blip r:embed="rId4"/>
          <a:stretch>
            <a:fillRect/>
          </a:stretch>
        </p:blipFill>
        <p:spPr>
          <a:xfrm>
            <a:off x="9731375" y="6047913"/>
            <a:ext cx="2457450" cy="828675"/>
          </a:xfrm>
          <a:prstGeom prst="rect">
            <a:avLst/>
          </a:prstGeom>
        </p:spPr>
      </p:pic>
    </p:spTree>
    <p:extLst>
      <p:ext uri="{BB962C8B-B14F-4D97-AF65-F5344CB8AC3E}">
        <p14:creationId xmlns:p14="http://schemas.microsoft.com/office/powerpoint/2010/main" val="85569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D7C811-BD3A-ED47-9FC1-8F84AE58F9B5}"/>
              </a:ext>
            </a:extLst>
          </p:cNvPr>
          <p:cNvSpPr>
            <a:spLocks noGrp="1"/>
          </p:cNvSpPr>
          <p:nvPr>
            <p:ph type="title"/>
          </p:nvPr>
        </p:nvSpPr>
        <p:spPr>
          <a:xfrm>
            <a:off x="0" y="2745458"/>
            <a:ext cx="12188825" cy="2928939"/>
          </a:xfrm>
        </p:spPr>
        <p:txBody>
          <a:bodyPr>
            <a:normAutofit/>
          </a:bodyPr>
          <a:lstStyle/>
          <a:p>
            <a:pPr algn="ctr"/>
            <a:r>
              <a:rPr lang="sv-SE" sz="8000" dirty="0"/>
              <a:t>Livshändelser</a:t>
            </a:r>
          </a:p>
        </p:txBody>
      </p:sp>
    </p:spTree>
    <p:extLst>
      <p:ext uri="{BB962C8B-B14F-4D97-AF65-F5344CB8AC3E}">
        <p14:creationId xmlns:p14="http://schemas.microsoft.com/office/powerpoint/2010/main" val="3217665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2BC7CD47-3D4F-F548-A26D-DABCE8D031E1}"/>
              </a:ext>
            </a:extLst>
          </p:cNvPr>
          <p:cNvSpPr>
            <a:spLocks noGrp="1"/>
          </p:cNvSpPr>
          <p:nvPr>
            <p:ph type="subTitle" idx="1"/>
          </p:nvPr>
        </p:nvSpPr>
        <p:spPr>
          <a:xfrm>
            <a:off x="837981" y="1863968"/>
            <a:ext cx="4909675" cy="4628905"/>
          </a:xfrm>
        </p:spPr>
        <p:txBody>
          <a:bodyPr>
            <a:normAutofit/>
          </a:bodyPr>
          <a:lstStyle/>
          <a:p>
            <a:pPr marL="0" indent="0">
              <a:lnSpc>
                <a:spcPct val="110000"/>
              </a:lnSpc>
              <a:buNone/>
            </a:pPr>
            <a:r>
              <a:rPr lang="sv-SE" dirty="0"/>
              <a:t>En studie av föräldrars aktiva val och församlingarnas strategiska doparbete av Andreas Sandberg et al</a:t>
            </a:r>
          </a:p>
          <a:p>
            <a:pPr>
              <a:buClr>
                <a:schemeClr val="accent3"/>
              </a:buClr>
            </a:pPr>
            <a:r>
              <a:rPr lang="sv-SE" sz="3200" dirty="0"/>
              <a:t>Ensamhushåll</a:t>
            </a:r>
          </a:p>
          <a:p>
            <a:pPr>
              <a:buClr>
                <a:schemeClr val="accent3"/>
              </a:buClr>
            </a:pPr>
            <a:r>
              <a:rPr lang="sv-SE" sz="3200" dirty="0"/>
              <a:t>Låg och hög utbildningsnivå</a:t>
            </a:r>
          </a:p>
          <a:p>
            <a:pPr>
              <a:buClr>
                <a:schemeClr val="accent3"/>
              </a:buClr>
            </a:pPr>
            <a:r>
              <a:rPr lang="sv-SE" sz="3200" dirty="0"/>
              <a:t>Konfirmation</a:t>
            </a:r>
          </a:p>
          <a:p>
            <a:pPr>
              <a:buClr>
                <a:schemeClr val="accent3"/>
              </a:buClr>
            </a:pPr>
            <a:r>
              <a:rPr lang="sv-SE" sz="3200" dirty="0"/>
              <a:t>Tradition ett viktigt skäl</a:t>
            </a:r>
          </a:p>
        </p:txBody>
      </p:sp>
      <p:pic>
        <p:nvPicPr>
          <p:cNvPr id="6" name="Platshållare för bild 5">
            <a:extLst>
              <a:ext uri="{FF2B5EF4-FFF2-40B4-BE49-F238E27FC236}">
                <a16:creationId xmlns:a16="http://schemas.microsoft.com/office/drawing/2014/main" id="{CF2A5DFD-56F6-EF4E-A2CA-540E9FC0D9D0}"/>
              </a:ext>
            </a:extLst>
          </p:cNvPr>
          <p:cNvPicPr>
            <a:picLocks noGrp="1" noChangeAspect="1"/>
          </p:cNvPicPr>
          <p:nvPr>
            <p:ph type="pic" sz="quarter" idx="10"/>
          </p:nvPr>
        </p:nvPicPr>
        <p:blipFill>
          <a:blip r:embed="rId3"/>
          <a:srcRect l="5661" r="5661"/>
          <a:stretch>
            <a:fillRect/>
          </a:stretch>
        </p:blipFill>
        <p:spPr/>
      </p:pic>
      <p:sp>
        <p:nvSpPr>
          <p:cNvPr id="4" name="Rubrik 3">
            <a:extLst>
              <a:ext uri="{FF2B5EF4-FFF2-40B4-BE49-F238E27FC236}">
                <a16:creationId xmlns:a16="http://schemas.microsoft.com/office/drawing/2014/main" id="{01E86B80-A98E-9A40-BD96-DEDEC7DA4F0D}"/>
              </a:ext>
            </a:extLst>
          </p:cNvPr>
          <p:cNvSpPr>
            <a:spLocks noGrp="1"/>
          </p:cNvSpPr>
          <p:nvPr>
            <p:ph type="title"/>
          </p:nvPr>
        </p:nvSpPr>
        <p:spPr>
          <a:xfrm>
            <a:off x="837982" y="365126"/>
            <a:ext cx="4616888" cy="1498843"/>
          </a:xfrm>
        </p:spPr>
        <p:txBody>
          <a:bodyPr>
            <a:noAutofit/>
          </a:bodyPr>
          <a:lstStyle/>
          <a:p>
            <a:r>
              <a:rPr lang="sv-SE" sz="5400" b="0" dirty="0">
                <a:solidFill>
                  <a:srgbClr val="145E87"/>
                </a:solidFill>
              </a:rPr>
              <a:t>Dop i centrum och förändring </a:t>
            </a:r>
            <a:endParaRPr lang="sv-SE" sz="5400" b="0" dirty="0"/>
          </a:p>
        </p:txBody>
      </p:sp>
    </p:spTree>
    <p:extLst>
      <p:ext uri="{BB962C8B-B14F-4D97-AF65-F5344CB8AC3E}">
        <p14:creationId xmlns:p14="http://schemas.microsoft.com/office/powerpoint/2010/main" val="953865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B6D680B-AA0D-784C-BFC1-26721FCDB7E9}"/>
              </a:ext>
            </a:extLst>
          </p:cNvPr>
          <p:cNvSpPr>
            <a:spLocks noGrp="1"/>
          </p:cNvSpPr>
          <p:nvPr>
            <p:ph type="body" sz="quarter" idx="10"/>
          </p:nvPr>
        </p:nvSpPr>
        <p:spPr>
          <a:xfrm>
            <a:off x="6523621" y="546132"/>
            <a:ext cx="5256430" cy="5355190"/>
          </a:xfrm>
        </p:spPr>
        <p:txBody>
          <a:bodyPr>
            <a:normAutofit/>
          </a:bodyPr>
          <a:lstStyle/>
          <a:p>
            <a:pPr>
              <a:lnSpc>
                <a:spcPct val="110000"/>
              </a:lnSpc>
              <a:spcBef>
                <a:spcPts val="0"/>
              </a:spcBef>
              <a:spcAft>
                <a:spcPts val="1800"/>
              </a:spcAft>
            </a:pPr>
            <a:r>
              <a:rPr lang="sv-SE" sz="2800" b="1" dirty="0"/>
              <a:t>Inflyttning - välkommen </a:t>
            </a:r>
            <a:br>
              <a:rPr lang="sv-SE" sz="2800" dirty="0"/>
            </a:br>
            <a:r>
              <a:rPr lang="sv-SE" sz="2800" dirty="0"/>
              <a:t>Till dig som är 22 år eller 43 år. Familj/singel</a:t>
            </a:r>
          </a:p>
          <a:p>
            <a:pPr>
              <a:lnSpc>
                <a:spcPct val="110000"/>
              </a:lnSpc>
              <a:spcBef>
                <a:spcPts val="0"/>
              </a:spcBef>
              <a:spcAft>
                <a:spcPts val="1800"/>
              </a:spcAft>
            </a:pPr>
            <a:r>
              <a:rPr lang="sv-SE" sz="2800" b="1" dirty="0"/>
              <a:t>Underlätta inträde</a:t>
            </a:r>
            <a:br>
              <a:rPr lang="sv-SE" sz="2800" dirty="0"/>
            </a:br>
            <a:r>
              <a:rPr lang="sv-SE" sz="2800" dirty="0"/>
              <a:t>Vill bli tagen i anspråk, kvinnor är en </a:t>
            </a:r>
            <a:r>
              <a:rPr lang="sv-SE" sz="2800" dirty="0" err="1"/>
              <a:t>inträdargrupp</a:t>
            </a:r>
            <a:r>
              <a:rPr lang="sv-SE" sz="2800" dirty="0"/>
              <a:t>, utrikes-födda en annan</a:t>
            </a:r>
          </a:p>
          <a:p>
            <a:pPr>
              <a:lnSpc>
                <a:spcPct val="110000"/>
              </a:lnSpc>
              <a:spcBef>
                <a:spcPts val="0"/>
              </a:spcBef>
              <a:spcAft>
                <a:spcPts val="1800"/>
              </a:spcAft>
            </a:pPr>
            <a:r>
              <a:rPr lang="sv-SE" sz="2800" b="1" dirty="0"/>
              <a:t>Underlätta utträde</a:t>
            </a:r>
            <a:br>
              <a:rPr lang="sv-SE" sz="2800" dirty="0"/>
            </a:br>
            <a:r>
              <a:rPr lang="sv-SE" sz="2800" dirty="0"/>
              <a:t>Yngre går ur </a:t>
            </a:r>
            <a:r>
              <a:rPr lang="sv-SE" sz="2800" dirty="0" err="1"/>
              <a:t>pga</a:t>
            </a:r>
            <a:r>
              <a:rPr lang="sv-SE" sz="2800" dirty="0"/>
              <a:t> av bristande relevans</a:t>
            </a:r>
          </a:p>
        </p:txBody>
      </p:sp>
      <p:sp>
        <p:nvSpPr>
          <p:cNvPr id="3" name="Rubrik 2">
            <a:extLst>
              <a:ext uri="{FF2B5EF4-FFF2-40B4-BE49-F238E27FC236}">
                <a16:creationId xmlns:a16="http://schemas.microsoft.com/office/drawing/2014/main" id="{72F76390-F2E7-284F-8085-50D5FDB900F7}"/>
              </a:ext>
            </a:extLst>
          </p:cNvPr>
          <p:cNvSpPr>
            <a:spLocks noGrp="1"/>
          </p:cNvSpPr>
          <p:nvPr>
            <p:ph type="title"/>
          </p:nvPr>
        </p:nvSpPr>
        <p:spPr>
          <a:xfrm>
            <a:off x="837981" y="365126"/>
            <a:ext cx="5917381" cy="2563811"/>
          </a:xfrm>
        </p:spPr>
        <p:txBody>
          <a:bodyPr>
            <a:normAutofit/>
          </a:bodyPr>
          <a:lstStyle/>
          <a:p>
            <a:r>
              <a:rPr lang="sv-SE" sz="5400" b="0" dirty="0"/>
              <a:t>Att göra kommunikationen relevant</a:t>
            </a:r>
          </a:p>
        </p:txBody>
      </p:sp>
    </p:spTree>
    <p:extLst>
      <p:ext uri="{BB962C8B-B14F-4D97-AF65-F5344CB8AC3E}">
        <p14:creationId xmlns:p14="http://schemas.microsoft.com/office/powerpoint/2010/main" val="1929855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dirty="0"/>
              <a:t>Viktiga livshändelser</a:t>
            </a:r>
          </a:p>
        </p:txBody>
      </p:sp>
      <p:graphicFrame>
        <p:nvGraphicFramePr>
          <p:cNvPr id="4" name="Platshållare för innehåll 3"/>
          <p:cNvGraphicFramePr>
            <a:graphicFrameLocks noGrp="1"/>
          </p:cNvGraphicFramePr>
          <p:nvPr>
            <p:ph idx="1"/>
          </p:nvPr>
        </p:nvGraphicFramePr>
        <p:xfrm>
          <a:off x="1160161" y="2352956"/>
          <a:ext cx="10190682" cy="3704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Bildobjekt 9">
            <a:extLst>
              <a:ext uri="{FF2B5EF4-FFF2-40B4-BE49-F238E27FC236}">
                <a16:creationId xmlns:a16="http://schemas.microsoft.com/office/drawing/2014/main" id="{4F8C092D-7472-4E85-8AB4-28FE3D735FC1}"/>
              </a:ext>
            </a:extLst>
          </p:cNvPr>
          <p:cNvPicPr>
            <a:picLocks noChangeAspect="1"/>
          </p:cNvPicPr>
          <p:nvPr/>
        </p:nvPicPr>
        <p:blipFill>
          <a:blip r:embed="rId8"/>
          <a:stretch>
            <a:fillRect/>
          </a:stretch>
        </p:blipFill>
        <p:spPr>
          <a:xfrm>
            <a:off x="9731375" y="6020494"/>
            <a:ext cx="2457450" cy="828675"/>
          </a:xfrm>
          <a:prstGeom prst="rect">
            <a:avLst/>
          </a:prstGeom>
        </p:spPr>
      </p:pic>
    </p:spTree>
    <p:extLst>
      <p:ext uri="{BB962C8B-B14F-4D97-AF65-F5344CB8AC3E}">
        <p14:creationId xmlns:p14="http://schemas.microsoft.com/office/powerpoint/2010/main" val="1687276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0588" y="862398"/>
            <a:ext cx="10190255" cy="1135216"/>
          </a:xfrm>
        </p:spPr>
        <p:txBody>
          <a:bodyPr/>
          <a:lstStyle/>
          <a:p>
            <a:r>
              <a:rPr lang="sv-SE" b="0" dirty="0"/>
              <a:t>Viktiga livshändelser</a:t>
            </a:r>
          </a:p>
        </p:txBody>
      </p:sp>
      <p:graphicFrame>
        <p:nvGraphicFramePr>
          <p:cNvPr id="4" name="Platshållare för innehåll 3"/>
          <p:cNvGraphicFramePr>
            <a:graphicFrameLocks noGrp="1"/>
          </p:cNvGraphicFramePr>
          <p:nvPr>
            <p:ph idx="1"/>
          </p:nvPr>
        </p:nvGraphicFramePr>
        <p:xfrm>
          <a:off x="1160161" y="2352956"/>
          <a:ext cx="10190682" cy="3704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ruta 2"/>
          <p:cNvSpPr txBox="1"/>
          <p:nvPr/>
        </p:nvSpPr>
        <p:spPr>
          <a:xfrm>
            <a:off x="7359003" y="4583130"/>
            <a:ext cx="3991840" cy="646163"/>
          </a:xfrm>
          <a:prstGeom prst="rect">
            <a:avLst/>
          </a:prstGeom>
          <a:noFill/>
        </p:spPr>
        <p:txBody>
          <a:bodyPr wrap="square" rtlCol="0">
            <a:spAutoFit/>
          </a:bodyPr>
          <a:lstStyle/>
          <a:p>
            <a:r>
              <a:rPr lang="sv-SE" sz="1799" dirty="0"/>
              <a:t>Var fjärde 70-åring arbetar i någon form av utsträckning idag. (SCB)</a:t>
            </a:r>
          </a:p>
        </p:txBody>
      </p:sp>
      <p:pic>
        <p:nvPicPr>
          <p:cNvPr id="7" name="Bildobjekt 6">
            <a:extLst>
              <a:ext uri="{FF2B5EF4-FFF2-40B4-BE49-F238E27FC236}">
                <a16:creationId xmlns:a16="http://schemas.microsoft.com/office/drawing/2014/main" id="{574714D0-C505-4FB4-89F0-19BD4E386129}"/>
              </a:ext>
            </a:extLst>
          </p:cNvPr>
          <p:cNvPicPr>
            <a:picLocks noChangeAspect="1"/>
          </p:cNvPicPr>
          <p:nvPr/>
        </p:nvPicPr>
        <p:blipFill>
          <a:blip r:embed="rId7"/>
          <a:stretch>
            <a:fillRect/>
          </a:stretch>
        </p:blipFill>
        <p:spPr>
          <a:xfrm>
            <a:off x="9731375" y="6057216"/>
            <a:ext cx="2457450" cy="828675"/>
          </a:xfrm>
          <a:prstGeom prst="rect">
            <a:avLst/>
          </a:prstGeom>
        </p:spPr>
      </p:pic>
    </p:spTree>
    <p:extLst>
      <p:ext uri="{BB962C8B-B14F-4D97-AF65-F5344CB8AC3E}">
        <p14:creationId xmlns:p14="http://schemas.microsoft.com/office/powerpoint/2010/main" val="1732809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B6D680B-AA0D-784C-BFC1-26721FCDB7E9}"/>
              </a:ext>
            </a:extLst>
          </p:cNvPr>
          <p:cNvSpPr>
            <a:spLocks noGrp="1"/>
          </p:cNvSpPr>
          <p:nvPr>
            <p:ph type="body" sz="quarter" idx="10"/>
          </p:nvPr>
        </p:nvSpPr>
        <p:spPr>
          <a:xfrm>
            <a:off x="6523621" y="546132"/>
            <a:ext cx="5256430" cy="5355190"/>
          </a:xfrm>
        </p:spPr>
        <p:txBody>
          <a:bodyPr>
            <a:normAutofit fontScale="85000" lnSpcReduction="20000"/>
          </a:bodyPr>
          <a:lstStyle/>
          <a:p>
            <a:pPr>
              <a:lnSpc>
                <a:spcPct val="110000"/>
              </a:lnSpc>
              <a:spcBef>
                <a:spcPts val="0"/>
              </a:spcBef>
              <a:spcAft>
                <a:spcPts val="1800"/>
              </a:spcAft>
            </a:pPr>
            <a:r>
              <a:rPr lang="sv-SE" sz="2800" b="1" dirty="0"/>
              <a:t>Inflyttning - välkommen </a:t>
            </a:r>
            <a:br>
              <a:rPr lang="sv-SE" sz="2800" dirty="0"/>
            </a:br>
            <a:r>
              <a:rPr lang="sv-SE" sz="2800" dirty="0"/>
              <a:t>Till dig som är 22 år eller 43 år. Familj/singel</a:t>
            </a:r>
          </a:p>
          <a:p>
            <a:pPr>
              <a:lnSpc>
                <a:spcPct val="110000"/>
              </a:lnSpc>
              <a:spcBef>
                <a:spcPts val="0"/>
              </a:spcBef>
              <a:spcAft>
                <a:spcPts val="1800"/>
              </a:spcAft>
            </a:pPr>
            <a:r>
              <a:rPr lang="sv-SE" sz="2800" b="1" dirty="0"/>
              <a:t>Underlätta inträde</a:t>
            </a:r>
            <a:br>
              <a:rPr lang="sv-SE" sz="2800" dirty="0"/>
            </a:br>
            <a:r>
              <a:rPr lang="sv-SE" sz="2800" dirty="0"/>
              <a:t>Vill bli tagen i anspråk, kvinnor är en </a:t>
            </a:r>
            <a:r>
              <a:rPr lang="sv-SE" sz="2800" dirty="0" err="1"/>
              <a:t>inträdargrupp</a:t>
            </a:r>
            <a:r>
              <a:rPr lang="sv-SE" sz="2800" dirty="0"/>
              <a:t> utrikes-födda en annan</a:t>
            </a:r>
          </a:p>
          <a:p>
            <a:pPr>
              <a:lnSpc>
                <a:spcPct val="110000"/>
              </a:lnSpc>
              <a:spcBef>
                <a:spcPts val="0"/>
              </a:spcBef>
              <a:spcAft>
                <a:spcPts val="1800"/>
              </a:spcAft>
            </a:pPr>
            <a:r>
              <a:rPr lang="sv-SE" sz="2800" b="1" dirty="0"/>
              <a:t>Underlätta utträde</a:t>
            </a:r>
            <a:br>
              <a:rPr lang="sv-SE" sz="2800" dirty="0"/>
            </a:br>
            <a:r>
              <a:rPr lang="sv-SE" sz="2800" dirty="0"/>
              <a:t>Yngre går ur </a:t>
            </a:r>
            <a:r>
              <a:rPr lang="sv-SE" sz="2800" dirty="0" err="1"/>
              <a:t>pga</a:t>
            </a:r>
            <a:r>
              <a:rPr lang="sv-SE" sz="2800" dirty="0"/>
              <a:t> av bristande relevans</a:t>
            </a:r>
            <a:br>
              <a:rPr lang="sv-SE" sz="2800" dirty="0"/>
            </a:br>
            <a:br>
              <a:rPr lang="sv-SE" sz="2800" dirty="0"/>
            </a:br>
            <a:r>
              <a:rPr lang="sv-SE" sz="2800" dirty="0"/>
              <a:t>Äldre lämnar för att de inte har en tro, men kan stanna om kyrkan är samhällsnyttig</a:t>
            </a:r>
          </a:p>
        </p:txBody>
      </p:sp>
      <p:sp>
        <p:nvSpPr>
          <p:cNvPr id="3" name="Rubrik 2">
            <a:extLst>
              <a:ext uri="{FF2B5EF4-FFF2-40B4-BE49-F238E27FC236}">
                <a16:creationId xmlns:a16="http://schemas.microsoft.com/office/drawing/2014/main" id="{72F76390-F2E7-284F-8085-50D5FDB900F7}"/>
              </a:ext>
            </a:extLst>
          </p:cNvPr>
          <p:cNvSpPr>
            <a:spLocks noGrp="1"/>
          </p:cNvSpPr>
          <p:nvPr>
            <p:ph type="title"/>
          </p:nvPr>
        </p:nvSpPr>
        <p:spPr>
          <a:xfrm>
            <a:off x="837981" y="365126"/>
            <a:ext cx="5917381" cy="2563811"/>
          </a:xfrm>
        </p:spPr>
        <p:txBody>
          <a:bodyPr>
            <a:normAutofit/>
          </a:bodyPr>
          <a:lstStyle/>
          <a:p>
            <a:r>
              <a:rPr lang="sv-SE" sz="5400" b="0" dirty="0"/>
              <a:t>Att göra kommunikationen relevant</a:t>
            </a:r>
          </a:p>
        </p:txBody>
      </p:sp>
    </p:spTree>
    <p:extLst>
      <p:ext uri="{BB962C8B-B14F-4D97-AF65-F5344CB8AC3E}">
        <p14:creationId xmlns:p14="http://schemas.microsoft.com/office/powerpoint/2010/main" val="108467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2" y="365127"/>
            <a:ext cx="10920632" cy="1087156"/>
          </a:xfrm>
        </p:spPr>
        <p:txBody>
          <a:bodyPr>
            <a:normAutofit/>
          </a:bodyPr>
          <a:lstStyle/>
          <a:p>
            <a:r>
              <a:rPr lang="sv-SE" sz="5400" b="0" dirty="0"/>
              <a:t>2016 – Svenska kyrkan granskas</a:t>
            </a:r>
          </a:p>
        </p:txBody>
      </p:sp>
      <p:pic>
        <p:nvPicPr>
          <p:cNvPr id="12" name="Platshållare för innehåll 4">
            <a:extLst>
              <a:ext uri="{FF2B5EF4-FFF2-40B4-BE49-F238E27FC236}">
                <a16:creationId xmlns:a16="http://schemas.microsoft.com/office/drawing/2014/main" id="{72F6B0C2-A39A-6C49-BA01-A183CFB48852}"/>
              </a:ext>
            </a:extLst>
          </p:cNvPr>
          <p:cNvPicPr>
            <a:picLocks noChangeAspect="1"/>
          </p:cNvPicPr>
          <p:nvPr/>
        </p:nvPicPr>
        <p:blipFill>
          <a:blip r:embed="rId3"/>
          <a:stretch>
            <a:fillRect/>
          </a:stretch>
        </p:blipFill>
        <p:spPr>
          <a:xfrm>
            <a:off x="802124" y="1452283"/>
            <a:ext cx="5008990" cy="4814256"/>
          </a:xfrm>
          <a:prstGeom prst="rect">
            <a:avLst/>
          </a:prstGeom>
        </p:spPr>
      </p:pic>
      <p:sp>
        <p:nvSpPr>
          <p:cNvPr id="14" name="Platshållare för innehåll 2">
            <a:extLst>
              <a:ext uri="{FF2B5EF4-FFF2-40B4-BE49-F238E27FC236}">
                <a16:creationId xmlns:a16="http://schemas.microsoft.com/office/drawing/2014/main" id="{E1C574B1-3C79-9644-96CF-4A622000B78D}"/>
              </a:ext>
            </a:extLst>
          </p:cNvPr>
          <p:cNvSpPr txBox="1">
            <a:spLocks/>
          </p:cNvSpPr>
          <p:nvPr/>
        </p:nvSpPr>
        <p:spPr>
          <a:xfrm>
            <a:off x="6101917" y="1553883"/>
            <a:ext cx="4888638" cy="4282212"/>
          </a:xfrm>
          <a:prstGeom prst="rect">
            <a:avLst/>
          </a:prstGeom>
        </p:spPr>
        <p:txBody>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sv-SE" dirty="0"/>
              <a:t>En månad efter sista artikeln</a:t>
            </a:r>
          </a:p>
        </p:txBody>
      </p:sp>
      <p:sp>
        <p:nvSpPr>
          <p:cNvPr id="16" name="textruta 15">
            <a:extLst>
              <a:ext uri="{FF2B5EF4-FFF2-40B4-BE49-F238E27FC236}">
                <a16:creationId xmlns:a16="http://schemas.microsoft.com/office/drawing/2014/main" id="{2BBAE2FE-FA1A-DC4F-9139-EEBCD33D7600}"/>
              </a:ext>
            </a:extLst>
          </p:cNvPr>
          <p:cNvSpPr txBox="1"/>
          <p:nvPr/>
        </p:nvSpPr>
        <p:spPr>
          <a:xfrm>
            <a:off x="6101917" y="2066419"/>
            <a:ext cx="5055220" cy="923330"/>
          </a:xfrm>
          <a:prstGeom prst="rect">
            <a:avLst/>
          </a:prstGeom>
          <a:noFill/>
          <a:ln>
            <a:noFill/>
          </a:ln>
        </p:spPr>
        <p:txBody>
          <a:bodyPr wrap="square" rtlCol="0" anchor="ctr">
            <a:spAutoFit/>
          </a:bodyPr>
          <a:lstStyle/>
          <a:p>
            <a:r>
              <a:rPr lang="sv-SE" dirty="0"/>
              <a:t>41% av alla tillfrågade har sett dem</a:t>
            </a:r>
          </a:p>
          <a:p>
            <a:r>
              <a:rPr lang="sv-SE" dirty="0"/>
              <a:t>48% av medlemmarna</a:t>
            </a:r>
          </a:p>
          <a:p>
            <a:r>
              <a:rPr lang="sv-SE" dirty="0"/>
              <a:t>28% av medlemmar födda på 80- och 90-talet</a:t>
            </a:r>
          </a:p>
        </p:txBody>
      </p:sp>
      <p:pic>
        <p:nvPicPr>
          <p:cNvPr id="19" name="Picture 2">
            <a:extLst>
              <a:ext uri="{FF2B5EF4-FFF2-40B4-BE49-F238E27FC236}">
                <a16:creationId xmlns:a16="http://schemas.microsoft.com/office/drawing/2014/main" id="{774950EA-8ADC-604D-AD98-0E51E1CB96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0" b="1550"/>
          <a:stretch/>
        </p:blipFill>
        <p:spPr bwMode="auto">
          <a:xfrm>
            <a:off x="13923595" y="2420980"/>
            <a:ext cx="4232183" cy="28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a:extLst>
              <a:ext uri="{FF2B5EF4-FFF2-40B4-BE49-F238E27FC236}">
                <a16:creationId xmlns:a16="http://schemas.microsoft.com/office/drawing/2014/main" id="{24B29994-496B-B74D-B50E-857DBF813EBE}"/>
              </a:ext>
            </a:extLst>
          </p:cNvPr>
          <p:cNvGraphicFramePr/>
          <p:nvPr>
            <p:extLst>
              <p:ext uri="{D42A27DB-BD31-4B8C-83A1-F6EECF244321}">
                <p14:modId xmlns:p14="http://schemas.microsoft.com/office/powerpoint/2010/main" val="338113557"/>
              </p:ext>
            </p:extLst>
          </p:nvPr>
        </p:nvGraphicFramePr>
        <p:xfrm>
          <a:off x="6101917" y="3132000"/>
          <a:ext cx="5284784" cy="28768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7252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D7C811-BD3A-ED47-9FC1-8F84AE58F9B5}"/>
              </a:ext>
            </a:extLst>
          </p:cNvPr>
          <p:cNvSpPr>
            <a:spLocks noGrp="1"/>
          </p:cNvSpPr>
          <p:nvPr>
            <p:ph type="title"/>
          </p:nvPr>
        </p:nvSpPr>
        <p:spPr>
          <a:xfrm>
            <a:off x="0" y="2745458"/>
            <a:ext cx="12188825" cy="2928939"/>
          </a:xfrm>
        </p:spPr>
        <p:txBody>
          <a:bodyPr>
            <a:normAutofit/>
          </a:bodyPr>
          <a:lstStyle/>
          <a:p>
            <a:pPr algn="ctr"/>
            <a:r>
              <a:rPr lang="sv-SE" sz="8000" dirty="0"/>
              <a:t>Tack!</a:t>
            </a:r>
          </a:p>
        </p:txBody>
      </p:sp>
    </p:spTree>
    <p:extLst>
      <p:ext uri="{BB962C8B-B14F-4D97-AF65-F5344CB8AC3E}">
        <p14:creationId xmlns:p14="http://schemas.microsoft.com/office/powerpoint/2010/main" val="382310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2" y="365127"/>
            <a:ext cx="10920632" cy="1087156"/>
          </a:xfrm>
        </p:spPr>
        <p:txBody>
          <a:bodyPr>
            <a:normAutofit/>
          </a:bodyPr>
          <a:lstStyle/>
          <a:p>
            <a:r>
              <a:rPr lang="sv-SE" sz="5400" b="0" dirty="0"/>
              <a:t>Annonser</a:t>
            </a:r>
          </a:p>
        </p:txBody>
      </p:sp>
      <p:pic>
        <p:nvPicPr>
          <p:cNvPr id="19" name="Picture 2">
            <a:extLst>
              <a:ext uri="{FF2B5EF4-FFF2-40B4-BE49-F238E27FC236}">
                <a16:creationId xmlns:a16="http://schemas.microsoft.com/office/drawing/2014/main" id="{774950EA-8ADC-604D-AD98-0E51E1CB96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0" b="1550"/>
          <a:stretch/>
        </p:blipFill>
        <p:spPr bwMode="auto">
          <a:xfrm>
            <a:off x="13923595" y="2420980"/>
            <a:ext cx="4232183" cy="28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dobjekt 7">
            <a:extLst>
              <a:ext uri="{FF2B5EF4-FFF2-40B4-BE49-F238E27FC236}">
                <a16:creationId xmlns:a16="http://schemas.microsoft.com/office/drawing/2014/main" id="{4F867E39-9ED4-E544-9C66-8FEDEE927F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528" y="492127"/>
            <a:ext cx="3816232" cy="5497960"/>
          </a:xfrm>
          <a:prstGeom prst="rect">
            <a:avLst/>
          </a:prstGeom>
        </p:spPr>
      </p:pic>
      <p:pic>
        <p:nvPicPr>
          <p:cNvPr id="9" name="Bildobjekt 8" descr="En bild som visar text, dagstidning&#10;&#10;Beskrivning genererad med mycket hög exakthet">
            <a:extLst>
              <a:ext uri="{FF2B5EF4-FFF2-40B4-BE49-F238E27FC236}">
                <a16:creationId xmlns:a16="http://schemas.microsoft.com/office/drawing/2014/main" id="{1BAAE2CA-3323-1545-A843-CC7924A88E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33701">
            <a:off x="7426040" y="4904892"/>
            <a:ext cx="894191" cy="1289792"/>
          </a:xfrm>
          <a:prstGeom prst="rect">
            <a:avLst/>
          </a:prstGeom>
        </p:spPr>
      </p:pic>
      <p:pic>
        <p:nvPicPr>
          <p:cNvPr id="10" name="Bildobjekt 9" descr="En bild som visar skärmbild, text&#10;&#10;Beskrivning genererad med mycket hög exakthet">
            <a:extLst>
              <a:ext uri="{FF2B5EF4-FFF2-40B4-BE49-F238E27FC236}">
                <a16:creationId xmlns:a16="http://schemas.microsoft.com/office/drawing/2014/main" id="{A9C73C5D-2F8B-D44B-B05E-108EA078F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8568777" y="4983849"/>
            <a:ext cx="953042" cy="1353548"/>
          </a:xfrm>
          <a:prstGeom prst="rect">
            <a:avLst/>
          </a:prstGeom>
        </p:spPr>
      </p:pic>
      <p:sp>
        <p:nvSpPr>
          <p:cNvPr id="11" name="textruta 10">
            <a:extLst>
              <a:ext uri="{FF2B5EF4-FFF2-40B4-BE49-F238E27FC236}">
                <a16:creationId xmlns:a16="http://schemas.microsoft.com/office/drawing/2014/main" id="{96CD7FE1-F7F3-0E4A-B3BD-D9B872941E0F}"/>
              </a:ext>
            </a:extLst>
          </p:cNvPr>
          <p:cNvSpPr txBox="1"/>
          <p:nvPr/>
        </p:nvSpPr>
        <p:spPr>
          <a:xfrm>
            <a:off x="3761319" y="6184317"/>
            <a:ext cx="2501006" cy="253916"/>
          </a:xfrm>
          <a:prstGeom prst="rect">
            <a:avLst/>
          </a:prstGeom>
          <a:noFill/>
        </p:spPr>
        <p:txBody>
          <a:bodyPr wrap="none" rtlCol="0">
            <a:spAutoFit/>
          </a:bodyPr>
          <a:lstStyle/>
          <a:p>
            <a:r>
              <a:rPr lang="sv-SE" sz="1050" dirty="0">
                <a:solidFill>
                  <a:schemeClr val="tx1">
                    <a:lumMod val="50000"/>
                    <a:lumOff val="50000"/>
                  </a:schemeClr>
                </a:solidFill>
                <a:latin typeface="Arial" panose="020B0604020202020204" pitchFamily="34" charset="0"/>
                <a:cs typeface="Arial" panose="020B0604020202020204" pitchFamily="34" charset="0"/>
              </a:rPr>
              <a:t>Räckviddssiffror från Orvesto 2017_2</a:t>
            </a:r>
          </a:p>
        </p:txBody>
      </p:sp>
      <p:pic>
        <p:nvPicPr>
          <p:cNvPr id="13" name="Platshållare för innehåll 7">
            <a:extLst>
              <a:ext uri="{FF2B5EF4-FFF2-40B4-BE49-F238E27FC236}">
                <a16:creationId xmlns:a16="http://schemas.microsoft.com/office/drawing/2014/main" id="{85E556B5-FB17-1D49-BB0C-A591610356A4}"/>
              </a:ext>
            </a:extLst>
          </p:cNvPr>
          <p:cNvPicPr>
            <a:picLocks noChangeAspect="1"/>
          </p:cNvPicPr>
          <p:nvPr/>
        </p:nvPicPr>
        <p:blipFill>
          <a:blip r:embed="rId7"/>
          <a:stretch>
            <a:fillRect/>
          </a:stretch>
        </p:blipFill>
        <p:spPr>
          <a:xfrm>
            <a:off x="991925" y="1735422"/>
            <a:ext cx="6042177" cy="4458131"/>
          </a:xfrm>
          <a:prstGeom prst="rect">
            <a:avLst/>
          </a:prstGeom>
        </p:spPr>
      </p:pic>
    </p:spTree>
    <p:extLst>
      <p:ext uri="{BB962C8B-B14F-4D97-AF65-F5344CB8AC3E}">
        <p14:creationId xmlns:p14="http://schemas.microsoft.com/office/powerpoint/2010/main" val="1749066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1" y="365127"/>
            <a:ext cx="11049219" cy="1087156"/>
          </a:xfrm>
        </p:spPr>
        <p:txBody>
          <a:bodyPr>
            <a:noAutofit/>
          </a:bodyPr>
          <a:lstStyle/>
          <a:p>
            <a:r>
              <a:rPr lang="sv-SE" sz="5400" b="0" dirty="0"/>
              <a:t>Att vara där människor söker</a:t>
            </a:r>
          </a:p>
        </p:txBody>
      </p:sp>
      <p:grpSp>
        <p:nvGrpSpPr>
          <p:cNvPr id="3" name="Grupp 2">
            <a:extLst>
              <a:ext uri="{FF2B5EF4-FFF2-40B4-BE49-F238E27FC236}">
                <a16:creationId xmlns:a16="http://schemas.microsoft.com/office/drawing/2014/main" id="{E605E729-FDE3-2A40-A06B-1C3151C5A3A6}"/>
              </a:ext>
            </a:extLst>
          </p:cNvPr>
          <p:cNvGrpSpPr/>
          <p:nvPr/>
        </p:nvGrpSpPr>
        <p:grpSpPr>
          <a:xfrm>
            <a:off x="942393" y="1719685"/>
            <a:ext cx="6799696" cy="4838504"/>
            <a:chOff x="933059" y="1642124"/>
            <a:chExt cx="6372810" cy="4534742"/>
          </a:xfrm>
        </p:grpSpPr>
        <p:sp>
          <p:nvSpPr>
            <p:cNvPr id="2" name="Rektangel 1">
              <a:extLst>
                <a:ext uri="{FF2B5EF4-FFF2-40B4-BE49-F238E27FC236}">
                  <a16:creationId xmlns:a16="http://schemas.microsoft.com/office/drawing/2014/main" id="{7DAE9A76-FE50-9943-AB1B-EA6B7B35562A}"/>
                </a:ext>
              </a:extLst>
            </p:cNvPr>
            <p:cNvSpPr/>
            <p:nvPr/>
          </p:nvSpPr>
          <p:spPr>
            <a:xfrm>
              <a:off x="933059" y="1642124"/>
              <a:ext cx="6372810" cy="4534742"/>
            </a:xfrm>
            <a:prstGeom prst="rect">
              <a:avLst/>
            </a:prstGeom>
            <a:solidFill>
              <a:schemeClr val="bg2"/>
            </a:solidFill>
            <a:ln>
              <a:noFill/>
            </a:ln>
            <a:effectLst>
              <a:outerShdw blurRad="50800" dist="38100" dir="3000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Picture 2">
              <a:extLst>
                <a:ext uri="{FF2B5EF4-FFF2-40B4-BE49-F238E27FC236}">
                  <a16:creationId xmlns:a16="http://schemas.microsoft.com/office/drawing/2014/main" id="{18CEBB2C-D70C-0C48-96ED-CECE7CF32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22" y="1741463"/>
              <a:ext cx="6172418" cy="43478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a:extLst>
                <a:ext uri="{FF2B5EF4-FFF2-40B4-BE49-F238E27FC236}">
                  <a16:creationId xmlns:a16="http://schemas.microsoft.com/office/drawing/2014/main" id="{DCAEA5A9-CDE5-024C-ACCA-5D081B618500}"/>
                </a:ext>
              </a:extLst>
            </p:cNvPr>
            <p:cNvSpPr/>
            <p:nvPr/>
          </p:nvSpPr>
          <p:spPr>
            <a:xfrm>
              <a:off x="2090057" y="2681190"/>
              <a:ext cx="2034074" cy="198812"/>
            </a:xfrm>
            <a:prstGeom prst="rect">
              <a:avLst/>
            </a:prstGeom>
            <a:noFill/>
            <a:ln w="38100">
              <a:solidFill>
                <a:srgbClr val="A71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4" name="Ellips 13">
            <a:extLst>
              <a:ext uri="{FF2B5EF4-FFF2-40B4-BE49-F238E27FC236}">
                <a16:creationId xmlns:a16="http://schemas.microsoft.com/office/drawing/2014/main" id="{17A56B47-1E2A-BC49-921B-02A89E3806AC}"/>
              </a:ext>
            </a:extLst>
          </p:cNvPr>
          <p:cNvSpPr/>
          <p:nvPr/>
        </p:nvSpPr>
        <p:spPr>
          <a:xfrm>
            <a:off x="7217036" y="2598262"/>
            <a:ext cx="2794896" cy="2794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sv-SE" sz="3600" b="1" dirty="0">
                <a:latin typeface="Arial" panose="020B0604020202020204" pitchFamily="34" charset="0"/>
                <a:cs typeface="Arial" panose="020B0604020202020204" pitchFamily="34" charset="0"/>
              </a:rPr>
              <a:t>1 av 20 firar jul ensam</a:t>
            </a:r>
          </a:p>
        </p:txBody>
      </p:sp>
    </p:spTree>
    <p:extLst>
      <p:ext uri="{BB962C8B-B14F-4D97-AF65-F5344CB8AC3E}">
        <p14:creationId xmlns:p14="http://schemas.microsoft.com/office/powerpoint/2010/main" val="1848410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7982" y="365127"/>
            <a:ext cx="10920632" cy="1087156"/>
          </a:xfrm>
        </p:spPr>
        <p:txBody>
          <a:bodyPr>
            <a:normAutofit/>
          </a:bodyPr>
          <a:lstStyle/>
          <a:p>
            <a:r>
              <a:rPr lang="sv-SE" sz="5400" b="0" dirty="0"/>
              <a:t>Det digitala livets filterbubblor</a:t>
            </a:r>
          </a:p>
        </p:txBody>
      </p:sp>
      <p:pic>
        <p:nvPicPr>
          <p:cNvPr id="7" name="Bildobjekt 6">
            <a:extLst>
              <a:ext uri="{FF2B5EF4-FFF2-40B4-BE49-F238E27FC236}">
                <a16:creationId xmlns:a16="http://schemas.microsoft.com/office/drawing/2014/main" id="{EB5CD376-443C-EE48-B7FE-3FA8F0423BB5}"/>
              </a:ext>
            </a:extLst>
          </p:cNvPr>
          <p:cNvPicPr>
            <a:picLocks noChangeAspect="1"/>
          </p:cNvPicPr>
          <p:nvPr/>
        </p:nvPicPr>
        <p:blipFill rotWithShape="1">
          <a:blip r:embed="rId3"/>
          <a:srcRect t="935"/>
          <a:stretch/>
        </p:blipFill>
        <p:spPr>
          <a:xfrm>
            <a:off x="3959689" y="2112187"/>
            <a:ext cx="2787470" cy="3494447"/>
          </a:xfrm>
          <a:prstGeom prst="rect">
            <a:avLst/>
          </a:prstGeom>
        </p:spPr>
      </p:pic>
      <p:pic>
        <p:nvPicPr>
          <p:cNvPr id="8" name="Bildobjekt 7">
            <a:extLst>
              <a:ext uri="{FF2B5EF4-FFF2-40B4-BE49-F238E27FC236}">
                <a16:creationId xmlns:a16="http://schemas.microsoft.com/office/drawing/2014/main" id="{E8BA6877-BD4C-B148-B1EE-2818A23AC9B8}"/>
              </a:ext>
            </a:extLst>
          </p:cNvPr>
          <p:cNvPicPr>
            <a:picLocks noChangeAspect="1"/>
          </p:cNvPicPr>
          <p:nvPr/>
        </p:nvPicPr>
        <p:blipFill rotWithShape="1">
          <a:blip r:embed="rId4"/>
          <a:srcRect l="5124" t="-1044" r="9466" b="1044"/>
          <a:stretch/>
        </p:blipFill>
        <p:spPr>
          <a:xfrm>
            <a:off x="837982" y="2089957"/>
            <a:ext cx="2874805" cy="3494447"/>
          </a:xfrm>
          <a:prstGeom prst="rect">
            <a:avLst/>
          </a:prstGeom>
        </p:spPr>
      </p:pic>
      <p:sp>
        <p:nvSpPr>
          <p:cNvPr id="9" name="textruta 8">
            <a:extLst>
              <a:ext uri="{FF2B5EF4-FFF2-40B4-BE49-F238E27FC236}">
                <a16:creationId xmlns:a16="http://schemas.microsoft.com/office/drawing/2014/main" id="{C6D0A15F-DEDF-9C4A-951F-BED1BB0C547C}"/>
              </a:ext>
            </a:extLst>
          </p:cNvPr>
          <p:cNvSpPr txBox="1"/>
          <p:nvPr/>
        </p:nvSpPr>
        <p:spPr>
          <a:xfrm>
            <a:off x="837982" y="5720072"/>
            <a:ext cx="2677336" cy="215444"/>
          </a:xfrm>
          <a:prstGeom prst="rect">
            <a:avLst/>
          </a:prstGeom>
          <a:noFill/>
        </p:spPr>
        <p:txBody>
          <a:bodyPr wrap="none" lIns="0" rIns="90000" rtlCol="0">
            <a:spAutoFit/>
          </a:bodyPr>
          <a:lstStyle/>
          <a:p>
            <a:r>
              <a:rPr lang="sv-SE" sz="800" dirty="0"/>
              <a:t>Foto: Anna Carlsson, @</a:t>
            </a:r>
            <a:r>
              <a:rPr lang="sv-SE" sz="800" dirty="0" err="1"/>
              <a:t>Stampetherabbit</a:t>
            </a:r>
            <a:r>
              <a:rPr lang="sv-SE" sz="800" dirty="0"/>
              <a:t> på Instagram</a:t>
            </a:r>
          </a:p>
        </p:txBody>
      </p:sp>
      <p:sp>
        <p:nvSpPr>
          <p:cNvPr id="10" name="textruta 9">
            <a:extLst>
              <a:ext uri="{FF2B5EF4-FFF2-40B4-BE49-F238E27FC236}">
                <a16:creationId xmlns:a16="http://schemas.microsoft.com/office/drawing/2014/main" id="{4FA0A477-F15E-E848-A82B-4A9A69BBEB11}"/>
              </a:ext>
            </a:extLst>
          </p:cNvPr>
          <p:cNvSpPr txBox="1"/>
          <p:nvPr/>
        </p:nvSpPr>
        <p:spPr>
          <a:xfrm>
            <a:off x="3959689" y="5720072"/>
            <a:ext cx="1794722" cy="215444"/>
          </a:xfrm>
          <a:prstGeom prst="rect">
            <a:avLst/>
          </a:prstGeom>
          <a:noFill/>
        </p:spPr>
        <p:txBody>
          <a:bodyPr wrap="none" lIns="0" rIns="90000" rtlCol="0">
            <a:spAutoFit/>
          </a:bodyPr>
          <a:lstStyle/>
          <a:p>
            <a:r>
              <a:rPr lang="sv-SE" sz="800" dirty="0"/>
              <a:t>Källa: http://ringstorpssommarstad.se</a:t>
            </a:r>
          </a:p>
        </p:txBody>
      </p:sp>
      <p:sp>
        <p:nvSpPr>
          <p:cNvPr id="16" name="Ellips 15">
            <a:extLst>
              <a:ext uri="{FF2B5EF4-FFF2-40B4-BE49-F238E27FC236}">
                <a16:creationId xmlns:a16="http://schemas.microsoft.com/office/drawing/2014/main" id="{F9905014-991E-E249-A496-57EB6250CB57}"/>
              </a:ext>
            </a:extLst>
          </p:cNvPr>
          <p:cNvSpPr/>
          <p:nvPr/>
        </p:nvSpPr>
        <p:spPr>
          <a:xfrm>
            <a:off x="6994061" y="2035265"/>
            <a:ext cx="2787470" cy="2787470"/>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ormAutofit/>
          </a:bodyPr>
          <a:lstStyle/>
          <a:p>
            <a:pPr algn="ctr"/>
            <a:r>
              <a:rPr lang="sv-SE" sz="2800" b="1" dirty="0">
                <a:latin typeface="Arial" panose="020B0604020202020204" pitchFamily="34" charset="0"/>
                <a:cs typeface="Arial" panose="020B0604020202020204" pitchFamily="34" charset="0"/>
              </a:rPr>
              <a:t>Youtube</a:t>
            </a:r>
          </a:p>
          <a:p>
            <a:pPr algn="ctr">
              <a:spcBef>
                <a:spcPts val="600"/>
              </a:spcBef>
            </a:pPr>
            <a:r>
              <a:rPr lang="sv-SE" sz="1600" b="1" dirty="0">
                <a:latin typeface="Arial" panose="020B0604020202020204" pitchFamily="34" charset="0"/>
                <a:cs typeface="Arial" panose="020B0604020202020204" pitchFamily="34" charset="0"/>
              </a:rPr>
              <a:t>2 sek – känns rätt?</a:t>
            </a:r>
          </a:p>
          <a:p>
            <a:pPr algn="ctr">
              <a:spcBef>
                <a:spcPts val="600"/>
              </a:spcBef>
            </a:pPr>
            <a:r>
              <a:rPr lang="sv-SE" sz="1600" b="1" dirty="0">
                <a:latin typeface="Arial" panose="020B0604020202020204" pitchFamily="34" charset="0"/>
                <a:cs typeface="Arial" panose="020B0604020202020204" pitchFamily="34" charset="0"/>
              </a:rPr>
              <a:t>20 sek – bedöma</a:t>
            </a:r>
          </a:p>
          <a:p>
            <a:pPr algn="ctr">
              <a:spcBef>
                <a:spcPts val="600"/>
              </a:spcBef>
            </a:pPr>
            <a:r>
              <a:rPr lang="sv-SE" sz="1600" b="1" dirty="0">
                <a:latin typeface="Arial" panose="020B0604020202020204" pitchFamily="34" charset="0"/>
                <a:cs typeface="Arial" panose="020B0604020202020204" pitchFamily="34" charset="0"/>
              </a:rPr>
              <a:t>2 minuter </a:t>
            </a:r>
            <a:br>
              <a:rPr lang="sv-SE" sz="1600" b="1" dirty="0">
                <a:latin typeface="Arial" panose="020B0604020202020204" pitchFamily="34" charset="0"/>
                <a:cs typeface="Arial" panose="020B0604020202020204" pitchFamily="34" charset="0"/>
              </a:rPr>
            </a:br>
            <a:r>
              <a:rPr lang="sv-SE" sz="1600" b="1" dirty="0">
                <a:latin typeface="Arial" panose="020B0604020202020204" pitchFamily="34" charset="0"/>
                <a:cs typeface="Arial" panose="020B0604020202020204" pitchFamily="34" charset="0"/>
              </a:rPr>
              <a:t>– ser hela</a:t>
            </a:r>
          </a:p>
        </p:txBody>
      </p:sp>
      <p:sp>
        <p:nvSpPr>
          <p:cNvPr id="11" name="Ellips 10">
            <a:extLst>
              <a:ext uri="{FF2B5EF4-FFF2-40B4-BE49-F238E27FC236}">
                <a16:creationId xmlns:a16="http://schemas.microsoft.com/office/drawing/2014/main" id="{82C73EB3-AFA8-DA4E-A26C-34A37F3E4A79}"/>
              </a:ext>
            </a:extLst>
          </p:cNvPr>
          <p:cNvSpPr/>
          <p:nvPr/>
        </p:nvSpPr>
        <p:spPr>
          <a:xfrm>
            <a:off x="8937503" y="3731805"/>
            <a:ext cx="2181860" cy="2181860"/>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sv-SE" sz="1600" b="1" dirty="0">
                <a:latin typeface="Arial" panose="020B0604020202020204" pitchFamily="34" charset="0"/>
                <a:cs typeface="Arial" panose="020B0604020202020204" pitchFamily="34" charset="0"/>
              </a:rPr>
              <a:t>Facebook</a:t>
            </a:r>
          </a:p>
          <a:p>
            <a:pPr algn="ctr"/>
            <a:r>
              <a:rPr lang="sv-SE" sz="3200" b="1" dirty="0">
                <a:latin typeface="Arial" panose="020B0604020202020204" pitchFamily="34" charset="0"/>
                <a:cs typeface="Arial" panose="020B0604020202020204" pitchFamily="34" charset="0"/>
              </a:rPr>
              <a:t>1,7 sek</a:t>
            </a:r>
            <a:endParaRPr lang="sv-S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201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777596" y="421563"/>
            <a:ext cx="9686245" cy="1325563"/>
          </a:xfrm>
        </p:spPr>
        <p:txBody>
          <a:bodyPr>
            <a:noAutofit/>
          </a:bodyPr>
          <a:lstStyle/>
          <a:p>
            <a:r>
              <a:rPr lang="sv-SE" sz="4400" b="0" dirty="0"/>
              <a:t>Folkmängd och medlemmar per ålder</a:t>
            </a:r>
          </a:p>
        </p:txBody>
      </p:sp>
      <p:graphicFrame>
        <p:nvGraphicFramePr>
          <p:cNvPr id="19" name="Diagram 1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532936599"/>
              </p:ext>
            </p:extLst>
          </p:nvPr>
        </p:nvGraphicFramePr>
        <p:xfrm>
          <a:off x="1061959" y="1805774"/>
          <a:ext cx="8987017" cy="4687100"/>
        </p:xfrm>
        <a:graphic>
          <a:graphicData uri="http://schemas.openxmlformats.org/drawingml/2006/chart">
            <c:chart xmlns:c="http://schemas.openxmlformats.org/drawingml/2006/chart" xmlns:r="http://schemas.openxmlformats.org/officeDocument/2006/relationships" r:id="rId3"/>
          </a:graphicData>
        </a:graphic>
      </p:graphicFrame>
      <p:sp>
        <p:nvSpPr>
          <p:cNvPr id="20" name="Rektangel 19">
            <a:extLst>
              <a:ext uri="{FF2B5EF4-FFF2-40B4-BE49-F238E27FC236}">
                <a16:creationId xmlns:a16="http://schemas.microsoft.com/office/drawing/2014/main" id="{019AA5DE-F720-1B48-989F-5DAE4525050D}"/>
              </a:ext>
            </a:extLst>
          </p:cNvPr>
          <p:cNvSpPr/>
          <p:nvPr/>
        </p:nvSpPr>
        <p:spPr>
          <a:xfrm rot="5400000">
            <a:off x="1713592" y="3500413"/>
            <a:ext cx="3986825" cy="832135"/>
          </a:xfrm>
          <a:prstGeom prst="rect">
            <a:avLst/>
          </a:prstGeom>
          <a:noFill/>
          <a:ln w="57150">
            <a:solidFill>
              <a:srgbClr val="A71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FBBFAF33-C433-C042-80BC-F98DABA48672}"/>
              </a:ext>
            </a:extLst>
          </p:cNvPr>
          <p:cNvSpPr/>
          <p:nvPr/>
        </p:nvSpPr>
        <p:spPr>
          <a:xfrm rot="5400000">
            <a:off x="6688673" y="2700425"/>
            <a:ext cx="3986825" cy="2432114"/>
          </a:xfrm>
          <a:prstGeom prst="rect">
            <a:avLst/>
          </a:prstGeom>
          <a:noFill/>
          <a:ln w="57150">
            <a:solidFill>
              <a:srgbClr val="A71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39995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objekt 33">
            <a:extLst>
              <a:ext uri="{FF2B5EF4-FFF2-40B4-BE49-F238E27FC236}">
                <a16:creationId xmlns:a16="http://schemas.microsoft.com/office/drawing/2014/main" id="{607DD20C-F713-FC42-8323-976CBDEEDBF4}"/>
              </a:ext>
            </a:extLst>
          </p:cNvPr>
          <p:cNvPicPr>
            <a:picLocks noChangeAspect="1"/>
          </p:cNvPicPr>
          <p:nvPr/>
        </p:nvPicPr>
        <p:blipFill>
          <a:blip r:embed="rId3"/>
          <a:stretch>
            <a:fillRect/>
          </a:stretch>
        </p:blipFill>
        <p:spPr>
          <a:xfrm>
            <a:off x="6900862" y="1956579"/>
            <a:ext cx="4864100" cy="1663700"/>
          </a:xfrm>
          <a:prstGeom prst="rect">
            <a:avLst/>
          </a:prstGeom>
        </p:spPr>
      </p:pic>
      <p:pic>
        <p:nvPicPr>
          <p:cNvPr id="29" name="Bildobjekt 28">
            <a:extLst>
              <a:ext uri="{FF2B5EF4-FFF2-40B4-BE49-F238E27FC236}">
                <a16:creationId xmlns:a16="http://schemas.microsoft.com/office/drawing/2014/main" id="{9B8615DA-B514-5447-B29A-FEC4A6327FF9}"/>
              </a:ext>
            </a:extLst>
          </p:cNvPr>
          <p:cNvPicPr>
            <a:picLocks noChangeAspect="1"/>
          </p:cNvPicPr>
          <p:nvPr/>
        </p:nvPicPr>
        <p:blipFill>
          <a:blip r:embed="rId4"/>
          <a:stretch>
            <a:fillRect/>
          </a:stretch>
        </p:blipFill>
        <p:spPr>
          <a:xfrm>
            <a:off x="423862" y="4723896"/>
            <a:ext cx="11341100" cy="1016000"/>
          </a:xfrm>
          <a:prstGeom prst="rect">
            <a:avLst/>
          </a:prstGeom>
        </p:spPr>
      </p:pic>
      <p:pic>
        <p:nvPicPr>
          <p:cNvPr id="30" name="Bildobjekt 29">
            <a:extLst>
              <a:ext uri="{FF2B5EF4-FFF2-40B4-BE49-F238E27FC236}">
                <a16:creationId xmlns:a16="http://schemas.microsoft.com/office/drawing/2014/main" id="{8B960E6D-32B1-C748-944E-F46CCCC7151F}"/>
              </a:ext>
            </a:extLst>
          </p:cNvPr>
          <p:cNvPicPr>
            <a:picLocks noChangeAspect="1"/>
          </p:cNvPicPr>
          <p:nvPr/>
        </p:nvPicPr>
        <p:blipFill>
          <a:blip r:embed="rId5"/>
          <a:stretch>
            <a:fillRect/>
          </a:stretch>
        </p:blipFill>
        <p:spPr>
          <a:xfrm>
            <a:off x="423862" y="3349627"/>
            <a:ext cx="11341100" cy="1016000"/>
          </a:xfrm>
          <a:prstGeom prst="rect">
            <a:avLst/>
          </a:prstGeom>
        </p:spPr>
      </p:pic>
      <p:pic>
        <p:nvPicPr>
          <p:cNvPr id="33" name="Bildobjekt 32">
            <a:extLst>
              <a:ext uri="{FF2B5EF4-FFF2-40B4-BE49-F238E27FC236}">
                <a16:creationId xmlns:a16="http://schemas.microsoft.com/office/drawing/2014/main" id="{33D4B640-A947-FE4C-BFAC-C17A7BE6A477}"/>
              </a:ext>
            </a:extLst>
          </p:cNvPr>
          <p:cNvPicPr>
            <a:picLocks noChangeAspect="1"/>
          </p:cNvPicPr>
          <p:nvPr/>
        </p:nvPicPr>
        <p:blipFill>
          <a:blip r:embed="rId6"/>
          <a:stretch>
            <a:fillRect/>
          </a:stretch>
        </p:blipFill>
        <p:spPr>
          <a:xfrm>
            <a:off x="5287963" y="2417193"/>
            <a:ext cx="4864100" cy="1663700"/>
          </a:xfrm>
          <a:prstGeom prst="rect">
            <a:avLst/>
          </a:prstGeom>
        </p:spPr>
      </p:pic>
      <p:pic>
        <p:nvPicPr>
          <p:cNvPr id="32" name="Bildobjekt 31">
            <a:extLst>
              <a:ext uri="{FF2B5EF4-FFF2-40B4-BE49-F238E27FC236}">
                <a16:creationId xmlns:a16="http://schemas.microsoft.com/office/drawing/2014/main" id="{70D13ADA-2953-9F47-B3E6-0A6C07B5C787}"/>
              </a:ext>
            </a:extLst>
          </p:cNvPr>
          <p:cNvPicPr>
            <a:picLocks noChangeAspect="1"/>
          </p:cNvPicPr>
          <p:nvPr/>
        </p:nvPicPr>
        <p:blipFill>
          <a:blip r:embed="rId7"/>
          <a:stretch>
            <a:fillRect/>
          </a:stretch>
        </p:blipFill>
        <p:spPr>
          <a:xfrm>
            <a:off x="6900862" y="2972579"/>
            <a:ext cx="4864100" cy="1663700"/>
          </a:xfrm>
          <a:prstGeom prst="rect">
            <a:avLst/>
          </a:prstGeom>
        </p:spPr>
      </p:pic>
      <p:pic>
        <p:nvPicPr>
          <p:cNvPr id="31" name="Bildobjekt 30">
            <a:extLst>
              <a:ext uri="{FF2B5EF4-FFF2-40B4-BE49-F238E27FC236}">
                <a16:creationId xmlns:a16="http://schemas.microsoft.com/office/drawing/2014/main" id="{429005E1-62F4-2D47-B5B9-DDC88F968C26}"/>
              </a:ext>
            </a:extLst>
          </p:cNvPr>
          <p:cNvPicPr>
            <a:picLocks noChangeAspect="1"/>
          </p:cNvPicPr>
          <p:nvPr/>
        </p:nvPicPr>
        <p:blipFill>
          <a:blip r:embed="rId8"/>
          <a:stretch>
            <a:fillRect/>
          </a:stretch>
        </p:blipFill>
        <p:spPr>
          <a:xfrm>
            <a:off x="2841628" y="3648585"/>
            <a:ext cx="8763000" cy="1536700"/>
          </a:xfrm>
          <a:prstGeom prst="rect">
            <a:avLst/>
          </a:prstGeom>
        </p:spPr>
      </p:pic>
      <p:grpSp>
        <p:nvGrpSpPr>
          <p:cNvPr id="43" name="Grupp 42">
            <a:extLst>
              <a:ext uri="{FF2B5EF4-FFF2-40B4-BE49-F238E27FC236}">
                <a16:creationId xmlns:a16="http://schemas.microsoft.com/office/drawing/2014/main" id="{9CB67FC8-44AB-5141-85AF-8C6832412E1C}"/>
              </a:ext>
            </a:extLst>
          </p:cNvPr>
          <p:cNvGrpSpPr/>
          <p:nvPr/>
        </p:nvGrpSpPr>
        <p:grpSpPr>
          <a:xfrm>
            <a:off x="3776663" y="2822366"/>
            <a:ext cx="983657" cy="889506"/>
            <a:chOff x="3776663" y="2393739"/>
            <a:chExt cx="983657" cy="889506"/>
          </a:xfrm>
        </p:grpSpPr>
        <p:pic>
          <p:nvPicPr>
            <p:cNvPr id="37" name="Bildobjekt 36">
              <a:extLst>
                <a:ext uri="{FF2B5EF4-FFF2-40B4-BE49-F238E27FC236}">
                  <a16:creationId xmlns:a16="http://schemas.microsoft.com/office/drawing/2014/main" id="{0167F908-B773-C949-B21B-6770057FE9B1}"/>
                </a:ext>
              </a:extLst>
            </p:cNvPr>
            <p:cNvPicPr>
              <a:picLocks noChangeAspect="1"/>
            </p:cNvPicPr>
            <p:nvPr/>
          </p:nvPicPr>
          <p:blipFill>
            <a:blip r:embed="rId9"/>
            <a:stretch>
              <a:fillRect/>
            </a:stretch>
          </p:blipFill>
          <p:spPr>
            <a:xfrm>
              <a:off x="3776663" y="2836711"/>
              <a:ext cx="292100" cy="292100"/>
            </a:xfrm>
            <a:prstGeom prst="rect">
              <a:avLst/>
            </a:prstGeom>
          </p:spPr>
        </p:pic>
        <p:pic>
          <p:nvPicPr>
            <p:cNvPr id="38" name="Bildobjekt 37">
              <a:extLst>
                <a:ext uri="{FF2B5EF4-FFF2-40B4-BE49-F238E27FC236}">
                  <a16:creationId xmlns:a16="http://schemas.microsoft.com/office/drawing/2014/main" id="{C758A8A5-11FB-D14F-B619-6EE3AE9352BA}"/>
                </a:ext>
              </a:extLst>
            </p:cNvPr>
            <p:cNvPicPr>
              <a:picLocks noChangeAspect="1"/>
            </p:cNvPicPr>
            <p:nvPr/>
          </p:nvPicPr>
          <p:blipFill>
            <a:blip r:embed="rId9"/>
            <a:stretch>
              <a:fillRect/>
            </a:stretch>
          </p:blipFill>
          <p:spPr>
            <a:xfrm>
              <a:off x="3838977" y="2430312"/>
              <a:ext cx="292100" cy="292100"/>
            </a:xfrm>
            <a:prstGeom prst="rect">
              <a:avLst/>
            </a:prstGeom>
          </p:spPr>
        </p:pic>
        <p:pic>
          <p:nvPicPr>
            <p:cNvPr id="39" name="Bildobjekt 38">
              <a:extLst>
                <a:ext uri="{FF2B5EF4-FFF2-40B4-BE49-F238E27FC236}">
                  <a16:creationId xmlns:a16="http://schemas.microsoft.com/office/drawing/2014/main" id="{C161B56B-351B-0D49-9C12-B2D0B2C27AE7}"/>
                </a:ext>
              </a:extLst>
            </p:cNvPr>
            <p:cNvPicPr>
              <a:picLocks noChangeAspect="1"/>
            </p:cNvPicPr>
            <p:nvPr/>
          </p:nvPicPr>
          <p:blipFill>
            <a:blip r:embed="rId9"/>
            <a:stretch>
              <a:fillRect/>
            </a:stretch>
          </p:blipFill>
          <p:spPr>
            <a:xfrm>
              <a:off x="4468220" y="2393739"/>
              <a:ext cx="292100" cy="292100"/>
            </a:xfrm>
            <a:prstGeom prst="rect">
              <a:avLst/>
            </a:prstGeom>
          </p:spPr>
        </p:pic>
        <p:pic>
          <p:nvPicPr>
            <p:cNvPr id="40" name="Bildobjekt 39">
              <a:extLst>
                <a:ext uri="{FF2B5EF4-FFF2-40B4-BE49-F238E27FC236}">
                  <a16:creationId xmlns:a16="http://schemas.microsoft.com/office/drawing/2014/main" id="{9C0E5F3E-C5A9-4541-8592-58231857F3B6}"/>
                </a:ext>
              </a:extLst>
            </p:cNvPr>
            <p:cNvPicPr>
              <a:picLocks noChangeAspect="1"/>
            </p:cNvPicPr>
            <p:nvPr/>
          </p:nvPicPr>
          <p:blipFill>
            <a:blip r:embed="rId9"/>
            <a:stretch>
              <a:fillRect/>
            </a:stretch>
          </p:blipFill>
          <p:spPr>
            <a:xfrm>
              <a:off x="4166128" y="2698537"/>
              <a:ext cx="292100" cy="292100"/>
            </a:xfrm>
            <a:prstGeom prst="rect">
              <a:avLst/>
            </a:prstGeom>
          </p:spPr>
        </p:pic>
        <p:pic>
          <p:nvPicPr>
            <p:cNvPr id="41" name="Bildobjekt 40">
              <a:extLst>
                <a:ext uri="{FF2B5EF4-FFF2-40B4-BE49-F238E27FC236}">
                  <a16:creationId xmlns:a16="http://schemas.microsoft.com/office/drawing/2014/main" id="{3DB1EA79-8B74-3442-83F5-BFA32FA7DCBE}"/>
                </a:ext>
              </a:extLst>
            </p:cNvPr>
            <p:cNvPicPr>
              <a:picLocks noChangeAspect="1"/>
            </p:cNvPicPr>
            <p:nvPr/>
          </p:nvPicPr>
          <p:blipFill>
            <a:blip r:embed="rId9"/>
            <a:stretch>
              <a:fillRect/>
            </a:stretch>
          </p:blipFill>
          <p:spPr>
            <a:xfrm>
              <a:off x="4468218" y="2991145"/>
              <a:ext cx="292100" cy="292100"/>
            </a:xfrm>
            <a:prstGeom prst="rect">
              <a:avLst/>
            </a:prstGeom>
          </p:spPr>
        </p:pic>
      </p:grpSp>
      <p:sp>
        <p:nvSpPr>
          <p:cNvPr id="42" name="textruta 41">
            <a:extLst>
              <a:ext uri="{FF2B5EF4-FFF2-40B4-BE49-F238E27FC236}">
                <a16:creationId xmlns:a16="http://schemas.microsoft.com/office/drawing/2014/main" id="{42F8139F-89E9-7447-BF32-016480B7A84F}"/>
              </a:ext>
            </a:extLst>
          </p:cNvPr>
          <p:cNvSpPr txBox="1"/>
          <p:nvPr/>
        </p:nvSpPr>
        <p:spPr>
          <a:xfrm>
            <a:off x="3261453" y="1511583"/>
            <a:ext cx="1809350" cy="1200329"/>
          </a:xfrm>
          <a:prstGeom prst="rect">
            <a:avLst/>
          </a:prstGeom>
          <a:noFill/>
        </p:spPr>
        <p:txBody>
          <a:bodyPr wrap="square" rtlCol="0">
            <a:spAutoFit/>
          </a:bodyPr>
          <a:lstStyle/>
          <a:p>
            <a:pPr algn="ctr"/>
            <a:r>
              <a:rPr lang="sv-SE" sz="2400" dirty="0"/>
              <a:t>Facebook-grupper för verksamhet</a:t>
            </a:r>
          </a:p>
        </p:txBody>
      </p:sp>
      <p:sp>
        <p:nvSpPr>
          <p:cNvPr id="44" name="textruta 43">
            <a:extLst>
              <a:ext uri="{FF2B5EF4-FFF2-40B4-BE49-F238E27FC236}">
                <a16:creationId xmlns:a16="http://schemas.microsoft.com/office/drawing/2014/main" id="{8690146B-6EAC-F641-8E83-21496927A642}"/>
              </a:ext>
            </a:extLst>
          </p:cNvPr>
          <p:cNvSpPr txBox="1"/>
          <p:nvPr/>
        </p:nvSpPr>
        <p:spPr>
          <a:xfrm>
            <a:off x="9479025" y="2234955"/>
            <a:ext cx="2184000" cy="461665"/>
          </a:xfrm>
          <a:prstGeom prst="rect">
            <a:avLst/>
          </a:prstGeom>
          <a:noFill/>
        </p:spPr>
        <p:txBody>
          <a:bodyPr wrap="square" rtlCol="0">
            <a:spAutoFit/>
          </a:bodyPr>
          <a:lstStyle/>
          <a:p>
            <a:r>
              <a:rPr lang="sv-SE" sz="2400" dirty="0">
                <a:solidFill>
                  <a:srgbClr val="4A6A21"/>
                </a:solidFill>
              </a:rPr>
              <a:t>Annons 65+</a:t>
            </a:r>
          </a:p>
        </p:txBody>
      </p:sp>
      <p:sp>
        <p:nvSpPr>
          <p:cNvPr id="45" name="textruta 44">
            <a:extLst>
              <a:ext uri="{FF2B5EF4-FFF2-40B4-BE49-F238E27FC236}">
                <a16:creationId xmlns:a16="http://schemas.microsoft.com/office/drawing/2014/main" id="{459EE1A9-8D1B-3E4F-B427-D7C4955F60E5}"/>
              </a:ext>
            </a:extLst>
          </p:cNvPr>
          <p:cNvSpPr txBox="1"/>
          <p:nvPr/>
        </p:nvSpPr>
        <p:spPr>
          <a:xfrm>
            <a:off x="5768550" y="2766870"/>
            <a:ext cx="1545527" cy="830997"/>
          </a:xfrm>
          <a:prstGeom prst="rect">
            <a:avLst/>
          </a:prstGeom>
          <a:noFill/>
        </p:spPr>
        <p:txBody>
          <a:bodyPr wrap="square" rtlCol="0">
            <a:spAutoFit/>
          </a:bodyPr>
          <a:lstStyle/>
          <a:p>
            <a:r>
              <a:rPr lang="sv-SE" sz="2400" dirty="0">
                <a:solidFill>
                  <a:schemeClr val="bg1"/>
                </a:solidFill>
              </a:rPr>
              <a:t>Facebook</a:t>
            </a:r>
            <a:br>
              <a:rPr lang="sv-SE" sz="2400" dirty="0">
                <a:solidFill>
                  <a:schemeClr val="bg1"/>
                </a:solidFill>
              </a:rPr>
            </a:br>
            <a:r>
              <a:rPr lang="sv-SE" sz="2400" dirty="0">
                <a:solidFill>
                  <a:schemeClr val="bg1"/>
                </a:solidFill>
              </a:rPr>
              <a:t>44+</a:t>
            </a:r>
          </a:p>
        </p:txBody>
      </p:sp>
      <p:sp>
        <p:nvSpPr>
          <p:cNvPr id="46" name="textruta 45">
            <a:extLst>
              <a:ext uri="{FF2B5EF4-FFF2-40B4-BE49-F238E27FC236}">
                <a16:creationId xmlns:a16="http://schemas.microsoft.com/office/drawing/2014/main" id="{445B4101-3658-6C4C-B88F-CB626BE0223E}"/>
              </a:ext>
            </a:extLst>
          </p:cNvPr>
          <p:cNvSpPr txBox="1"/>
          <p:nvPr/>
        </p:nvSpPr>
        <p:spPr>
          <a:xfrm>
            <a:off x="7587400" y="3186920"/>
            <a:ext cx="3700527" cy="461665"/>
          </a:xfrm>
          <a:prstGeom prst="rect">
            <a:avLst/>
          </a:prstGeom>
          <a:noFill/>
        </p:spPr>
        <p:txBody>
          <a:bodyPr wrap="square" rtlCol="0">
            <a:spAutoFit/>
          </a:bodyPr>
          <a:lstStyle/>
          <a:p>
            <a:r>
              <a:rPr lang="sv-SE" sz="2400" dirty="0">
                <a:solidFill>
                  <a:schemeClr val="bg1"/>
                </a:solidFill>
              </a:rPr>
              <a:t>Församlingstidning 55+</a:t>
            </a:r>
          </a:p>
        </p:txBody>
      </p:sp>
      <p:sp>
        <p:nvSpPr>
          <p:cNvPr id="47" name="textruta 46">
            <a:extLst>
              <a:ext uri="{FF2B5EF4-FFF2-40B4-BE49-F238E27FC236}">
                <a16:creationId xmlns:a16="http://schemas.microsoft.com/office/drawing/2014/main" id="{6CA7BAED-DE1F-D140-A06D-58453DA633C1}"/>
              </a:ext>
            </a:extLst>
          </p:cNvPr>
          <p:cNvSpPr txBox="1"/>
          <p:nvPr/>
        </p:nvSpPr>
        <p:spPr>
          <a:xfrm>
            <a:off x="947744" y="3648585"/>
            <a:ext cx="1809350" cy="461665"/>
          </a:xfrm>
          <a:prstGeom prst="rect">
            <a:avLst/>
          </a:prstGeom>
          <a:noFill/>
        </p:spPr>
        <p:txBody>
          <a:bodyPr wrap="square" rtlCol="0">
            <a:spAutoFit/>
          </a:bodyPr>
          <a:lstStyle/>
          <a:p>
            <a:r>
              <a:rPr lang="sv-SE" sz="2400" dirty="0">
                <a:solidFill>
                  <a:schemeClr val="bg1"/>
                </a:solidFill>
              </a:rPr>
              <a:t>KVINNOR</a:t>
            </a:r>
          </a:p>
        </p:txBody>
      </p:sp>
      <p:sp>
        <p:nvSpPr>
          <p:cNvPr id="48" name="textruta 47">
            <a:extLst>
              <a:ext uri="{FF2B5EF4-FFF2-40B4-BE49-F238E27FC236}">
                <a16:creationId xmlns:a16="http://schemas.microsoft.com/office/drawing/2014/main" id="{BE95F71A-A730-0642-972F-DA483EB71FF9}"/>
              </a:ext>
            </a:extLst>
          </p:cNvPr>
          <p:cNvSpPr txBox="1"/>
          <p:nvPr/>
        </p:nvSpPr>
        <p:spPr>
          <a:xfrm>
            <a:off x="938307" y="5029344"/>
            <a:ext cx="1809350" cy="461665"/>
          </a:xfrm>
          <a:prstGeom prst="rect">
            <a:avLst/>
          </a:prstGeom>
          <a:noFill/>
        </p:spPr>
        <p:txBody>
          <a:bodyPr wrap="square" rtlCol="0">
            <a:spAutoFit/>
          </a:bodyPr>
          <a:lstStyle/>
          <a:p>
            <a:r>
              <a:rPr lang="sv-SE" sz="2400" dirty="0">
                <a:solidFill>
                  <a:schemeClr val="bg1"/>
                </a:solidFill>
              </a:rPr>
              <a:t>MÄN</a:t>
            </a:r>
          </a:p>
        </p:txBody>
      </p:sp>
      <p:sp>
        <p:nvSpPr>
          <p:cNvPr id="49" name="textruta 48">
            <a:extLst>
              <a:ext uri="{FF2B5EF4-FFF2-40B4-BE49-F238E27FC236}">
                <a16:creationId xmlns:a16="http://schemas.microsoft.com/office/drawing/2014/main" id="{B74C8013-A474-314E-83B0-D3546A01C2C0}"/>
              </a:ext>
            </a:extLst>
          </p:cNvPr>
          <p:cNvSpPr txBox="1"/>
          <p:nvPr/>
        </p:nvSpPr>
        <p:spPr>
          <a:xfrm>
            <a:off x="4695698" y="4151038"/>
            <a:ext cx="4629248" cy="461665"/>
          </a:xfrm>
          <a:prstGeom prst="rect">
            <a:avLst/>
          </a:prstGeom>
          <a:noFill/>
        </p:spPr>
        <p:txBody>
          <a:bodyPr wrap="square" rtlCol="0">
            <a:spAutoFit/>
          </a:bodyPr>
          <a:lstStyle/>
          <a:p>
            <a:pPr algn="ctr"/>
            <a:r>
              <a:rPr lang="sv-SE" sz="2400" dirty="0" err="1">
                <a:solidFill>
                  <a:schemeClr val="bg1"/>
                </a:solidFill>
              </a:rPr>
              <a:t>www.svenskakyrkan.se</a:t>
            </a:r>
            <a:endParaRPr lang="sv-SE" sz="2400" dirty="0">
              <a:solidFill>
                <a:schemeClr val="bg1"/>
              </a:solidFill>
            </a:endParaRPr>
          </a:p>
        </p:txBody>
      </p:sp>
      <p:sp>
        <p:nvSpPr>
          <p:cNvPr id="55" name="Rubrik 3">
            <a:extLst>
              <a:ext uri="{FF2B5EF4-FFF2-40B4-BE49-F238E27FC236}">
                <a16:creationId xmlns:a16="http://schemas.microsoft.com/office/drawing/2014/main" id="{6FEB1717-CB0C-ED48-BCBF-7F77D46E29A1}"/>
              </a:ext>
            </a:extLst>
          </p:cNvPr>
          <p:cNvSpPr>
            <a:spLocks noGrp="1"/>
          </p:cNvSpPr>
          <p:nvPr>
            <p:ph type="title"/>
          </p:nvPr>
        </p:nvSpPr>
        <p:spPr>
          <a:xfrm>
            <a:off x="837982" y="365126"/>
            <a:ext cx="10512862" cy="1325563"/>
          </a:xfrm>
        </p:spPr>
        <p:txBody>
          <a:bodyPr>
            <a:normAutofit/>
          </a:bodyPr>
          <a:lstStyle/>
          <a:p>
            <a:r>
              <a:rPr lang="sv-SE" sz="5400" b="0" dirty="0"/>
              <a:t>Kyrkans filterbubbla</a:t>
            </a:r>
          </a:p>
        </p:txBody>
      </p:sp>
    </p:spTree>
    <p:extLst>
      <p:ext uri="{BB962C8B-B14F-4D97-AF65-F5344CB8AC3E}">
        <p14:creationId xmlns:p14="http://schemas.microsoft.com/office/powerpoint/2010/main" val="2434269565"/>
      </p:ext>
    </p:extLst>
  </p:cSld>
  <p:clrMapOvr>
    <a:masterClrMapping/>
  </p:clrMapOvr>
</p:sld>
</file>

<file path=ppt/theme/theme1.xml><?xml version="1.0" encoding="utf-8"?>
<a:theme xmlns:a="http://schemas.openxmlformats.org/drawingml/2006/main" name="Office-tema">
  <a:themeElements>
    <a:clrScheme name="Kommunikation som mission – Övergripande">
      <a:dk1>
        <a:srgbClr val="000000"/>
      </a:dk1>
      <a:lt1>
        <a:srgbClr val="FFFFFF"/>
      </a:lt1>
      <a:dk2>
        <a:srgbClr val="44546A"/>
      </a:dk2>
      <a:lt2>
        <a:srgbClr val="E7E6E6"/>
      </a:lt2>
      <a:accent1>
        <a:srgbClr val="006FB9"/>
      </a:accent1>
      <a:accent2>
        <a:srgbClr val="63C3D1"/>
      </a:accent2>
      <a:accent3>
        <a:srgbClr val="005783"/>
      </a:accent3>
      <a:accent4>
        <a:srgbClr val="C8E7ED"/>
      </a:accent4>
      <a:accent5>
        <a:srgbClr val="000000"/>
      </a:accent5>
      <a:accent6>
        <a:srgbClr val="000000"/>
      </a:accent6>
      <a:hlink>
        <a:srgbClr val="0083C5"/>
      </a:hlink>
      <a:folHlink>
        <a:srgbClr val="006F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18352_PPT_Kommunikation_som_mission_Övergripande" id="{5B66B358-1191-F944-B10F-132C18051FBA}" vid="{9765FE54-3FB7-0F46-AD3B-4C612B7957F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2321</TotalTime>
  <Words>2912</Words>
  <Application>Microsoft Office PowerPoint</Application>
  <PresentationFormat>Anpassad</PresentationFormat>
  <Paragraphs>291</Paragraphs>
  <Slides>40</Slides>
  <Notes>34</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40</vt:i4>
      </vt:variant>
    </vt:vector>
  </HeadingPairs>
  <TitlesOfParts>
    <vt:vector size="43" baseType="lpstr">
      <vt:lpstr>Arial</vt:lpstr>
      <vt:lpstr>Calibri</vt:lpstr>
      <vt:lpstr>Office-tema</vt:lpstr>
      <vt:lpstr>PowerPoint-presentation</vt:lpstr>
      <vt:lpstr>0,5 miljarder om året</vt:lpstr>
      <vt:lpstr>Närvaro – det dagliga livet</vt:lpstr>
      <vt:lpstr>2016 – Svenska kyrkan granskas</vt:lpstr>
      <vt:lpstr>Annonser</vt:lpstr>
      <vt:lpstr>Att vara där människor söker</vt:lpstr>
      <vt:lpstr>Det digitala livets filterbubblor</vt:lpstr>
      <vt:lpstr>Folkmängd och medlemmar per ålder</vt:lpstr>
      <vt:lpstr>Kyrkans filterbubbla</vt:lpstr>
      <vt:lpstr>PowerPoint-presentation</vt:lpstr>
      <vt:lpstr>Hur har vi det i Svenska kyrkan?</vt:lpstr>
      <vt:lpstr>En kyrka som människor har en positiv relation till och känner glädje över att tillhöra</vt:lpstr>
      <vt:lpstr>En kyrka som människor har en positiv relation till och känner glädje över att tillhöra</vt:lpstr>
      <vt:lpstr>PowerPoint-presentation</vt:lpstr>
      <vt:lpstr>PowerPoint-presentation</vt:lpstr>
      <vt:lpstr>2018 – gula gruppen växer</vt:lpstr>
      <vt:lpstr>Skäl för relation</vt:lpstr>
      <vt:lpstr>Relevans och tro per generation</vt:lpstr>
      <vt:lpstr>40 % av kyrkans medlemmar är  35 år eller yngre  70 procent av 22 åringarna är medlemmar i Svenska kyrkan</vt:lpstr>
      <vt:lpstr>Hur är din relation till kyrkan?</vt:lpstr>
      <vt:lpstr>Hur är din relation till kyrkan?</vt:lpstr>
      <vt:lpstr>Sätter ord på det som är viktigt för mig</vt:lpstr>
      <vt:lpstr>PowerPoint-presentation</vt:lpstr>
      <vt:lpstr>PowerPoint-presentation</vt:lpstr>
      <vt:lpstr>Engagemang – samma drivkrafter</vt:lpstr>
      <vt:lpstr>Kontakt senaste året</vt:lpstr>
      <vt:lpstr>PowerPoint-presentation</vt:lpstr>
      <vt:lpstr>Satsa på  allhelgona!</vt:lpstr>
      <vt:lpstr>Man kan inte gena till en relation</vt:lpstr>
      <vt:lpstr>PowerPoint-presentation</vt:lpstr>
      <vt:lpstr>Utbildningsår för församlingar</vt:lpstr>
      <vt:lpstr>Effekter</vt:lpstr>
      <vt:lpstr>För hela arbetslaget</vt:lpstr>
      <vt:lpstr>Livshändelser</vt:lpstr>
      <vt:lpstr>Dop i centrum och förändring </vt:lpstr>
      <vt:lpstr>Att göra kommunikationen relevant</vt:lpstr>
      <vt:lpstr>Viktiga livshändelser</vt:lpstr>
      <vt:lpstr>Viktiga livshändelser</vt:lpstr>
      <vt:lpstr>Att göra kommunikationen relevant</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Julia Åström</dc:creator>
  <cp:lastModifiedBy>Magdalena Widmark</cp:lastModifiedBy>
  <cp:revision>71</cp:revision>
  <dcterms:created xsi:type="dcterms:W3CDTF">2019-10-16T12:34:51Z</dcterms:created>
  <dcterms:modified xsi:type="dcterms:W3CDTF">2019-12-17T09:39:48Z</dcterms:modified>
</cp:coreProperties>
</file>