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8"/>
  </p:notesMasterIdLst>
  <p:sldIdLst>
    <p:sldId id="258" r:id="rId2"/>
    <p:sldId id="260" r:id="rId3"/>
    <p:sldId id="262" r:id="rId4"/>
    <p:sldId id="263" r:id="rId5"/>
    <p:sldId id="550" r:id="rId6"/>
    <p:sldId id="539" r:id="rId7"/>
    <p:sldId id="546" r:id="rId8"/>
    <p:sldId id="551" r:id="rId9"/>
    <p:sldId id="552" r:id="rId10"/>
    <p:sldId id="553" r:id="rId11"/>
    <p:sldId id="554" r:id="rId12"/>
    <p:sldId id="540" r:id="rId13"/>
    <p:sldId id="547" r:id="rId14"/>
    <p:sldId id="548" r:id="rId15"/>
    <p:sldId id="264" r:id="rId16"/>
    <p:sldId id="538" r:id="rId17"/>
    <p:sldId id="541" r:id="rId18"/>
    <p:sldId id="545" r:id="rId19"/>
    <p:sldId id="261" r:id="rId20"/>
    <p:sldId id="489" r:id="rId21"/>
    <p:sldId id="544" r:id="rId22"/>
    <p:sldId id="549" r:id="rId23"/>
    <p:sldId id="535" r:id="rId24"/>
    <p:sldId id="259" r:id="rId25"/>
    <p:sldId id="555" r:id="rId26"/>
    <p:sldId id="556" r:id="rId2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EC6"/>
    <a:srgbClr val="935490"/>
    <a:srgbClr val="7A8253"/>
    <a:srgbClr val="FBF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662" autoAdjust="0"/>
  </p:normalViewPr>
  <p:slideViewPr>
    <p:cSldViewPr snapToGrid="0">
      <p:cViewPr varScale="1">
        <p:scale>
          <a:sx n="100" d="100"/>
          <a:sy n="100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Rød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Diakoni</c:v>
                </c:pt>
                <c:pt idx="1">
                  <c:v>Rammer for livet</c:v>
                </c:pt>
                <c:pt idx="2">
                  <c:v>Tilbud til barn og unge</c:v>
                </c:pt>
                <c:pt idx="3">
                  <c:v>Inkludering</c:v>
                </c:pt>
                <c:pt idx="4">
                  <c:v>Klima og miljø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64.5</c:v>
                </c:pt>
                <c:pt idx="1">
                  <c:v>42</c:v>
                </c:pt>
                <c:pt idx="2">
                  <c:v>26</c:v>
                </c:pt>
                <c:pt idx="3">
                  <c:v>36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C6-46EE-B44B-249B9B972936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Gul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Diakoni</c:v>
                </c:pt>
                <c:pt idx="1">
                  <c:v>Rammer for livet</c:v>
                </c:pt>
                <c:pt idx="2">
                  <c:v>Tilbud til barn og unge</c:v>
                </c:pt>
                <c:pt idx="3">
                  <c:v>Inkludering</c:v>
                </c:pt>
                <c:pt idx="4">
                  <c:v>Klima og miljø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0">
                  <c:v>79.5</c:v>
                </c:pt>
                <c:pt idx="1">
                  <c:v>62</c:v>
                </c:pt>
                <c:pt idx="2">
                  <c:v>46</c:v>
                </c:pt>
                <c:pt idx="3">
                  <c:v>44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C6-46EE-B44B-249B9B972936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Grønn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Diakoni</c:v>
                </c:pt>
                <c:pt idx="1">
                  <c:v>Rammer for livet</c:v>
                </c:pt>
                <c:pt idx="2">
                  <c:v>Tilbud til barn og unge</c:v>
                </c:pt>
                <c:pt idx="3">
                  <c:v>Inkludering</c:v>
                </c:pt>
                <c:pt idx="4">
                  <c:v>Klima og miljø</c:v>
                </c:pt>
              </c:strCache>
            </c:strRef>
          </c:cat>
          <c:val>
            <c:numRef>
              <c:f>'Ark1'!$D$2:$D$6</c:f>
              <c:numCache>
                <c:formatCode>General</c:formatCode>
                <c:ptCount val="5"/>
                <c:pt idx="0">
                  <c:v>83.5</c:v>
                </c:pt>
                <c:pt idx="1">
                  <c:v>71</c:v>
                </c:pt>
                <c:pt idx="2">
                  <c:v>68</c:v>
                </c:pt>
                <c:pt idx="3">
                  <c:v>51.3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C6-46EE-B44B-249B9B9729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2793216"/>
        <c:axId val="1032800432"/>
      </c:barChart>
      <c:catAx>
        <c:axId val="103279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32800432"/>
        <c:crosses val="autoZero"/>
        <c:auto val="1"/>
        <c:lblAlgn val="ctr"/>
        <c:lblOffset val="100"/>
        <c:noMultiLvlLbl val="0"/>
      </c:catAx>
      <c:valAx>
        <c:axId val="103280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3279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Kirken er relevant for meg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B865-4C93-8E15-5051B7AFC751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2-B865-4C93-8E15-5051B7AFC751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B865-4C93-8E15-5051B7AFC751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4-B865-4C93-8E15-5051B7AFC7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Enig</c:v>
                </c:pt>
                <c:pt idx="1">
                  <c:v>Verken/eller</c:v>
                </c:pt>
                <c:pt idx="2">
                  <c:v>Uenig</c:v>
                </c:pt>
                <c:pt idx="3">
                  <c:v>Vet ikke/ikke aktuelt</c:v>
                </c:pt>
              </c:strCache>
            </c:strRef>
          </c:cat>
          <c:val>
            <c:numRef>
              <c:f>'Ark1'!$B$2:$B$5</c:f>
              <c:numCache>
                <c:formatCode>0%</c:formatCode>
                <c:ptCount val="4"/>
                <c:pt idx="0">
                  <c:v>0.36</c:v>
                </c:pt>
                <c:pt idx="1">
                  <c:v>0.39</c:v>
                </c:pt>
                <c:pt idx="2">
                  <c:v>0.22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65-4C93-8E15-5051B7AFC75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Kirken er relevant for meg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79C-4C88-96E0-9618C54B4072}"/>
              </c:ext>
            </c:extLst>
          </c:dPt>
          <c:dPt>
            <c:idx val="1"/>
            <c:bubble3D val="0"/>
            <c:spPr>
              <a:solidFill>
                <a:schemeClr val="accent6">
                  <a:shade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2-779C-4C88-96E0-9618C54B4072}"/>
              </c:ext>
            </c:extLst>
          </c:dPt>
          <c:dPt>
            <c:idx val="2"/>
            <c:bubble3D val="0"/>
            <c:spPr>
              <a:solidFill>
                <a:schemeClr val="accent6">
                  <a:tint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79C-4C88-96E0-9618C54B4072}"/>
              </c:ext>
            </c:extLst>
          </c:dPt>
          <c:dPt>
            <c:idx val="3"/>
            <c:bubble3D val="0"/>
            <c:spPr>
              <a:solidFill>
                <a:schemeClr val="accent6">
                  <a:tint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4-779C-4C88-96E0-9618C54B40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Enig</c:v>
                </c:pt>
                <c:pt idx="1">
                  <c:v>Verken/eller</c:v>
                </c:pt>
                <c:pt idx="2">
                  <c:v>Uenig</c:v>
                </c:pt>
                <c:pt idx="3">
                  <c:v>Vet ikke/ikke aktuelt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79</c:v>
                </c:pt>
                <c:pt idx="1">
                  <c:v>16</c:v>
                </c:pt>
                <c:pt idx="2">
                  <c:v>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C-4C88-96E0-9618C54B407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18750000000001"/>
          <c:y val="0.18452342614890341"/>
          <c:w val="0.86562499999999998"/>
          <c:h val="0.72767047689034958"/>
        </c:manualLayout>
      </c:layout>
      <c:pie3D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CE4C-4C33-86EC-DE6C42C16493}"/>
              </c:ext>
            </c:extLst>
          </c:dPt>
          <c:dPt>
            <c:idx val="1"/>
            <c:bubble3D val="0"/>
            <c:spPr>
              <a:solidFill>
                <a:schemeClr val="accent6">
                  <a:shade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2-CE4C-4C33-86EC-DE6C42C16493}"/>
              </c:ext>
            </c:extLst>
          </c:dPt>
          <c:dPt>
            <c:idx val="2"/>
            <c:bubble3D val="0"/>
            <c:spPr>
              <a:solidFill>
                <a:schemeClr val="accent6">
                  <a:tint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CE4C-4C33-86EC-DE6C42C16493}"/>
              </c:ext>
            </c:extLst>
          </c:dPt>
          <c:dPt>
            <c:idx val="3"/>
            <c:bubble3D val="0"/>
            <c:spPr>
              <a:solidFill>
                <a:schemeClr val="accent6">
                  <a:tint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4-CE4C-4C33-86EC-DE6C42C164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Enig</c:v>
                </c:pt>
                <c:pt idx="1">
                  <c:v>Verken/eller</c:v>
                </c:pt>
                <c:pt idx="2">
                  <c:v>Uenig</c:v>
                </c:pt>
                <c:pt idx="3">
                  <c:v>Vet ikke/ikke aktuelt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65</c:v>
                </c:pt>
                <c:pt idx="1">
                  <c:v>22</c:v>
                </c:pt>
                <c:pt idx="2">
                  <c:v>6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4C-4C33-86EC-DE6C42C1649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5C4E-4EA5-8AE5-7225BC16159C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2-5C4E-4EA5-8AE5-7225BC16159C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5C4E-4EA5-8AE5-7225BC16159C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4-5C4E-4EA5-8AE5-7225BC1615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Enig</c:v>
                </c:pt>
                <c:pt idx="1">
                  <c:v>Verken/eller</c:v>
                </c:pt>
                <c:pt idx="2">
                  <c:v>Uenig</c:v>
                </c:pt>
                <c:pt idx="3">
                  <c:v>Vet ikke/ikke aktuelt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23</c:v>
                </c:pt>
                <c:pt idx="1">
                  <c:v>35</c:v>
                </c:pt>
                <c:pt idx="2">
                  <c:v>36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4E-4EA5-8AE5-7225BC16159C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2800" dirty="0"/>
              <a:t>Kirka setter ord på det som er viktig for meg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Enig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'Ark1'!$A$2:$A$7</c:f>
              <c:strCache>
                <c:ptCount val="5"/>
                <c:pt idx="0">
                  <c:v>15 - 29 år</c:v>
                </c:pt>
                <c:pt idx="1">
                  <c:v>30 - 39 år</c:v>
                </c:pt>
                <c:pt idx="2">
                  <c:v>40 - 49 år</c:v>
                </c:pt>
                <c:pt idx="3">
                  <c:v>50 - 59 år</c:v>
                </c:pt>
                <c:pt idx="4">
                  <c:v>60 +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21</c:v>
                </c:pt>
                <c:pt idx="1">
                  <c:v>19</c:v>
                </c:pt>
                <c:pt idx="2">
                  <c:v>22</c:v>
                </c:pt>
                <c:pt idx="3">
                  <c:v>24</c:v>
                </c:pt>
                <c:pt idx="4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35-4BC9-A6AF-B0532099A82B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Verken/Eller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'Ark1'!$A$2:$A$7</c:f>
              <c:strCache>
                <c:ptCount val="5"/>
                <c:pt idx="0">
                  <c:v>15 - 29 år</c:v>
                </c:pt>
                <c:pt idx="1">
                  <c:v>30 - 39 år</c:v>
                </c:pt>
                <c:pt idx="2">
                  <c:v>40 - 49 år</c:v>
                </c:pt>
                <c:pt idx="3">
                  <c:v>50 - 59 år</c:v>
                </c:pt>
                <c:pt idx="4">
                  <c:v>60 +</c:v>
                </c:pt>
              </c:strCache>
            </c:strRef>
          </c:cat>
          <c:val>
            <c:numRef>
              <c:f>'Ark1'!$C$2:$C$7</c:f>
              <c:numCache>
                <c:formatCode>General</c:formatCode>
                <c:ptCount val="6"/>
                <c:pt idx="0">
                  <c:v>26</c:v>
                </c:pt>
                <c:pt idx="1">
                  <c:v>24</c:v>
                </c:pt>
                <c:pt idx="2">
                  <c:v>32</c:v>
                </c:pt>
                <c:pt idx="3">
                  <c:v>23</c:v>
                </c:pt>
                <c:pt idx="4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35-4BC9-A6AF-B0532099A82B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Uenig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'Ark1'!$A$2:$A$7</c:f>
              <c:strCache>
                <c:ptCount val="5"/>
                <c:pt idx="0">
                  <c:v>15 - 29 år</c:v>
                </c:pt>
                <c:pt idx="1">
                  <c:v>30 - 39 år</c:v>
                </c:pt>
                <c:pt idx="2">
                  <c:v>40 - 49 år</c:v>
                </c:pt>
                <c:pt idx="3">
                  <c:v>50 - 59 år</c:v>
                </c:pt>
                <c:pt idx="4">
                  <c:v>60 +</c:v>
                </c:pt>
              </c:strCache>
            </c:strRef>
          </c:cat>
          <c:val>
            <c:numRef>
              <c:f>'Ark1'!$D$2:$D$7</c:f>
              <c:numCache>
                <c:formatCode>General</c:formatCode>
                <c:ptCount val="6"/>
                <c:pt idx="0">
                  <c:v>46</c:v>
                </c:pt>
                <c:pt idx="1">
                  <c:v>51</c:v>
                </c:pt>
                <c:pt idx="2">
                  <c:v>40</c:v>
                </c:pt>
                <c:pt idx="3">
                  <c:v>43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35-4BC9-A6AF-B0532099A82B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Vet ikke/Ikke aktuelt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'Ark1'!$A$2:$A$7</c:f>
              <c:strCache>
                <c:ptCount val="5"/>
                <c:pt idx="0">
                  <c:v>15 - 29 år</c:v>
                </c:pt>
                <c:pt idx="1">
                  <c:v>30 - 39 år</c:v>
                </c:pt>
                <c:pt idx="2">
                  <c:v>40 - 49 år</c:v>
                </c:pt>
                <c:pt idx="3">
                  <c:v>50 - 59 år</c:v>
                </c:pt>
                <c:pt idx="4">
                  <c:v>60 +</c:v>
                </c:pt>
              </c:strCache>
            </c:strRef>
          </c:cat>
          <c:val>
            <c:numRef>
              <c:f>'Ark1'!$E$2:$E$7</c:f>
              <c:numCache>
                <c:formatCode>General</c:formatCode>
                <c:ptCount val="6"/>
                <c:pt idx="0">
                  <c:v>7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35-4BC9-A6AF-B0532099A8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76469808"/>
        <c:axId val="775709752"/>
        <c:axId val="0"/>
      </c:bar3DChart>
      <c:catAx>
        <c:axId val="77646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75709752"/>
        <c:crosses val="autoZero"/>
        <c:auto val="1"/>
        <c:lblAlgn val="ctr"/>
        <c:lblOffset val="100"/>
        <c:noMultiLvlLbl val="0"/>
      </c:catAx>
      <c:valAx>
        <c:axId val="775709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7646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9287B-4F4B-489B-9D0A-7C14A770BBAE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BD981-F983-48A1-9B10-CB476EC2EE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310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 finner vi folk flest på helger med godvær i januar/februar? Da vil folk på tur. Menigheter i Nord-Aurdal lagde rebusløp på kirkegården og traff publikum. 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Folk kom og media lagde oppslag. M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edlemsundersøkelsene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forteller oss at det er hit vi må og skal.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6280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Liker det de har sett –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også de GULE er fornøyde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Mest fornøyd er de over 50 (70%) – 1 av tre unge under 30 er fornøyd.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av 10 vil ha mer digital kirke. 35% av dem er under 40 år.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5812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Besøkt kirkegård: Flest gule og grønne, men også 42% røde. Over 50% i alle aldersgrupper.</a:t>
            </a:r>
          </a:p>
          <a:p>
            <a:r>
              <a:rPr lang="nb-NO" dirty="0"/>
              <a:t>De unge og gule treffer vi på gudstjenester med kirkelig handling eller på julaften.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5453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Den diakonale delen av kirka scorer høyt: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Medlemmene våre vil at kirka skal være der for folk som sørger og har det vanskelig. De vil at kirka skal være rammen for viktige hendelser i livet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 at kirka skal jobbe for inkludering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0833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gruppene er enige om dette.</a:t>
            </a:r>
          </a:p>
          <a:p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Mrk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av 10 i rød gruppe mener kirka skal være ramme for livshendelser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 enn 1 av 5 i rød gruppe mener kirka skal ha tilbud til barn og unge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1549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Viktigst er kirkebygga våre – nær 8 av 10 mener det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 folk har et godt inntrykk av kirka og er glade for å være medlem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av 10 mener at kirka er relevant.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av 4 mener at kirka setter ord på det som er viktig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av 10 mener kirka ikke er relevant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75 % mener kirka ikke setter ord på det som er viktig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1630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RELEVANS BRUTT NED PÅ MEDLEMSGRUPPE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7132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SETTER ORD PÅ DET SOM ER VIKTIG BRUTT NED PÅ MEDLEMSGRUPPE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1086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SETTER ORD PÅ DET SOM ER VIKTIG BRUTT NED PÅ ALDER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Halvparten av medlemmene under 40 år mener kirka ikke setter ord på det som er viktig for seg.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skal strekke oss mot den største medlemsgruppa vår, og det er de gule.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betyr å strekke oss mot det gule i praksis?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4141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 må vite når vi kommuniserer</a:t>
            </a:r>
            <a:r>
              <a:rPr lang="nb-NO" baseline="0" dirty="0"/>
              <a:t> med de grønne, gule og røde.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Ekempel</a:t>
            </a:r>
            <a:r>
              <a:rPr lang="nb-NO" baseline="0" dirty="0"/>
              <a:t> på grønn og gul kommunikasjon om kirkens aktiviteter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som ser på annonsen til venstre når den som leter etter når og hvor gudstjenesten er.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som ser annonsen til høyre, ser etter noe å gjøre i helga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77B88-CF5B-834C-9DA9-CBA61EDDFFFC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9653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Eksempel på tilstedeværelse!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Fornøyde kunder er våre beste ambassadører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274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2019 var det 305.000 medlemmer i Den norske kirke i Hamar bispedømme. Det er 82% av befolkningen.  En medlemsundersøkelse forteller oss HVEM som er medlemmene våre, hva slags FORHOLD de har til oss, åssen de BRUKER oss, OPPFATTER oss og hva DE er opptatt av. (Bakgrunn: Kirkerådet har gjort to undersøkelser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2019 – Brukes som målegrunnlag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Kan ikke direkte sammenlignes på grunn av digital kontra fysisk kirke – undersøkelsen gjort i oktober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gjorde en egen i juni 2020 (sammen med Borg og Stavanger) for å få et øyeblikksbilde av åssen koronapandemien påvirka oss. Denne retter seg mer mot den digitale kirka. Den har også et tre ganger så stort utvalg respondenter, slik at feilmarginene er litt mindre.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tre undersøkelser er ganske samstemt når det gjelder hva vi kan lese ut.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undersøkelsene er gjort av Opinion. 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 250 </a:t>
            </a:r>
            <a:r>
              <a:rPr lang="nn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respondenter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KR sine, og </a:t>
            </a:r>
            <a:r>
              <a:rPr lang="nn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750 på vår egen. ) 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6054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Vær ikke redde for å spre informasjon eller ta kontakt.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Folk liker oss!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Eneste bispedømme som kan skilte med økt oppslutning i løpet av fjoråret.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6187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660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 hovedkategorier 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Grønn gruppe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Troende, besøker kirken ofte.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Gul gruppe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Åpen for tro og/eller besøker kirken flere ganger i året.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Rød gruppe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Avvisende til tro, besøker sjelden eller aldri kirken.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Gir mye oppmerksomhet til den grønne gruppa – hva med de 80% andre medlemmene.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GIR VI DEM?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3679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Gul gruppe vokser.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Endring fra 2019 til 2020 viser at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Flere under 50 år har fått et sterkere forhold til kirka (grønn og gul gruppe øker)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Flest under 30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413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vi vet om dette – kan vi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målrette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satsingene våre og få mer igjen for det vi legger ned av tid og penger.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1573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Forteller oss at vi må ta godt vare på MENIGHETSBLADET! Her treffer vi folk.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4228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 er du medlem? 8 av 10 er medlem, men bare 7 av 10 vet at de faktisk er medlem.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Skiller ikke lokalt og nasjonalt.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7015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Åssen finner de fram til oss?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Setter krav om gode nettsider. 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skal ei god nettside inneholde: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Informasjon om kirkelige handlinger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Kontaktinformasjon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oversikt over hva som skjer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mulig å melde til dåp.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7439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FIKK VI MED OSS AV DIGITALE TILBUD?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som har sett gudstjenestene, er i hovedsak over 50 år (50%), men ganske jevnt fordelt med grønn (68%) og gul (63%) gruppe. </a:t>
            </a:r>
          </a:p>
          <a:p>
            <a:r>
              <a:rPr lang="nb-NO" dirty="0"/>
              <a:t>Det er aldersgruppa mellom 30 og 50 år som ser mest konserter og kulturarrangement (46%), og det er også denne gruppa som er mest opptatt av barne- og ungdomsinnhold (44%)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BD981-F983-48A1-9B10-CB476EC2EE0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5780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5946C7-9C58-4C66-8BFF-93013E776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89EE7FA-3E66-4B3C-9DE2-A7A654563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1BEEFF-C68D-4D7C-9C98-AA5EB3D0C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3FE30A-B7D9-4ACE-8370-ED5C5D00C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6AD9C6-29EA-44A7-B0BA-CC1A92C4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633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D0215B-4315-4FDA-B93D-481C906CC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E11BFD0-E3B1-4279-B8ED-E305C7EDF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2183D1-CB42-43AA-93AA-39AB14013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26748A-E081-4DE9-9153-D17C99AB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F3F5AA1-DEDD-4645-A4B7-695A6EE31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270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48DCE48-89A8-4A83-9A0D-E59F72449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8246085-8EDD-488F-A7B5-06408D6E8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66B1C0-727E-4758-A76E-4AF2D214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B6DA24-7529-4E16-8D3B-C5308A2B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415E04-EE02-4F34-8325-533BC206F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709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6295" y="1124195"/>
            <a:ext cx="10708451" cy="858753"/>
          </a:xfrm>
          <a:prstGeom prst="rect">
            <a:avLst/>
          </a:prstGeom>
        </p:spPr>
        <p:txBody>
          <a:bodyPr/>
          <a:lstStyle>
            <a:lvl1pPr algn="l">
              <a:defRPr sz="3600" cap="all" baseline="0">
                <a:latin typeface="Georgia"/>
              </a:defRPr>
            </a:lvl1pPr>
          </a:lstStyle>
          <a:p>
            <a:r>
              <a:rPr lang="nb-NO" dirty="0"/>
              <a:t>Klikk her for å endre tittel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93005" y="2256077"/>
            <a:ext cx="10812679" cy="1970127"/>
          </a:xfrm>
          <a:prstGeom prst="rect">
            <a:avLst/>
          </a:prstGeom>
        </p:spPr>
        <p:txBody>
          <a:bodyPr vert="horz"/>
          <a:lstStyle>
            <a:lvl1pPr>
              <a:defRPr sz="2000" b="0" i="0" baseline="0">
                <a:latin typeface="Arial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7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9D6D7F-8099-4A2C-BFEB-08CB19005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87E17A-5E6D-4FC1-A668-8BFBDA922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06E091-2513-42F0-AB1A-8469736F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6D5395F-D3C3-4636-A91B-AC9C4A787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8955E4-27C4-46A3-8C6C-A0D48F02B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980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54FF67-96A2-440B-9EC8-E07DD6AE0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8E2179-6EE4-4745-8C7A-42B7BDED4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E51F21-0190-4905-968D-94E33FE1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9814640-E5C7-4B51-8DAB-A10A6453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BEA9F9-B3D4-4A76-91B2-40F6AEB4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181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2A4595-31DD-451F-BB6E-549BBA1A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6B2560-E813-4501-B2E2-48FEE23E2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8E60F1B-C733-47E3-AD3E-CBBA3FF8D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BF64E1-9EA3-4018-A9BE-81A9C727B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DFB006-40D6-47B6-8CDB-30B3D2F7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2CA523A-AEB0-4C48-B11B-59D340B39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075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736E8B-A7FC-4256-A6E0-7475439FC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8933BB-261F-49CB-AD71-A7F48BCFA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7C8DB5-863C-49D4-BE14-EE4B0BEB6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5D01598-DF95-4A9F-889E-B5BAE5BEBE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94BECD5-8132-4692-AD91-5C6799521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321BFF4-E083-46C7-839A-14A110D8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C420C07-A350-40D4-A5EF-7EAD153E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CC5C189-02E2-43F5-98A5-8162C280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2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661FFF-E7EF-4125-9C50-8EFB5C655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23866AF-1862-4A8E-AB34-3232D58E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9979DFE-38D7-4E0F-B79C-AED1A4C78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FDD611-A5C9-44E7-ADB9-5DA7545F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189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BC6AE67-0CED-46EB-884C-A157C305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240A4BB-551F-4488-AFD7-BCF39B2A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6AA933-A781-4677-9B8B-3BCE1227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010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46ABE6-FED8-4725-9161-D74F782F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0D3AEF-EC5E-4DE5-B2E4-143A5D15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718115F-E5B2-419F-86FC-77DCFCF96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96CCC10-5280-4AD8-B2E7-48C0A01E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E90FCF9-0157-4688-9020-0DC83AD5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4AEC1F-1758-414B-BFEE-7E8E57E0E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483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A052F8-B3F8-461B-98E6-86A53EC6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CEFF33A-9CA4-4F77-BE80-584E8A5DD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9680A3A-9714-447A-B6A5-A90CB3E35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05C083F-370A-440C-8438-75240B10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D0A6D34-F65A-4EE5-BD05-2BB6A83A9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4521082-8172-4974-AA34-24464F7C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122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DD0227D-B063-4BAF-B3F4-EC3D7FFD7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ACCD08E-25DC-4D55-8CD7-402609D51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25710E-DA26-4B90-9D9E-2CCF2E686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D41F0-D7ED-438E-818C-0190FB76A260}" type="datetimeFigureOut">
              <a:rPr lang="nb-NO" smtClean="0"/>
              <a:t>18.03.2021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A54C61-50E1-4285-8236-E9725A95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C921B3C-1AC9-49F1-88BE-732705A9A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9DDE5-A88B-4321-B4FC-8D8F929F4A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934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irken.no/nb-NO/bispedommer/Hamar/for-ansatte/kommunikasjon%20som%20oppdrag/" TargetMode="External"/><Relationship Id="rId5" Type="http://schemas.openxmlformats.org/officeDocument/2006/relationships/hyperlink" Target="http://www.kirken.no/hamar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snø, utendørs, person, gå på ski&#10;&#10;Automatisk generert beskrivelse">
            <a:extLst>
              <a:ext uri="{FF2B5EF4-FFF2-40B4-BE49-F238E27FC236}">
                <a16:creationId xmlns:a16="http://schemas.microsoft.com/office/drawing/2014/main" id="{1E947FAA-1F28-4AF0-8199-ACF245A57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" r="-1" b="638"/>
          <a:stretch/>
        </p:blipFill>
        <p:spPr>
          <a:xfrm>
            <a:off x="0" y="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08E41B9-8BCB-477E-9426-A6BDDE403044}"/>
              </a:ext>
            </a:extLst>
          </p:cNvPr>
          <p:cNvSpPr txBox="1"/>
          <p:nvPr/>
        </p:nvSpPr>
        <p:spPr>
          <a:xfrm>
            <a:off x="8677469" y="5721907"/>
            <a:ext cx="3262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Gågudstjeneste</a:t>
            </a:r>
            <a:r>
              <a:rPr lang="nb-NO" dirty="0"/>
              <a:t> ved Strand </a:t>
            </a:r>
            <a:r>
              <a:rPr lang="nb-NO" dirty="0" err="1"/>
              <a:t>kyrkje</a:t>
            </a:r>
            <a:r>
              <a:rPr lang="nb-NO" dirty="0"/>
              <a:t> i Nord-Aurdal, Valdres prosti</a:t>
            </a:r>
          </a:p>
        </p:txBody>
      </p:sp>
    </p:spTree>
    <p:extLst>
      <p:ext uri="{BB962C8B-B14F-4D97-AF65-F5344CB8AC3E}">
        <p14:creationId xmlns:p14="http://schemas.microsoft.com/office/powerpoint/2010/main" val="2953931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2B94C7D-0F90-4AD9-8638-C1280EE67FDC}"/>
              </a:ext>
            </a:extLst>
          </p:cNvPr>
          <p:cNvPicPr/>
          <p:nvPr/>
        </p:nvPicPr>
        <p:blipFill rotWithShape="1">
          <a:blip r:embed="rId2"/>
          <a:srcRect l="52249" t="18938" r="8896" b="58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596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635B00F-DB27-4D1A-973C-4E952FFEE5CE}"/>
              </a:ext>
            </a:extLst>
          </p:cNvPr>
          <p:cNvPicPr/>
          <p:nvPr/>
        </p:nvPicPr>
        <p:blipFill rotWithShape="1">
          <a:blip r:embed="rId2"/>
          <a:srcRect l="50926" t="19494" r="8896" b="58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5224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32B136C-BA9B-4D23-8FB1-1D9B71E2D6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4" t="16463" r="18035" b="6667"/>
          <a:stretch/>
        </p:blipFill>
        <p:spPr>
          <a:xfrm>
            <a:off x="265499" y="154414"/>
            <a:ext cx="11661002" cy="65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88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DC9B79C-37C3-4A00-B62F-2CDAA6B3E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4" t="13878" r="17882" b="5715"/>
          <a:stretch/>
        </p:blipFill>
        <p:spPr>
          <a:xfrm>
            <a:off x="457200" y="103555"/>
            <a:ext cx="11485984" cy="67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91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6B1B905-C0B2-4211-A907-745D71AE2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2" t="16870" r="18188" b="5850"/>
          <a:stretch/>
        </p:blipFill>
        <p:spPr>
          <a:xfrm>
            <a:off x="105053" y="63220"/>
            <a:ext cx="11998524" cy="679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2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8AE9B8B-CADE-458A-9F58-F08CAAEEB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47" t="18936" r="8929" b="6047"/>
          <a:stretch/>
        </p:blipFill>
        <p:spPr>
          <a:xfrm>
            <a:off x="196440" y="36170"/>
            <a:ext cx="11799119" cy="67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74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BF00D4-6473-45F2-AA1C-5D810C0A3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" y="1186853"/>
            <a:ext cx="3397960" cy="4480726"/>
          </a:xfrm>
        </p:spPr>
        <p:txBody>
          <a:bodyPr>
            <a:normAutofit/>
          </a:bodyPr>
          <a:lstStyle/>
          <a:p>
            <a:pPr algn="r"/>
            <a:r>
              <a:rPr lang="nb-NO" sz="4100" dirty="0"/>
              <a:t>Hvor møter vi medlemmene våre?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E6AE98-BE26-4AA0-B60B-AD339F297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200" y="531926"/>
            <a:ext cx="7212570" cy="5607881"/>
          </a:xfrm>
        </p:spPr>
        <p:txBody>
          <a:bodyPr anchor="ctr">
            <a:normAutofit/>
          </a:bodyPr>
          <a:lstStyle/>
          <a:p>
            <a:r>
              <a:rPr lang="nb-NO" sz="3600" dirty="0"/>
              <a:t>Bortimot ALLE har vært i kontakt med oss i løpet av siste 12 måneder</a:t>
            </a:r>
          </a:p>
          <a:p>
            <a:pPr marL="0" indent="0">
              <a:buNone/>
            </a:pPr>
            <a:endParaRPr lang="nb-NO" sz="3600" dirty="0"/>
          </a:p>
          <a:p>
            <a:r>
              <a:rPr lang="nb-NO" sz="3600" dirty="0"/>
              <a:t>66 % har vært på kirkegård</a:t>
            </a:r>
          </a:p>
          <a:p>
            <a:r>
              <a:rPr lang="nb-NO" sz="3600" dirty="0"/>
              <a:t>66 % har mottatt menighetsblad</a:t>
            </a:r>
          </a:p>
          <a:p>
            <a:r>
              <a:rPr lang="nb-NO" sz="3600" dirty="0"/>
              <a:t>21% har fått info gjennom lokalavis</a:t>
            </a:r>
          </a:p>
          <a:p>
            <a:r>
              <a:rPr lang="nb-NO" sz="3600" dirty="0"/>
              <a:t>13 % har møtt oss på sosiale medier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58727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6C4BE22-14C9-40F3-90F7-4316C69EE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2" t="14816" r="17592" b="6008"/>
          <a:stretch/>
        </p:blipFill>
        <p:spPr>
          <a:xfrm>
            <a:off x="1" y="-124858"/>
            <a:ext cx="12192000" cy="702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6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C4B0364-3804-4DB9-919A-63521D1888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468240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C441F5C9-587F-45DC-AB1B-601985D3DAA8}"/>
              </a:ext>
            </a:extLst>
          </p:cNvPr>
          <p:cNvSpPr txBox="1"/>
          <p:nvPr/>
        </p:nvSpPr>
        <p:spPr>
          <a:xfrm>
            <a:off x="2536890" y="196446"/>
            <a:ext cx="76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Når er kirka samfunnsnyttig</a:t>
            </a:r>
          </a:p>
        </p:txBody>
      </p:sp>
    </p:spTree>
    <p:extLst>
      <p:ext uri="{BB962C8B-B14F-4D97-AF65-F5344CB8AC3E}">
        <p14:creationId xmlns:p14="http://schemas.microsoft.com/office/powerpoint/2010/main" val="20622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F7BCE11-A911-4478-A010-A619B0BA7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0" t="16297" r="18149" b="5679"/>
          <a:stretch/>
        </p:blipFill>
        <p:spPr>
          <a:xfrm>
            <a:off x="356338" y="103084"/>
            <a:ext cx="11479323" cy="66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6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2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B0B0F7AA-2002-4BD3-8018-FAF510BC0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" r="2" b="2"/>
          <a:stretch/>
        </p:blipFill>
        <p:spPr>
          <a:xfrm>
            <a:off x="5450529" y="3263116"/>
            <a:ext cx="6741471" cy="3594884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CFD49879-9319-4915-B1EA-C8D27254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" b="-2"/>
          <a:stretch/>
        </p:blipFill>
        <p:spPr>
          <a:xfrm>
            <a:off x="1754330" y="10"/>
            <a:ext cx="6760897" cy="392003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06692FB-8FCB-4B46-A077-B6132E789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094" y="160868"/>
            <a:ext cx="3355039" cy="2941382"/>
          </a:xfrm>
          <a:prstGeom prst="rect">
            <a:avLst/>
          </a:prstGeom>
          <a:solidFill>
            <a:srgbClr val="444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FC960A-022A-4742-832C-FCE8ABEAB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6" y="4069977"/>
            <a:ext cx="1432595" cy="2019928"/>
          </a:xfrm>
          <a:prstGeom prst="rect">
            <a:avLst/>
          </a:prstGeom>
          <a:solidFill>
            <a:srgbClr val="444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Bilde 17" descr="Et bilde som inneholder tekst, gress, hjul&#10;&#10;Automatisk generert beskrivelse">
            <a:extLst>
              <a:ext uri="{FF2B5EF4-FFF2-40B4-BE49-F238E27FC236}">
                <a16:creationId xmlns:a16="http://schemas.microsoft.com/office/drawing/2014/main" id="{2580CD74-7E49-4022-B3C8-2225AA1897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" b="-4"/>
          <a:stretch/>
        </p:blipFill>
        <p:spPr>
          <a:xfrm>
            <a:off x="1754330" y="4069977"/>
            <a:ext cx="3535331" cy="20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36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3962C53-CEA5-4093-A85A-3BFF197EA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4301881"/>
              </p:ext>
            </p:extLst>
          </p:nvPr>
        </p:nvGraphicFramePr>
        <p:xfrm>
          <a:off x="594049" y="1240972"/>
          <a:ext cx="5194041" cy="496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149DBBE-B171-4B88-AB6D-BA12FE4DF1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9948144"/>
              </p:ext>
            </p:extLst>
          </p:nvPr>
        </p:nvGraphicFramePr>
        <p:xfrm>
          <a:off x="5906278" y="1427584"/>
          <a:ext cx="586895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kstSylinder 8">
            <a:extLst>
              <a:ext uri="{FF2B5EF4-FFF2-40B4-BE49-F238E27FC236}">
                <a16:creationId xmlns:a16="http://schemas.microsoft.com/office/drawing/2014/main" id="{9FAB1989-1E3D-4F94-BA48-9C01D33C73FD}"/>
              </a:ext>
            </a:extLst>
          </p:cNvPr>
          <p:cNvSpPr txBox="1"/>
          <p:nvPr/>
        </p:nvSpPr>
        <p:spPr>
          <a:xfrm>
            <a:off x="2836506" y="531844"/>
            <a:ext cx="719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Jeg opplever at kirka er relevant for meg</a:t>
            </a:r>
          </a:p>
        </p:txBody>
      </p:sp>
    </p:spTree>
    <p:extLst>
      <p:ext uri="{BB962C8B-B14F-4D97-AF65-F5344CB8AC3E}">
        <p14:creationId xmlns:p14="http://schemas.microsoft.com/office/powerpoint/2010/main" val="1523348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1CA21F3-4743-4C1F-A933-5B55E22AE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232929"/>
              </p:ext>
            </p:extLst>
          </p:nvPr>
        </p:nvGraphicFramePr>
        <p:xfrm>
          <a:off x="5430417" y="1247248"/>
          <a:ext cx="6410130" cy="528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E02881B-8FCC-4427-802E-572DFDCC43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664444"/>
              </p:ext>
            </p:extLst>
          </p:nvPr>
        </p:nvGraphicFramePr>
        <p:xfrm>
          <a:off x="529772" y="1950098"/>
          <a:ext cx="5469812" cy="4449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E065F4CE-DC04-4DF5-814C-EF819BE21BC7}"/>
              </a:ext>
            </a:extLst>
          </p:cNvPr>
          <p:cNvSpPr txBox="1"/>
          <p:nvPr/>
        </p:nvSpPr>
        <p:spPr>
          <a:xfrm>
            <a:off x="2453951" y="662473"/>
            <a:ext cx="7623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Kirka setter ord på det som er viktig for meg</a:t>
            </a:r>
          </a:p>
        </p:txBody>
      </p:sp>
    </p:spTree>
    <p:extLst>
      <p:ext uri="{BB962C8B-B14F-4D97-AF65-F5344CB8AC3E}">
        <p14:creationId xmlns:p14="http://schemas.microsoft.com/office/powerpoint/2010/main" val="1014931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587DC61-B912-4FA6-9630-107AC0E9D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503538"/>
              </p:ext>
            </p:extLst>
          </p:nvPr>
        </p:nvGraphicFramePr>
        <p:xfrm>
          <a:off x="1007706" y="107302"/>
          <a:ext cx="11299371" cy="6643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4028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E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80331" y="203922"/>
            <a:ext cx="8031338" cy="858753"/>
          </a:xfrm>
        </p:spPr>
        <p:txBody>
          <a:bodyPr>
            <a:normAutofit fontScale="90000"/>
          </a:bodyPr>
          <a:lstStyle/>
          <a:p>
            <a:r>
              <a:rPr lang="nb-NO" b="1" dirty="0">
                <a:solidFill>
                  <a:schemeClr val="accent6">
                    <a:lumMod val="75000"/>
                  </a:schemeClr>
                </a:solidFill>
              </a:rPr>
              <a:t>Grønn</a:t>
            </a:r>
            <a:r>
              <a:rPr lang="nb-NO" b="1" dirty="0"/>
              <a:t> og </a:t>
            </a:r>
            <a:r>
              <a:rPr lang="nb-NO" b="1" dirty="0">
                <a:solidFill>
                  <a:srgbClr val="FFFF00"/>
                </a:solidFill>
              </a:rPr>
              <a:t>gul</a:t>
            </a:r>
            <a:r>
              <a:rPr lang="nb-NO" b="1" dirty="0"/>
              <a:t> annonsering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9706" y="1062675"/>
            <a:ext cx="8128000" cy="60960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646" y="1062675"/>
            <a:ext cx="9079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77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083BA0E-F62D-4622-A934-9C4956908F79}"/>
              </a:ext>
            </a:extLst>
          </p:cNvPr>
          <p:cNvSpPr txBox="1"/>
          <p:nvPr/>
        </p:nvSpPr>
        <p:spPr>
          <a:xfrm>
            <a:off x="1391628" y="3428999"/>
            <a:ext cx="3002842" cy="2429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/>
              <a:t>Folkekirka</a:t>
            </a:r>
            <a:endParaRPr lang="en-US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Der du </a:t>
            </a:r>
            <a:r>
              <a:rPr lang="en-US" sz="2400" dirty="0" err="1"/>
              <a:t>er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Relevant og </a:t>
            </a:r>
            <a:r>
              <a:rPr lang="en-US" sz="2400" dirty="0" err="1"/>
              <a:t>synlig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Lett å </a:t>
            </a:r>
            <a:r>
              <a:rPr lang="en-US" sz="2400" dirty="0" err="1"/>
              <a:t>bli</a:t>
            </a:r>
            <a:r>
              <a:rPr lang="en-US" sz="2400" dirty="0"/>
              <a:t> med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Bilde 1">
            <a:extLst>
              <a:ext uri="{FF2B5EF4-FFF2-40B4-BE49-F238E27FC236}">
                <a16:creationId xmlns:a16="http://schemas.microsoft.com/office/drawing/2014/main" id="{F997B1BA-9F3A-4836-96E4-BA9B7E52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981" y="395111"/>
            <a:ext cx="5656988" cy="5091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FFF49465-B94A-4603-B6A3-E5BCFF291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6"/>
          <a:stretch/>
        </p:blipFill>
        <p:spPr>
          <a:xfrm>
            <a:off x="7765927" y="5611838"/>
            <a:ext cx="1794102" cy="461215"/>
          </a:xfrm>
          <a:prstGeom prst="rect">
            <a:avLst/>
          </a:prstGeom>
        </p:spPr>
      </p:pic>
      <p:pic>
        <p:nvPicPr>
          <p:cNvPr id="4" name="Bilde 3" descr="Et bilde som inneholder tekst, tre, utendørs, snø&#10;&#10;Automatisk generert beskrivelse">
            <a:extLst>
              <a:ext uri="{FF2B5EF4-FFF2-40B4-BE49-F238E27FC236}">
                <a16:creationId xmlns:a16="http://schemas.microsoft.com/office/drawing/2014/main" id="{7E4091A2-8E59-40E8-AEE6-DFD300A65B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8"/>
          <a:stretch/>
        </p:blipFill>
        <p:spPr>
          <a:xfrm>
            <a:off x="146543" y="105132"/>
            <a:ext cx="5410896" cy="2914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407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18815ED-F25E-4807-9A77-AA1CE6CF6623}"/>
              </a:ext>
            </a:extLst>
          </p:cNvPr>
          <p:cNvPicPr/>
          <p:nvPr/>
        </p:nvPicPr>
        <p:blipFill rotWithShape="1">
          <a:blip r:embed="rId3"/>
          <a:srcRect l="51918" t="19495" r="8565" b="5310"/>
          <a:stretch/>
        </p:blipFill>
        <p:spPr bwMode="auto">
          <a:xfrm>
            <a:off x="0" y="0"/>
            <a:ext cx="1226042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3838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ønsteret med den fem symbolene kan benyttes både i negativ og positiv, i ulike farger og i henholdsvis strek-versjon eller i fylt versjon.">
            <a:extLst>
              <a:ext uri="{FF2B5EF4-FFF2-40B4-BE49-F238E27FC236}">
                <a16:creationId xmlns:a16="http://schemas.microsoft.com/office/drawing/2014/main" id="{F4DCD710-DC92-43C8-B60D-0E7364EA4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20" b="59022"/>
          <a:stretch/>
        </p:blipFill>
        <p:spPr bwMode="auto">
          <a:xfrm>
            <a:off x="-620090" y="-192948"/>
            <a:ext cx="13267488" cy="705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A9C8D31-9955-468D-90E3-E16452A10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" y="3564989"/>
            <a:ext cx="6279502" cy="1093743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799D6744-01B0-4E26-B95B-BED70767C6CD}"/>
              </a:ext>
            </a:extLst>
          </p:cNvPr>
          <p:cNvSpPr/>
          <p:nvPr/>
        </p:nvSpPr>
        <p:spPr>
          <a:xfrm>
            <a:off x="771331" y="456627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nb-NO" sz="2400" dirty="0">
                <a:solidFill>
                  <a:srgbClr val="1F497D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Jorun Vang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Kommunikasjonsrådgiver/sekretær for biskop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Telefon: +47 93499691/Sentralbord: +47 62 55 03 50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E-post: jv659@kirken.no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www.kirken.no/hamar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82B18A0-F137-46F9-A01C-C1A05F873BF6}"/>
              </a:ext>
            </a:extLst>
          </p:cNvPr>
          <p:cNvSpPr txBox="1"/>
          <p:nvPr/>
        </p:nvSpPr>
        <p:spPr>
          <a:xfrm>
            <a:off x="1211735" y="1104996"/>
            <a:ext cx="9722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Denne presentasjonen, og flere ressurser finner du her:</a:t>
            </a:r>
          </a:p>
          <a:p>
            <a:r>
              <a:rPr lang="nb-NO" dirty="0">
                <a:hlinkClick r:id="rId6"/>
              </a:rPr>
              <a:t>https://kirken.no/nb-NO/bispedommer/Hamar/for-ansatte/kommunikasjon%20som%20oppdrag/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904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5B3FDCC-95D0-4A53-BC08-7C24E46A1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41" t="17906" r="9167" b="5273"/>
          <a:stretch/>
        </p:blipFill>
        <p:spPr>
          <a:xfrm>
            <a:off x="412331" y="87503"/>
            <a:ext cx="11367338" cy="668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04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6956DCE-43FA-46C9-92BD-EFC6156D7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88" t="19710" r="9005" b="5274"/>
          <a:stretch/>
        </p:blipFill>
        <p:spPr>
          <a:xfrm>
            <a:off x="74629" y="0"/>
            <a:ext cx="1204274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03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8DF9309-1720-4111-9F52-DB97E7BEF36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2596" y="149290"/>
            <a:ext cx="11607281" cy="656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79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15AFC7-2362-405C-9167-9830FD00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58" y="2570959"/>
            <a:ext cx="4804213" cy="1716082"/>
          </a:xfrm>
        </p:spPr>
        <p:txBody>
          <a:bodyPr anchor="ctr">
            <a:normAutofit/>
          </a:bodyPr>
          <a:lstStyle/>
          <a:p>
            <a:pPr algn="ctr"/>
            <a:r>
              <a:rPr lang="nb-NO" sz="5600" dirty="0"/>
              <a:t>Hva vet vi om unge 15-29 år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FDC3B6-7E8C-47DE-8846-911881520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nb-NO" sz="2400" dirty="0">
                <a:solidFill>
                  <a:schemeClr val="tx1">
                    <a:alpha val="80000"/>
                  </a:schemeClr>
                </a:solidFill>
              </a:rPr>
              <a:t>Over halvparten treffer vi på kirkegården </a:t>
            </a:r>
          </a:p>
          <a:p>
            <a:r>
              <a:rPr lang="nb-NO" sz="2400" dirty="0">
                <a:solidFill>
                  <a:schemeClr val="tx1">
                    <a:alpha val="80000"/>
                  </a:schemeClr>
                </a:solidFill>
              </a:rPr>
              <a:t>Halvparten har vært på Julaftens gudstjenester eller Begravelse</a:t>
            </a:r>
          </a:p>
          <a:p>
            <a:r>
              <a:rPr lang="nb-NO" sz="2400" dirty="0">
                <a:solidFill>
                  <a:schemeClr val="tx1">
                    <a:alpha val="80000"/>
                  </a:schemeClr>
                </a:solidFill>
              </a:rPr>
              <a:t>1 av 4 har vært i konfirmasjon </a:t>
            </a:r>
          </a:p>
          <a:p>
            <a:r>
              <a:rPr lang="nb-NO" sz="2400" dirty="0">
                <a:solidFill>
                  <a:schemeClr val="tx1">
                    <a:alpha val="80000"/>
                  </a:schemeClr>
                </a:solidFill>
              </a:rPr>
              <a:t>16% har ikke vært i kirken </a:t>
            </a:r>
          </a:p>
          <a:p>
            <a:endParaRPr lang="nb-NO" sz="2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nb-NO" sz="2400" b="1" dirty="0">
                <a:solidFill>
                  <a:schemeClr val="tx1">
                    <a:alpha val="80000"/>
                  </a:schemeClr>
                </a:solidFill>
              </a:rPr>
              <a:t>Flere leser menighetsbladet (74 %) enn de treffer oss i sosiale medier (11 %)</a:t>
            </a:r>
          </a:p>
          <a:p>
            <a:pPr marL="0" indent="0">
              <a:buNone/>
            </a:pPr>
            <a:endParaRPr lang="nb-NO" sz="2400" b="1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nb-NO" sz="2400" b="1" dirty="0">
                <a:solidFill>
                  <a:schemeClr val="tx1">
                    <a:alpha val="80000"/>
                  </a:schemeClr>
                </a:solidFill>
              </a:rPr>
              <a:t>1 av 3 har ikke fått informasjon i løpet av siste år. </a:t>
            </a:r>
          </a:p>
        </p:txBody>
      </p:sp>
    </p:spTree>
    <p:extLst>
      <p:ext uri="{BB962C8B-B14F-4D97-AF65-F5344CB8AC3E}">
        <p14:creationId xmlns:p14="http://schemas.microsoft.com/office/powerpoint/2010/main" val="99756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1F453AF-5C4C-44E1-B3E2-DB41BDF94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82" y="-620549"/>
            <a:ext cx="12389782" cy="89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16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F8EC22A-129F-4EF5-8FE5-E3F432EB72A9}"/>
              </a:ext>
            </a:extLst>
          </p:cNvPr>
          <p:cNvPicPr/>
          <p:nvPr/>
        </p:nvPicPr>
        <p:blipFill rotWithShape="1">
          <a:blip r:embed="rId2"/>
          <a:srcRect l="51092" t="18938" r="8895" b="5867"/>
          <a:stretch/>
        </p:blipFill>
        <p:spPr bwMode="auto">
          <a:xfrm>
            <a:off x="251927" y="0"/>
            <a:ext cx="11756571" cy="6792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651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ABAECEE-91B5-4F0A-8442-ECE2ADBA8983}"/>
              </a:ext>
            </a:extLst>
          </p:cNvPr>
          <p:cNvPicPr/>
          <p:nvPr/>
        </p:nvPicPr>
        <p:blipFill rotWithShape="1">
          <a:blip r:embed="rId2"/>
          <a:srcRect l="52083" t="20052" r="8730" b="4753"/>
          <a:stretch/>
        </p:blipFill>
        <p:spPr bwMode="auto">
          <a:xfrm>
            <a:off x="-74645" y="1"/>
            <a:ext cx="1226664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1101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947</Words>
  <Application>Microsoft Office PowerPoint</Application>
  <PresentationFormat>Widescreen</PresentationFormat>
  <Paragraphs>123</Paragraphs>
  <Slides>26</Slides>
  <Notes>21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Lucida Calligraphy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Hva vet vi om unge 15-29 år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Hvor møter vi medlemmene våre?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Grønn og gul annonsering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Jorun Vang</dc:creator>
  <cp:lastModifiedBy>Jorun Vang</cp:lastModifiedBy>
  <cp:revision>28</cp:revision>
  <dcterms:created xsi:type="dcterms:W3CDTF">2021-02-21T18:03:28Z</dcterms:created>
  <dcterms:modified xsi:type="dcterms:W3CDTF">2021-03-18T15:27:05Z</dcterms:modified>
</cp:coreProperties>
</file>