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7" r:id="rId2"/>
    <p:sldId id="258" r:id="rId3"/>
    <p:sldId id="260" r:id="rId4"/>
    <p:sldId id="262"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10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BEC163-9C22-4294-B5A6-48E7819B9CFB}" type="datetimeFigureOut">
              <a:rPr lang="nb-NO" smtClean="0"/>
              <a:t>20.03.2020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CB6FB5-98F2-4D2B-9177-8AE3AFFE0411}" type="slidenum">
              <a:rPr lang="nb-NO" smtClean="0"/>
              <a:t>‹#›</a:t>
            </a:fld>
            <a:endParaRPr lang="nb-NO"/>
          </a:p>
        </p:txBody>
      </p:sp>
    </p:spTree>
    <p:extLst>
      <p:ext uri="{BB962C8B-B14F-4D97-AF65-F5344CB8AC3E}">
        <p14:creationId xmlns:p14="http://schemas.microsoft.com/office/powerpoint/2010/main" val="158903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Dette er hvordan jeg har delt inn denne forelesningen;</a:t>
            </a:r>
            <a:r>
              <a:rPr lang="nb-NO" baseline="0" dirty="0" smtClean="0"/>
              <a:t> i tre bolker. </a:t>
            </a:r>
            <a:endParaRPr lang="nb-NO" dirty="0" smtClean="0"/>
          </a:p>
          <a:p>
            <a:r>
              <a:rPr lang="nb-NO" dirty="0" smtClean="0"/>
              <a:t>Skolen</a:t>
            </a:r>
            <a:r>
              <a:rPr lang="nb-NO" baseline="0" dirty="0" smtClean="0"/>
              <a:t> er ikke lenger kirkens forlengede arm i TOL – i dag er dette delt. Kirken driver med TOL. Skolen driver med kunnskapsformidling. </a:t>
            </a:r>
          </a:p>
          <a:p>
            <a:endParaRPr lang="nb-NO" dirty="0"/>
          </a:p>
        </p:txBody>
      </p:sp>
      <p:sp>
        <p:nvSpPr>
          <p:cNvPr id="4" name="Plassholder for lysbildenummer 3"/>
          <p:cNvSpPr>
            <a:spLocks noGrp="1"/>
          </p:cNvSpPr>
          <p:nvPr>
            <p:ph type="sldNum" sz="quarter" idx="10"/>
          </p:nvPr>
        </p:nvSpPr>
        <p:spPr/>
        <p:txBody>
          <a:bodyPr/>
          <a:lstStyle/>
          <a:p>
            <a:fld id="{459F7BC5-99D2-4003-8424-24A0FB66E654}" type="slidenum">
              <a:rPr lang="nb-NO" smtClean="0"/>
              <a:t>1</a:t>
            </a:fld>
            <a:endParaRPr lang="nb-NO"/>
          </a:p>
        </p:txBody>
      </p:sp>
    </p:spTree>
    <p:extLst>
      <p:ext uri="{BB962C8B-B14F-4D97-AF65-F5344CB8AC3E}">
        <p14:creationId xmlns:p14="http://schemas.microsoft.com/office/powerpoint/2010/main" val="154240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xfrm>
            <a:off x="88900" y="742950"/>
            <a:ext cx="6619875" cy="3724275"/>
          </a:xfrm>
          <a:ln/>
        </p:spPr>
      </p:sp>
      <p:sp>
        <p:nvSpPr>
          <p:cNvPr id="152579" name="Rectangle 3"/>
          <p:cNvSpPr>
            <a:spLocks noGrp="1" noChangeArrowheads="1"/>
          </p:cNvSpPr>
          <p:nvPr>
            <p:ph type="body" idx="1"/>
          </p:nvPr>
        </p:nvSpPr>
        <p:spPr>
          <a:xfrm>
            <a:off x="904876" y="4716464"/>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b-NO" dirty="0" smtClean="0"/>
              <a:t>Dette er en utfordring kirken har hatt gjennom alle tider, og vi må be om at Gud ved sin ånd kan fornye oss og holde oss oppe slik at vi kan være kirke i vår tid.</a:t>
            </a:r>
          </a:p>
        </p:txBody>
      </p:sp>
    </p:spTree>
    <p:extLst>
      <p:ext uri="{BB962C8B-B14F-4D97-AF65-F5344CB8AC3E}">
        <p14:creationId xmlns:p14="http://schemas.microsoft.com/office/powerpoint/2010/main" val="88117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7A2821"/>
                </a:solidFill>
                <a:latin typeface="Arial" charset="0"/>
              </a:defRPr>
            </a:lvl1pPr>
            <a:lvl2pPr marL="37931725" indent="-37474525" eaLnBrk="0" hangingPunct="0">
              <a:defRPr sz="2200">
                <a:solidFill>
                  <a:srgbClr val="7A2821"/>
                </a:solidFill>
                <a:latin typeface="Arial" charset="0"/>
              </a:defRPr>
            </a:lvl2pPr>
            <a:lvl3pPr marL="1143000" indent="-228600" eaLnBrk="0" hangingPunct="0">
              <a:defRPr sz="2200">
                <a:solidFill>
                  <a:srgbClr val="7A2821"/>
                </a:solidFill>
                <a:latin typeface="Arial" charset="0"/>
              </a:defRPr>
            </a:lvl3pPr>
            <a:lvl4pPr marL="1600200" indent="-228600" eaLnBrk="0" hangingPunct="0">
              <a:defRPr sz="2200">
                <a:solidFill>
                  <a:srgbClr val="7A2821"/>
                </a:solidFill>
                <a:latin typeface="Arial" charset="0"/>
              </a:defRPr>
            </a:lvl4pPr>
            <a:lvl5pPr marL="2057400" indent="-228600" eaLnBrk="0" hangingPunct="0">
              <a:defRPr sz="2200">
                <a:solidFill>
                  <a:srgbClr val="7A2821"/>
                </a:solidFill>
                <a:latin typeface="Arial" charset="0"/>
              </a:defRPr>
            </a:lvl5pPr>
            <a:lvl6pPr marL="2514600" indent="-228600" eaLnBrk="0" fontAlgn="base" hangingPunct="0">
              <a:spcBef>
                <a:spcPct val="20000"/>
              </a:spcBef>
              <a:spcAft>
                <a:spcPct val="0"/>
              </a:spcAft>
              <a:defRPr sz="2200">
                <a:solidFill>
                  <a:srgbClr val="7A2821"/>
                </a:solidFill>
                <a:latin typeface="Arial" charset="0"/>
              </a:defRPr>
            </a:lvl6pPr>
            <a:lvl7pPr marL="2971800" indent="-228600" eaLnBrk="0" fontAlgn="base" hangingPunct="0">
              <a:spcBef>
                <a:spcPct val="20000"/>
              </a:spcBef>
              <a:spcAft>
                <a:spcPct val="0"/>
              </a:spcAft>
              <a:defRPr sz="2200">
                <a:solidFill>
                  <a:srgbClr val="7A2821"/>
                </a:solidFill>
                <a:latin typeface="Arial" charset="0"/>
              </a:defRPr>
            </a:lvl7pPr>
            <a:lvl8pPr marL="3429000" indent="-228600" eaLnBrk="0" fontAlgn="base" hangingPunct="0">
              <a:spcBef>
                <a:spcPct val="20000"/>
              </a:spcBef>
              <a:spcAft>
                <a:spcPct val="0"/>
              </a:spcAft>
              <a:defRPr sz="2200">
                <a:solidFill>
                  <a:srgbClr val="7A2821"/>
                </a:solidFill>
                <a:latin typeface="Arial" charset="0"/>
              </a:defRPr>
            </a:lvl8pPr>
            <a:lvl9pPr marL="3886200" indent="-228600" eaLnBrk="0" fontAlgn="base" hangingPunct="0">
              <a:spcBef>
                <a:spcPct val="20000"/>
              </a:spcBef>
              <a:spcAft>
                <a:spcPct val="0"/>
              </a:spcAft>
              <a:defRPr sz="2200">
                <a:solidFill>
                  <a:srgbClr val="7A2821"/>
                </a:solidFill>
                <a:latin typeface="Arial" charset="0"/>
              </a:defRPr>
            </a:lvl9pPr>
          </a:lstStyle>
          <a:p>
            <a:pPr eaLnBrk="1" hangingPunct="1"/>
            <a:fld id="{65D0245D-0D22-42CA-A878-11EDD707F172}" type="slidenum">
              <a:rPr lang="nb-NO" altLang="nb-NO" sz="1200">
                <a:solidFill>
                  <a:prstClr val="black"/>
                </a:solidFill>
                <a:ea typeface="ＭＳ Ｐゴシック" pitchFamily="-84" charset="-128"/>
              </a:rPr>
              <a:pPr eaLnBrk="1" hangingPunct="1"/>
              <a:t>3</a:t>
            </a:fld>
            <a:endParaRPr lang="nb-NO" altLang="nb-NO" sz="1200">
              <a:solidFill>
                <a:prstClr val="black"/>
              </a:solidFill>
              <a:ea typeface="ＭＳ Ｐゴシック" pitchFamily="-84"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06463" y="4714876"/>
            <a:ext cx="4984750"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b-NO" altLang="nb-NO" dirty="0" smtClean="0"/>
              <a:t>Sentrum</a:t>
            </a:r>
          </a:p>
          <a:p>
            <a:pPr eaLnBrk="1" hangingPunct="1"/>
            <a:r>
              <a:rPr lang="nb-NO" altLang="nb-NO" dirty="0" smtClean="0"/>
              <a:t>s.15</a:t>
            </a:r>
          </a:p>
          <a:p>
            <a:pPr eaLnBrk="1" hangingPunct="1"/>
            <a:r>
              <a:rPr lang="nb-NO" altLang="nb-NO" dirty="0" smtClean="0"/>
              <a:t>3 aspekt</a:t>
            </a:r>
          </a:p>
          <a:p>
            <a:pPr eaLnBrk="1" hangingPunct="1"/>
            <a:endParaRPr lang="nb-NO" altLang="nb-NO" dirty="0" smtClean="0"/>
          </a:p>
          <a:p>
            <a:pPr eaLnBrk="1" hangingPunct="1"/>
            <a:r>
              <a:rPr lang="nb-NO" altLang="nb-NO" dirty="0" smtClean="0"/>
              <a:t>Hovedtemaer og undertemaer</a:t>
            </a:r>
          </a:p>
          <a:p>
            <a:pPr eaLnBrk="1" hangingPunct="1"/>
            <a:endParaRPr lang="nb-NO" altLang="nb-NO" dirty="0" smtClean="0"/>
          </a:p>
          <a:p>
            <a:pPr eaLnBrk="1" hangingPunct="1"/>
            <a:r>
              <a:rPr lang="nb-NO" altLang="nb-NO" dirty="0" smtClean="0"/>
              <a:t>Kjernetekster</a:t>
            </a:r>
          </a:p>
          <a:p>
            <a:pPr eaLnBrk="1" hangingPunct="1"/>
            <a:endParaRPr lang="nb-NO" altLang="nb-NO" dirty="0" smtClean="0"/>
          </a:p>
          <a:p>
            <a:pPr eaLnBrk="1" hangingPunct="1"/>
            <a:r>
              <a:rPr lang="nb-NO" altLang="nb-NO" b="1" dirty="0" smtClean="0"/>
              <a:t>LIVSTOLKNING OG LIVSMESTRING</a:t>
            </a:r>
          </a:p>
          <a:p>
            <a:pPr eaLnBrk="1" hangingPunct="1"/>
            <a:r>
              <a:rPr lang="nb-NO" altLang="nb-NO" i="1" dirty="0" smtClean="0"/>
              <a:t>Trosopplæringen skal fremme opplevelsen av egenverd og legge til rette for at barn og unge kan se seg selv og tolke sin verden som skapt, elsket og holdt oppe ved Guds kjærlighet.</a:t>
            </a:r>
            <a:endParaRPr lang="nb-NO" altLang="nb-NO" sz="1400" dirty="0" smtClean="0"/>
          </a:p>
          <a:p>
            <a:pPr eaLnBrk="1" hangingPunct="1"/>
            <a:endParaRPr lang="nb-NO" altLang="nb-NO" sz="1400" dirty="0" smtClean="0"/>
          </a:p>
          <a:p>
            <a:pPr eaLnBrk="1" hangingPunct="1"/>
            <a:r>
              <a:rPr lang="nb-NO" altLang="nb-NO" b="1" dirty="0" smtClean="0"/>
              <a:t>KIRKENS TRO OG TRADISJON</a:t>
            </a:r>
          </a:p>
          <a:p>
            <a:pPr eaLnBrk="1" hangingPunct="1"/>
            <a:r>
              <a:rPr lang="nb-NO" altLang="nb-NO" i="1" dirty="0" smtClean="0"/>
              <a:t>Gjennom trosopplæringen skal barn og unge lære å kjenne den treenige Gud gjennom Bibelen som Guds ord, trosbekjennelsen, sakramentene og andre sentrale uttrykk for kirkens tro. Barn og unge skal bli kjent med de kristne høytidene og kirken de tilhører.</a:t>
            </a:r>
            <a:endParaRPr lang="nb-NO" altLang="nb-NO" dirty="0" smtClean="0"/>
          </a:p>
          <a:p>
            <a:pPr eaLnBrk="1" hangingPunct="1"/>
            <a:endParaRPr lang="nb-NO" altLang="nb-NO" dirty="0" smtClean="0"/>
          </a:p>
          <a:p>
            <a:pPr eaLnBrk="1" hangingPunct="1"/>
            <a:r>
              <a:rPr lang="nb-NO" altLang="nb-NO" b="1" dirty="0" smtClean="0"/>
              <a:t>KRISTEN TRO I PRAKSIS</a:t>
            </a:r>
          </a:p>
          <a:p>
            <a:pPr eaLnBrk="1" hangingPunct="1"/>
            <a:r>
              <a:rPr lang="nb-NO" altLang="nb-NO" i="1" dirty="0" smtClean="0"/>
              <a:t>Gjennom trosopplæringen skal barn og unge arbeide med hva det vil si å være elsket av Gud, elske seg selv, sin neste og Gud,. De skal lære å be, lese Bibelen, feire gudstjeneste og vise nestekjærlighet i praktisk solidaritet. Barn og unge skal få uttrykke seg selv, sin tro og sin skaperevne.</a:t>
            </a:r>
          </a:p>
          <a:p>
            <a:pPr eaLnBrk="1" hangingPunct="1"/>
            <a:endParaRPr lang="nb-NO" altLang="nb-NO" dirty="0" smtClean="0"/>
          </a:p>
        </p:txBody>
      </p:sp>
    </p:spTree>
    <p:extLst>
      <p:ext uri="{BB962C8B-B14F-4D97-AF65-F5344CB8AC3E}">
        <p14:creationId xmlns:p14="http://schemas.microsoft.com/office/powerpoint/2010/main" val="1679046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b-NO" dirty="0" smtClean="0"/>
              <a:t>Hva finnes allerede i din menighet? Mye er der, noe</a:t>
            </a:r>
            <a:r>
              <a:rPr lang="nb-NO" baseline="0" dirty="0" smtClean="0"/>
              <a:t> kan man utbedre og bli mer bevisstgjort på. Noe må kanskje tilføres. </a:t>
            </a:r>
            <a:endParaRPr lang="nb-NO" dirty="0" smtClean="0"/>
          </a:p>
          <a:p>
            <a:pPr eaLnBrk="1" hangingPunct="1">
              <a:spcBef>
                <a:spcPct val="0"/>
              </a:spcBef>
            </a:pPr>
            <a:r>
              <a:rPr lang="nb-NO" dirty="0" smtClean="0"/>
              <a:t>Hva er vi gode på? Hva er vi dårlig på? Når nye aktiviteter skal startes….hva mangler vi?</a:t>
            </a:r>
          </a:p>
          <a:p>
            <a:pPr eaLnBrk="1" hangingPunct="1">
              <a:spcBef>
                <a:spcPct val="0"/>
              </a:spcBef>
            </a:pPr>
            <a:r>
              <a:rPr lang="nb-NO" dirty="0" smtClean="0"/>
              <a:t>Dimensjonene er beskrevet i planen fra s. 27 – </a:t>
            </a:r>
            <a:r>
              <a:rPr lang="nb-NO" dirty="0" err="1" smtClean="0"/>
              <a:t>kap</a:t>
            </a:r>
            <a:r>
              <a:rPr lang="nb-NO" dirty="0" smtClean="0"/>
              <a:t> 6 </a:t>
            </a:r>
          </a:p>
        </p:txBody>
      </p:sp>
      <p:sp>
        <p:nvSpPr>
          <p:cNvPr id="47108" name="Plassholder for lysbilde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fld id="{61166A93-C7D1-4A02-B5CD-D9A72ECB4B27}" type="slidenum">
              <a:rPr lang="nb-NO" sz="1200">
                <a:solidFill>
                  <a:prstClr val="black"/>
                </a:solidFill>
              </a:rPr>
              <a:pPr/>
              <a:t>4</a:t>
            </a:fld>
            <a:endParaRPr lang="nb-NO" sz="1200">
              <a:solidFill>
                <a:prstClr val="black"/>
              </a:solidFill>
            </a:endParaRPr>
          </a:p>
        </p:txBody>
      </p:sp>
    </p:spTree>
    <p:extLst>
      <p:ext uri="{BB962C8B-B14F-4D97-AF65-F5344CB8AC3E}">
        <p14:creationId xmlns:p14="http://schemas.microsoft.com/office/powerpoint/2010/main" val="2817870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Øvelse her!</a:t>
            </a:r>
            <a:r>
              <a:rPr lang="nb-NO" baseline="0" dirty="0" smtClean="0"/>
              <a:t> </a:t>
            </a:r>
          </a:p>
          <a:p>
            <a:r>
              <a:rPr lang="nb-NO" baseline="0" dirty="0" smtClean="0"/>
              <a:t>Breddetiltak kommer vi tilbake til senere </a:t>
            </a:r>
            <a:endParaRPr lang="nb-NO" dirty="0"/>
          </a:p>
        </p:txBody>
      </p:sp>
      <p:sp>
        <p:nvSpPr>
          <p:cNvPr id="4" name="Plassholder for lysbildenummer 3"/>
          <p:cNvSpPr>
            <a:spLocks noGrp="1"/>
          </p:cNvSpPr>
          <p:nvPr>
            <p:ph type="sldNum" sz="quarter" idx="10"/>
          </p:nvPr>
        </p:nvSpPr>
        <p:spPr/>
        <p:txBody>
          <a:bodyPr/>
          <a:lstStyle/>
          <a:p>
            <a:fld id="{459F7BC5-99D2-4003-8424-24A0FB66E654}" type="slidenum">
              <a:rPr lang="nb-NO" smtClean="0"/>
              <a:t>5</a:t>
            </a:fld>
            <a:endParaRPr lang="nb-NO"/>
          </a:p>
        </p:txBody>
      </p:sp>
    </p:spTree>
    <p:extLst>
      <p:ext uri="{BB962C8B-B14F-4D97-AF65-F5344CB8AC3E}">
        <p14:creationId xmlns:p14="http://schemas.microsoft.com/office/powerpoint/2010/main" val="898576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58B17-EB5E-48C3-BBCC-6B642B5BDA36}" type="slidenum">
              <a:rPr lang="nb-NO">
                <a:solidFill>
                  <a:prstClr val="black"/>
                </a:solidFill>
              </a:rPr>
              <a:pPr/>
              <a:t>6</a:t>
            </a:fld>
            <a:endParaRPr lang="nb-NO">
              <a:solidFill>
                <a:prstClr val="black"/>
              </a:solidFill>
            </a:endParaRPr>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nb-NO" dirty="0" smtClean="0"/>
          </a:p>
        </p:txBody>
      </p:sp>
    </p:spTree>
    <p:extLst>
      <p:ext uri="{BB962C8B-B14F-4D97-AF65-F5344CB8AC3E}">
        <p14:creationId xmlns:p14="http://schemas.microsoft.com/office/powerpoint/2010/main" val="72256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3BF611-F09C-420F-9060-B9E19A2B0BBD}" type="slidenum">
              <a:rPr lang="nb-NO">
                <a:solidFill>
                  <a:prstClr val="black"/>
                </a:solidFill>
              </a:rPr>
              <a:pPr/>
              <a:t>7</a:t>
            </a:fld>
            <a:endParaRPr lang="nb-NO">
              <a:solidFill>
                <a:prstClr val="black"/>
              </a:solidFill>
            </a:endParaRPr>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nb-NO" i="1" dirty="0"/>
          </a:p>
        </p:txBody>
      </p:sp>
    </p:spTree>
    <p:extLst>
      <p:ext uri="{BB962C8B-B14F-4D97-AF65-F5344CB8AC3E}">
        <p14:creationId xmlns:p14="http://schemas.microsoft.com/office/powerpoint/2010/main" val="2055222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Frivillig å være med – flott når de kommer! </a:t>
            </a:r>
          </a:p>
          <a:p>
            <a:r>
              <a:rPr lang="nb-NO" dirty="0" smtClean="0"/>
              <a:t>Vekt på måltider og fellesskap </a:t>
            </a:r>
          </a:p>
          <a:p>
            <a:r>
              <a:rPr lang="nb-NO" dirty="0" smtClean="0"/>
              <a:t>Fem samlinger med tema</a:t>
            </a:r>
          </a:p>
          <a:p>
            <a:r>
              <a:rPr lang="nb-NO" dirty="0" smtClean="0"/>
              <a:t>Brukes underveis i året de er </a:t>
            </a:r>
            <a:r>
              <a:rPr lang="nb-NO" dirty="0" err="1" smtClean="0"/>
              <a:t>MILKere</a:t>
            </a:r>
            <a:r>
              <a:rPr lang="nb-NO" dirty="0" smtClean="0"/>
              <a:t> inn mot andre breddetiltak,</a:t>
            </a:r>
            <a:r>
              <a:rPr lang="nb-NO" baseline="0" dirty="0" smtClean="0"/>
              <a:t> men også kontinuerlige. </a:t>
            </a:r>
            <a:endParaRPr lang="nb-NO" dirty="0" smtClean="0"/>
          </a:p>
          <a:p>
            <a:r>
              <a:rPr lang="nb-NO" dirty="0" smtClean="0"/>
              <a:t>Skiweekend </a:t>
            </a:r>
          </a:p>
          <a:p>
            <a:r>
              <a:rPr lang="nb-NO" dirty="0" smtClean="0"/>
              <a:t>Leir er den store gulrota – mange vil være med videre i dette arbeidet </a:t>
            </a:r>
          </a:p>
          <a:p>
            <a:r>
              <a:rPr lang="nb-NO" dirty="0" smtClean="0"/>
              <a:t>CV</a:t>
            </a:r>
            <a:endParaRPr lang="nb-NO" dirty="0"/>
          </a:p>
        </p:txBody>
      </p:sp>
      <p:sp>
        <p:nvSpPr>
          <p:cNvPr id="4" name="Plassholder for lysbildenummer 3"/>
          <p:cNvSpPr>
            <a:spLocks noGrp="1"/>
          </p:cNvSpPr>
          <p:nvPr>
            <p:ph type="sldNum" sz="quarter" idx="10"/>
          </p:nvPr>
        </p:nvSpPr>
        <p:spPr/>
        <p:txBody>
          <a:bodyPr/>
          <a:lstStyle/>
          <a:p>
            <a:fld id="{459F7BC5-99D2-4003-8424-24A0FB66E654}" type="slidenum">
              <a:rPr lang="nb-NO" smtClean="0"/>
              <a:t>8</a:t>
            </a:fld>
            <a:endParaRPr lang="nb-NO"/>
          </a:p>
        </p:txBody>
      </p:sp>
    </p:spTree>
    <p:extLst>
      <p:ext uri="{BB962C8B-B14F-4D97-AF65-F5344CB8AC3E}">
        <p14:creationId xmlns:p14="http://schemas.microsoft.com/office/powerpoint/2010/main" val="3526412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smtClean="0"/>
              <a:t>I Borg har vi en utfordring når det kommer til oppslutning; vi ligger under landsgjennomsnittet. </a:t>
            </a:r>
          </a:p>
          <a:p>
            <a:endParaRPr lang="nb-NO" dirty="0"/>
          </a:p>
        </p:txBody>
      </p:sp>
      <p:sp>
        <p:nvSpPr>
          <p:cNvPr id="4" name="Plassholder for lysbildenummer 3"/>
          <p:cNvSpPr>
            <a:spLocks noGrp="1"/>
          </p:cNvSpPr>
          <p:nvPr>
            <p:ph type="sldNum" sz="quarter" idx="10"/>
          </p:nvPr>
        </p:nvSpPr>
        <p:spPr/>
        <p:txBody>
          <a:bodyPr/>
          <a:lstStyle/>
          <a:p>
            <a:fld id="{459F7BC5-99D2-4003-8424-24A0FB66E654}" type="slidenum">
              <a:rPr lang="nb-NO" smtClean="0"/>
              <a:t>9</a:t>
            </a:fld>
            <a:endParaRPr lang="nb-NO"/>
          </a:p>
        </p:txBody>
      </p:sp>
    </p:spTree>
    <p:extLst>
      <p:ext uri="{BB962C8B-B14F-4D97-AF65-F5344CB8AC3E}">
        <p14:creationId xmlns:p14="http://schemas.microsoft.com/office/powerpoint/2010/main" val="81191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54A6BD-3DFA-42A9-9AFC-CAE9C84D9A46}" type="slidenum">
              <a:rPr lang="nb-NO">
                <a:solidFill>
                  <a:prstClr val="black"/>
                </a:solidFill>
              </a:rPr>
              <a:pPr/>
              <a:t>11</a:t>
            </a:fld>
            <a:endParaRPr lang="nb-NO">
              <a:solidFill>
                <a:prstClr val="black"/>
              </a:solidFill>
            </a:endParaRPr>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nb-NO" dirty="0" smtClean="0"/>
              <a:t>For å kunne gjennomføre</a:t>
            </a:r>
            <a:r>
              <a:rPr lang="nb-NO" baseline="0" dirty="0" smtClean="0"/>
              <a:t> dette var det nødvendig å engasjere flere. Tverrfaglighet dekker ordet som forteller at hele staben er med på dette. </a:t>
            </a:r>
          </a:p>
          <a:p>
            <a:r>
              <a:rPr lang="nb-NO" baseline="0" dirty="0" smtClean="0"/>
              <a:t>Si litt om de ulike rollene her …….. </a:t>
            </a:r>
          </a:p>
          <a:p>
            <a:r>
              <a:rPr lang="nb-NO" baseline="0" dirty="0" smtClean="0"/>
              <a:t>Å jobbe tverrfaglig vil si å </a:t>
            </a:r>
            <a:r>
              <a:rPr lang="nb-NO" baseline="0" dirty="0" err="1" smtClean="0"/>
              <a:t>ansvarliggjøre</a:t>
            </a:r>
            <a:r>
              <a:rPr lang="nb-NO" baseline="0" dirty="0" smtClean="0"/>
              <a:t> flere i TOL arbeidet. Flere må engasjeres og involveres i arbeidet. Å ha et tiltak med mange 8 – åringer som løper </a:t>
            </a:r>
            <a:r>
              <a:rPr lang="nb-NO" baseline="0" dirty="0" err="1" smtClean="0"/>
              <a:t>rudt</a:t>
            </a:r>
            <a:r>
              <a:rPr lang="nb-NO" baseline="0" dirty="0" smtClean="0"/>
              <a:t> blir oftest ikke en pos. Opplevelse. Dessuten gir det faglig dyktighet inn til tiltaket når de ulike personen er med og bidrar. Kirken leverer kvalitet når alle fagpersonene er med inn i TOL. </a:t>
            </a:r>
          </a:p>
          <a:p>
            <a:r>
              <a:rPr lang="nb-NO" baseline="0" dirty="0" smtClean="0"/>
              <a:t>Synergieffekten av det er at staben gjør noe sammen og styrker samholdet dem i mellom. </a:t>
            </a:r>
          </a:p>
          <a:p>
            <a:r>
              <a:rPr lang="nb-NO" baseline="0" dirty="0" smtClean="0"/>
              <a:t>I planen står de </a:t>
            </a:r>
            <a:r>
              <a:rPr lang="nb-NO" baseline="0" dirty="0" err="1" smtClean="0"/>
              <a:t>togså</a:t>
            </a:r>
            <a:r>
              <a:rPr lang="nb-NO" baseline="0" dirty="0" smtClean="0"/>
              <a:t> beskrevet hvilke områder de ulike </a:t>
            </a:r>
            <a:r>
              <a:rPr lang="nb-NO" baseline="0" dirty="0" err="1" smtClean="0"/>
              <a:t>pseronene</a:t>
            </a:r>
            <a:r>
              <a:rPr lang="nb-NO" baseline="0" dirty="0" smtClean="0"/>
              <a:t> i staben kan virke på. </a:t>
            </a:r>
          </a:p>
          <a:p>
            <a:endParaRPr lang="nb-NO" baseline="0" dirty="0" smtClean="0"/>
          </a:p>
          <a:p>
            <a:r>
              <a:rPr lang="nb-NO" baseline="0" dirty="0" smtClean="0"/>
              <a:t>Dele ut planen her </a:t>
            </a:r>
            <a:endParaRPr lang="nb-NO" dirty="0"/>
          </a:p>
        </p:txBody>
      </p:sp>
    </p:spTree>
    <p:extLst>
      <p:ext uri="{BB962C8B-B14F-4D97-AF65-F5344CB8AC3E}">
        <p14:creationId xmlns:p14="http://schemas.microsoft.com/office/powerpoint/2010/main" val="232830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b-NO" smtClean="0"/>
              <a:t>Klikk for å redigere tittelstil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Date Placeholder 2"/>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b-NO" smtClean="0"/>
              <a:t>Klikk for å redigere tittelstil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b-NO" smtClean="0"/>
              <a:t>Klikk for å redigere tittelstil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b-NO" smtClean="0"/>
              <a:t>Klikk for å redigere tittelstil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b-NO" smtClean="0"/>
              <a:t>Klikk for å redigere tittelstil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b-NO" smtClean="0"/>
              <a:t>Klikk for å redigere tekststiler i malen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b-NO" smtClean="0"/>
              <a:t>Klikk for å redigere tittelstil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b-NO" smtClean="0"/>
              <a:t>Klikk for å redigere tekststiler i malen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1007534" y="981076"/>
            <a:ext cx="9984317" cy="1000125"/>
          </a:xfrm>
        </p:spPr>
        <p:txBody>
          <a:bodyPr/>
          <a:lstStyle/>
          <a:p>
            <a:r>
              <a:rPr lang="nb-NO" smtClean="0"/>
              <a:t>Klikk for å redigere tittelstil</a:t>
            </a:r>
            <a:endParaRPr lang="nb-NO"/>
          </a:p>
        </p:txBody>
      </p:sp>
      <p:sp>
        <p:nvSpPr>
          <p:cNvPr id="3" name="Plassholder for tekst 2"/>
          <p:cNvSpPr>
            <a:spLocks noGrp="1"/>
          </p:cNvSpPr>
          <p:nvPr>
            <p:ph type="body" sz="half" idx="1"/>
          </p:nvPr>
        </p:nvSpPr>
        <p:spPr>
          <a:xfrm>
            <a:off x="1007534" y="2133600"/>
            <a:ext cx="4889500" cy="44196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00234" y="2133600"/>
            <a:ext cx="4891617" cy="44196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7941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nchor="ct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b-NO" smtClean="0"/>
              <a:t>Klikk for å redigere tittelstil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b-NO" smtClean="0"/>
              <a:t>Klikk for å redigere tittelstil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b-NO" smtClean="0"/>
              <a:t>Klikk for å redigere tittelstil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3/20/2020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 id="2147483669"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6.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tel 1"/>
          <p:cNvSpPr>
            <a:spLocks noGrp="1"/>
          </p:cNvSpPr>
          <p:nvPr>
            <p:ph type="title" idx="4294967295"/>
          </p:nvPr>
        </p:nvSpPr>
        <p:spPr>
          <a:xfrm>
            <a:off x="3503713" y="723900"/>
            <a:ext cx="6264275" cy="639762"/>
          </a:xfrm>
        </p:spPr>
        <p:txBody>
          <a:bodyPr>
            <a:normAutofit fontScale="90000"/>
          </a:bodyPr>
          <a:lstStyle/>
          <a:p>
            <a:endParaRPr lang="nb-NO" altLang="nb-NO" dirty="0"/>
          </a:p>
        </p:txBody>
      </p:sp>
      <p:sp>
        <p:nvSpPr>
          <p:cNvPr id="18435" name="Plassholder for innhold 2"/>
          <p:cNvSpPr>
            <a:spLocks noGrp="1"/>
          </p:cNvSpPr>
          <p:nvPr>
            <p:ph idx="4294967295"/>
          </p:nvPr>
        </p:nvSpPr>
        <p:spPr>
          <a:xfrm>
            <a:off x="3179764" y="1196653"/>
            <a:ext cx="7488237" cy="5184775"/>
          </a:xfrm>
        </p:spPr>
        <p:txBody>
          <a:bodyPr>
            <a:normAutofit/>
          </a:bodyPr>
          <a:lstStyle/>
          <a:p>
            <a:endParaRPr lang="nb-NO" altLang="nb-NO" b="1" i="1" dirty="0" smtClean="0">
              <a:solidFill>
                <a:srgbClr val="FF0000"/>
              </a:solidFill>
            </a:endParaRPr>
          </a:p>
          <a:p>
            <a:endParaRPr lang="nb-NO" altLang="nb-NO" i="1" dirty="0">
              <a:solidFill>
                <a:srgbClr val="FF0000"/>
              </a:solidFill>
            </a:endParaRPr>
          </a:p>
          <a:p>
            <a:r>
              <a:rPr lang="nb-NO" altLang="nb-NO" i="1" dirty="0" smtClean="0"/>
              <a:t> </a:t>
            </a:r>
            <a:r>
              <a:rPr lang="nb-NO" altLang="nb-NO" i="1" dirty="0"/>
              <a:t> </a:t>
            </a:r>
            <a:endParaRPr lang="nb-NO" altLang="nb-NO" dirty="0" smtClean="0"/>
          </a:p>
          <a:p>
            <a:r>
              <a:rPr lang="nb-NO" altLang="nb-NO" sz="3200" b="1" dirty="0"/>
              <a:t>Trosopplæring; </a:t>
            </a:r>
          </a:p>
          <a:p>
            <a:r>
              <a:rPr lang="nb-NO" altLang="nb-NO" sz="3200" b="1" dirty="0"/>
              <a:t>muligheter og utfordringer</a:t>
            </a:r>
          </a:p>
          <a:p>
            <a:r>
              <a:rPr lang="nb-NO" altLang="nb-NO" dirty="0" smtClean="0"/>
              <a:t>          </a:t>
            </a:r>
          </a:p>
          <a:p>
            <a:endParaRPr lang="nb-NO" altLang="nb-NO" i="1" dirty="0" smtClean="0"/>
          </a:p>
        </p:txBody>
      </p:sp>
      <p:cxnSp>
        <p:nvCxnSpPr>
          <p:cNvPr id="5" name="Rett linje 4"/>
          <p:cNvCxnSpPr/>
          <p:nvPr/>
        </p:nvCxnSpPr>
        <p:spPr bwMode="auto">
          <a:xfrm>
            <a:off x="-2340768" y="3789040"/>
            <a:ext cx="359521" cy="72008"/>
          </a:xfrm>
          <a:prstGeom prst="line">
            <a:avLst/>
          </a:prstGeom>
          <a:ln>
            <a:solidFill>
              <a:srgbClr val="C00000"/>
            </a:solidFill>
            <a:headEnd type="none" w="med" len="med"/>
            <a:tailEnd type="none" w="med" len="med"/>
          </a:ln>
          <a:extLst/>
        </p:spPr>
        <p:style>
          <a:lnRef idx="2">
            <a:schemeClr val="accent4"/>
          </a:lnRef>
          <a:fillRef idx="0">
            <a:schemeClr val="accent4"/>
          </a:fillRef>
          <a:effectRef idx="1">
            <a:schemeClr val="accent4"/>
          </a:effectRef>
          <a:fontRef idx="minor">
            <a:schemeClr val="tx1"/>
          </a:fontRef>
        </p:style>
      </p:cxnSp>
      <p:cxnSp>
        <p:nvCxnSpPr>
          <p:cNvPr id="8" name="Rett linje 7"/>
          <p:cNvCxnSpPr/>
          <p:nvPr/>
        </p:nvCxnSpPr>
        <p:spPr bwMode="auto">
          <a:xfrm>
            <a:off x="-2340768" y="4077072"/>
            <a:ext cx="503537" cy="0"/>
          </a:xfrm>
          <a:prstGeom prst="line">
            <a:avLst/>
          </a:prstGeom>
          <a:ln>
            <a:solidFill>
              <a:srgbClr val="C00000"/>
            </a:solidFill>
            <a:headEnd type="none" w="med" len="med"/>
            <a:tailEnd type="none" w="med" len="med"/>
          </a:ln>
          <a:extLst/>
        </p:spPr>
        <p:style>
          <a:lnRef idx="2">
            <a:schemeClr val="accent4"/>
          </a:lnRef>
          <a:fillRef idx="0">
            <a:schemeClr val="accent4"/>
          </a:fillRef>
          <a:effectRef idx="1">
            <a:schemeClr val="accent4"/>
          </a:effectRef>
          <a:fontRef idx="minor">
            <a:schemeClr val="tx1"/>
          </a:fontRef>
        </p:style>
      </p:cxnSp>
      <p:cxnSp>
        <p:nvCxnSpPr>
          <p:cNvPr id="9" name="Rett linje 8"/>
          <p:cNvCxnSpPr/>
          <p:nvPr/>
        </p:nvCxnSpPr>
        <p:spPr bwMode="auto">
          <a:xfrm>
            <a:off x="-2413295" y="4221088"/>
            <a:ext cx="576064" cy="0"/>
          </a:xfrm>
          <a:prstGeom prst="line">
            <a:avLst/>
          </a:prstGeom>
          <a:ln>
            <a:solidFill>
              <a:srgbClr val="C00000"/>
            </a:solidFill>
            <a:headEnd type="none" w="med" len="med"/>
            <a:tailEnd type="none" w="med" len="med"/>
          </a:ln>
          <a:extLst/>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793874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431704" y="548681"/>
            <a:ext cx="7488238" cy="1000125"/>
          </a:xfrm>
        </p:spPr>
        <p:txBody>
          <a:bodyPr>
            <a:noAutofit/>
          </a:bodyPr>
          <a:lstStyle/>
          <a:p>
            <a:r>
              <a:rPr lang="nb-NO" b="1" dirty="0"/>
              <a:t>Tverrfaglig trosopplæring </a:t>
            </a:r>
          </a:p>
        </p:txBody>
      </p:sp>
      <p:sp>
        <p:nvSpPr>
          <p:cNvPr id="3" name="Plassholder for innhold 2"/>
          <p:cNvSpPr>
            <a:spLocks noGrp="1"/>
          </p:cNvSpPr>
          <p:nvPr>
            <p:ph idx="1"/>
          </p:nvPr>
        </p:nvSpPr>
        <p:spPr/>
        <p:txBody>
          <a:bodyPr/>
          <a:lstStyle/>
          <a:p>
            <a:pPr>
              <a:buFont typeface="Arial" panose="020B0604020202020204" pitchFamily="34" charset="0"/>
              <a:buChar char="•"/>
            </a:pPr>
            <a:r>
              <a:rPr lang="nb-NO" dirty="0" smtClean="0"/>
              <a:t>Kateket </a:t>
            </a:r>
          </a:p>
          <a:p>
            <a:pPr>
              <a:buFont typeface="Arial" panose="020B0604020202020204" pitchFamily="34" charset="0"/>
              <a:buChar char="•"/>
            </a:pPr>
            <a:r>
              <a:rPr lang="nb-NO" dirty="0" smtClean="0"/>
              <a:t>Menighetspedagog </a:t>
            </a:r>
          </a:p>
          <a:p>
            <a:pPr>
              <a:buFont typeface="Arial" panose="020B0604020202020204" pitchFamily="34" charset="0"/>
              <a:buChar char="•"/>
            </a:pPr>
            <a:r>
              <a:rPr lang="nb-NO" dirty="0" smtClean="0"/>
              <a:t>Kantor </a:t>
            </a:r>
          </a:p>
          <a:p>
            <a:pPr>
              <a:buFont typeface="Arial" panose="020B0604020202020204" pitchFamily="34" charset="0"/>
              <a:buChar char="•"/>
            </a:pPr>
            <a:r>
              <a:rPr lang="nb-NO" dirty="0" smtClean="0"/>
              <a:t>Prest </a:t>
            </a:r>
          </a:p>
          <a:p>
            <a:pPr>
              <a:buFont typeface="Arial" panose="020B0604020202020204" pitchFamily="34" charset="0"/>
              <a:buChar char="•"/>
            </a:pPr>
            <a:r>
              <a:rPr lang="nb-NO" dirty="0" smtClean="0"/>
              <a:t>Andre i staben </a:t>
            </a:r>
          </a:p>
          <a:p>
            <a:endParaRPr lang="nb-NO" dirty="0"/>
          </a:p>
        </p:txBody>
      </p:sp>
    </p:spTree>
    <p:extLst>
      <p:ext uri="{BB962C8B-B14F-4D97-AF65-F5344CB8AC3E}">
        <p14:creationId xmlns:p14="http://schemas.microsoft.com/office/powerpoint/2010/main" val="3274200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3431705" y="13591"/>
            <a:ext cx="7488237" cy="1000547"/>
          </a:xfrm>
        </p:spPr>
        <p:txBody>
          <a:bodyPr/>
          <a:lstStyle/>
          <a:p>
            <a:r>
              <a:rPr lang="nb-NO" dirty="0" smtClean="0"/>
              <a:t>Menighetsrådets rolle </a:t>
            </a:r>
            <a:endParaRPr lang="nb-NO" dirty="0"/>
          </a:p>
        </p:txBody>
      </p:sp>
      <p:sp>
        <p:nvSpPr>
          <p:cNvPr id="187395" name="Rectangle 3"/>
          <p:cNvSpPr>
            <a:spLocks noGrp="1" noChangeArrowheads="1"/>
          </p:cNvSpPr>
          <p:nvPr>
            <p:ph type="body" idx="1"/>
          </p:nvPr>
        </p:nvSpPr>
        <p:spPr>
          <a:xfrm>
            <a:off x="2423592" y="1484784"/>
            <a:ext cx="7776344" cy="4392488"/>
          </a:xfrm>
        </p:spPr>
        <p:txBody>
          <a:bodyPr/>
          <a:lstStyle/>
          <a:p>
            <a:pPr marL="0" indent="0"/>
            <a:r>
              <a:rPr lang="nb-NO" dirty="0" smtClean="0"/>
              <a:t>§9 kirkeloven: Menighetsrådet har ansvar for </a:t>
            </a:r>
          </a:p>
          <a:p>
            <a:pPr marL="0" indent="0"/>
            <a:r>
              <a:rPr lang="nb-NO" dirty="0" smtClean="0"/>
              <a:t>virksomhet i soknet. </a:t>
            </a:r>
          </a:p>
          <a:p>
            <a:pPr marL="0" indent="0"/>
            <a:endParaRPr lang="nb-NO" dirty="0" smtClean="0"/>
          </a:p>
          <a:p>
            <a:pPr>
              <a:buFont typeface="Arial" panose="020B0604020202020204" pitchFamily="34" charset="0"/>
              <a:buChar char="•"/>
            </a:pPr>
            <a:r>
              <a:rPr lang="nb-NO" sz="1600" dirty="0"/>
              <a:t>Barne- og ungdomsarbeid, diakoni, kirkemusikk og undervisning</a:t>
            </a:r>
          </a:p>
          <a:p>
            <a:pPr>
              <a:buFont typeface="Arial" panose="020B0604020202020204" pitchFamily="34" charset="0"/>
              <a:buChar char="•"/>
            </a:pPr>
            <a:r>
              <a:rPr lang="nb-NO" sz="1600" dirty="0"/>
              <a:t>I revideringsfasen skal menighetsrådet lese gjennom og godkjenne planen før den sendes inn til biskopen </a:t>
            </a:r>
          </a:p>
          <a:p>
            <a:pPr>
              <a:buFont typeface="Arial" panose="020B0604020202020204" pitchFamily="34" charset="0"/>
              <a:buChar char="•"/>
            </a:pPr>
            <a:r>
              <a:rPr lang="nb-NO" sz="1600" dirty="0"/>
              <a:t>En gang i året skal de undervisningsansatte delta på menighetsrådsmøte for å drøfte trosopplæringsarbeidet </a:t>
            </a:r>
          </a:p>
          <a:p>
            <a:pPr>
              <a:buFont typeface="Arial" panose="020B0604020202020204" pitchFamily="34" charset="0"/>
              <a:buChar char="•"/>
            </a:pPr>
            <a:r>
              <a:rPr lang="nb-NO" sz="1600" dirty="0"/>
              <a:t>Vise interesse for trosopplæringsarbeidet underveis </a:t>
            </a:r>
          </a:p>
        </p:txBody>
      </p:sp>
      <p:pic>
        <p:nvPicPr>
          <p:cNvPr id="2" name="Bild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6240" y="188641"/>
            <a:ext cx="1727672" cy="2462853"/>
          </a:xfrm>
          <a:prstGeom prst="rect">
            <a:avLst/>
          </a:prstGeom>
        </p:spPr>
      </p:pic>
    </p:spTree>
    <p:extLst>
      <p:ext uri="{BB962C8B-B14F-4D97-AF65-F5344CB8AC3E}">
        <p14:creationId xmlns:p14="http://schemas.microsoft.com/office/powerpoint/2010/main" val="2101481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1554" name="Picture 2" descr="EJ7F8U10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226" y="0"/>
            <a:ext cx="9756775" cy="6858000"/>
          </a:xfrm>
          <a:prstGeom prst="rect">
            <a:avLst/>
          </a:prstGeom>
          <a:noFill/>
          <a:extLst>
            <a:ext uri="{909E8E84-426E-40DD-AFC4-6F175D3DCCD1}">
              <a14:hiddenFill xmlns:a14="http://schemas.microsoft.com/office/drawing/2010/main">
                <a:solidFill>
                  <a:srgbClr val="FFFFFF"/>
                </a:solidFill>
              </a14:hiddenFill>
            </a:ext>
          </a:extLst>
        </p:spPr>
      </p:pic>
      <p:sp>
        <p:nvSpPr>
          <p:cNvPr id="151555" name="Rectangle 3"/>
          <p:cNvSpPr>
            <a:spLocks noGrp="1" noChangeArrowheads="1"/>
          </p:cNvSpPr>
          <p:nvPr>
            <p:ph type="title"/>
          </p:nvPr>
        </p:nvSpPr>
        <p:spPr>
          <a:xfrm>
            <a:off x="1847850" y="404814"/>
            <a:ext cx="2520950" cy="1800225"/>
          </a:xfrm>
        </p:spPr>
        <p:txBody>
          <a:bodyPr>
            <a:normAutofit fontScale="90000"/>
          </a:bodyPr>
          <a:lstStyle/>
          <a:p>
            <a:r>
              <a:rPr lang="nb-NO" sz="2000" dirty="0">
                <a:solidFill>
                  <a:schemeClr val="bg1"/>
                </a:solidFill>
              </a:rPr>
              <a:t>En raus og tydelig kirke hvor barn og unge blir sett, og får oppleve Jesu nåde og kjærlighet</a:t>
            </a:r>
          </a:p>
        </p:txBody>
      </p:sp>
      <p:sp>
        <p:nvSpPr>
          <p:cNvPr id="151556" name="Rectangle 4"/>
          <p:cNvSpPr>
            <a:spLocks noGrp="1" noChangeArrowheads="1"/>
          </p:cNvSpPr>
          <p:nvPr>
            <p:ph type="body" idx="1"/>
          </p:nvPr>
        </p:nvSpPr>
        <p:spPr>
          <a:xfrm>
            <a:off x="2117241" y="5085184"/>
            <a:ext cx="7344742" cy="2160240"/>
          </a:xfrm>
        </p:spPr>
        <p:txBody>
          <a:bodyPr/>
          <a:lstStyle/>
          <a:p>
            <a:pPr>
              <a:lnSpc>
                <a:spcPct val="90000"/>
              </a:lnSpc>
            </a:pPr>
            <a:r>
              <a:rPr lang="nb-NO" sz="3200" b="1" dirty="0">
                <a:solidFill>
                  <a:schemeClr val="bg1"/>
                </a:solidFill>
              </a:rPr>
              <a:t>Det </a:t>
            </a:r>
            <a:r>
              <a:rPr lang="nb-NO" sz="3200" dirty="0">
                <a:solidFill>
                  <a:schemeClr val="bg1"/>
                </a:solidFill>
              </a:rPr>
              <a:t>handler om</a:t>
            </a:r>
          </a:p>
          <a:p>
            <a:pPr>
              <a:lnSpc>
                <a:spcPct val="90000"/>
              </a:lnSpc>
            </a:pPr>
            <a:r>
              <a:rPr lang="nb-NO" sz="3200" dirty="0">
                <a:solidFill>
                  <a:schemeClr val="bg1"/>
                </a:solidFill>
              </a:rPr>
              <a:t>hvordan vi kan være kirke i vår tid! </a:t>
            </a:r>
          </a:p>
          <a:p>
            <a:pPr>
              <a:lnSpc>
                <a:spcPct val="90000"/>
              </a:lnSpc>
            </a:pPr>
            <a:endParaRPr lang="nb-NO" sz="1800" dirty="0">
              <a:solidFill>
                <a:schemeClr val="bg1"/>
              </a:solidFill>
            </a:endParaRPr>
          </a:p>
          <a:p>
            <a:pPr>
              <a:lnSpc>
                <a:spcPct val="90000"/>
              </a:lnSpc>
            </a:pPr>
            <a:r>
              <a:rPr lang="nb-NO" sz="900" dirty="0">
                <a:solidFill>
                  <a:schemeClr val="bg1"/>
                </a:solidFill>
                <a:cs typeface="Times New Roman" pitchFamily="18" charset="0"/>
              </a:rPr>
              <a:t>Foto:</a:t>
            </a:r>
          </a:p>
          <a:p>
            <a:pPr>
              <a:lnSpc>
                <a:spcPct val="90000"/>
              </a:lnSpc>
            </a:pPr>
            <a:r>
              <a:rPr lang="nb-NO" sz="900" dirty="0">
                <a:solidFill>
                  <a:schemeClr val="bg1"/>
                </a:solidFill>
                <a:cs typeface="Times New Roman" pitchFamily="18" charset="0"/>
              </a:rPr>
              <a:t>Esko Jamsa</a:t>
            </a:r>
            <a:endParaRPr lang="nb-NO" sz="900" dirty="0">
              <a:solidFill>
                <a:schemeClr val="bg1"/>
              </a:solidFill>
            </a:endParaRPr>
          </a:p>
        </p:txBody>
      </p:sp>
    </p:spTree>
    <p:extLst>
      <p:ext uri="{BB962C8B-B14F-4D97-AF65-F5344CB8AC3E}">
        <p14:creationId xmlns:p14="http://schemas.microsoft.com/office/powerpoint/2010/main" val="4967068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1555"/>
                                        </p:tgtEl>
                                        <p:attrNameLst>
                                          <p:attrName>style.visibility</p:attrName>
                                        </p:attrNameLst>
                                      </p:cBhvr>
                                      <p:to>
                                        <p:strVal val="visible"/>
                                      </p:to>
                                    </p:set>
                                    <p:anim calcmode="lin" valueType="num">
                                      <p:cBhvr>
                                        <p:cTn id="7" dur="1000" fill="hold"/>
                                        <p:tgtEl>
                                          <p:spTgt spid="151555"/>
                                        </p:tgtEl>
                                        <p:attrNameLst>
                                          <p:attrName>ppt_x</p:attrName>
                                        </p:attrNameLst>
                                      </p:cBhvr>
                                      <p:tavLst>
                                        <p:tav tm="0">
                                          <p:val>
                                            <p:strVal val="#ppt_x-.2"/>
                                          </p:val>
                                        </p:tav>
                                        <p:tav tm="100000">
                                          <p:val>
                                            <p:strVal val="#ppt_x"/>
                                          </p:val>
                                        </p:tav>
                                      </p:tavLst>
                                    </p:anim>
                                    <p:anim calcmode="lin" valueType="num">
                                      <p:cBhvr>
                                        <p:cTn id="8" dur="1000" fill="hold"/>
                                        <p:tgtEl>
                                          <p:spTgt spid="15155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1555"/>
                                        </p:tgtEl>
                                      </p:cBhvr>
                                    </p:animEffect>
                                  </p:childTnLst>
                                </p:cTn>
                              </p:par>
                              <p:par>
                                <p:cTn id="10" presetID="44" presetClass="entr" presetSubtype="0" fill="hold" grpId="0" nodeType="withEffect">
                                  <p:stCondLst>
                                    <p:cond delay="0"/>
                                  </p:stCondLst>
                                  <p:childTnLst>
                                    <p:set>
                                      <p:cBhvr>
                                        <p:cTn id="11" dur="1" fill="hold">
                                          <p:stCondLst>
                                            <p:cond delay="0"/>
                                          </p:stCondLst>
                                        </p:cTn>
                                        <p:tgtEl>
                                          <p:spTgt spid="151556">
                                            <p:txEl>
                                              <p:pRg st="0" end="0"/>
                                            </p:txEl>
                                          </p:spTgt>
                                        </p:tgtEl>
                                        <p:attrNameLst>
                                          <p:attrName>style.visibility</p:attrName>
                                        </p:attrNameLst>
                                      </p:cBhvr>
                                      <p:to>
                                        <p:strVal val="visible"/>
                                      </p:to>
                                    </p:set>
                                    <p:animEffect transition="in" filter="fade">
                                      <p:cBhvr>
                                        <p:cTn id="12" dur="500"/>
                                        <p:tgtEl>
                                          <p:spTgt spid="151556">
                                            <p:txEl>
                                              <p:pRg st="0" end="0"/>
                                            </p:txEl>
                                          </p:spTgt>
                                        </p:tgtEl>
                                      </p:cBhvr>
                                    </p:animEffect>
                                    <p:anim calcmode="lin" valueType="num">
                                      <p:cBhvr>
                                        <p:cTn id="13" dur="500" fill="hold"/>
                                        <p:tgtEl>
                                          <p:spTgt spid="151556">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51556">
                                            <p:txEl>
                                              <p:pRg st="0" end="0"/>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151556">
                                            <p:txEl>
                                              <p:pRg st="1" end="1"/>
                                            </p:txEl>
                                          </p:spTgt>
                                        </p:tgtEl>
                                        <p:attrNameLst>
                                          <p:attrName>style.visibility</p:attrName>
                                        </p:attrNameLst>
                                      </p:cBhvr>
                                      <p:to>
                                        <p:strVal val="visible"/>
                                      </p:to>
                                    </p:set>
                                    <p:animEffect transition="in" filter="fade">
                                      <p:cBhvr>
                                        <p:cTn id="17" dur="500"/>
                                        <p:tgtEl>
                                          <p:spTgt spid="151556">
                                            <p:txEl>
                                              <p:pRg st="1" end="1"/>
                                            </p:txEl>
                                          </p:spTgt>
                                        </p:tgtEl>
                                      </p:cBhvr>
                                    </p:animEffect>
                                    <p:anim calcmode="lin" valueType="num">
                                      <p:cBhvr>
                                        <p:cTn id="18" dur="500" fill="hold"/>
                                        <p:tgtEl>
                                          <p:spTgt spid="151556">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51556">
                                            <p:txEl>
                                              <p:pRg st="1" end="1"/>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151556">
                                            <p:txEl>
                                              <p:pRg st="3" end="3"/>
                                            </p:txEl>
                                          </p:spTgt>
                                        </p:tgtEl>
                                        <p:attrNameLst>
                                          <p:attrName>style.visibility</p:attrName>
                                        </p:attrNameLst>
                                      </p:cBhvr>
                                      <p:to>
                                        <p:strVal val="visible"/>
                                      </p:to>
                                    </p:set>
                                    <p:animEffect transition="in" filter="fade">
                                      <p:cBhvr>
                                        <p:cTn id="22" dur="500"/>
                                        <p:tgtEl>
                                          <p:spTgt spid="151556">
                                            <p:txEl>
                                              <p:pRg st="3" end="3"/>
                                            </p:txEl>
                                          </p:spTgt>
                                        </p:tgtEl>
                                      </p:cBhvr>
                                    </p:animEffect>
                                    <p:anim calcmode="lin" valueType="num">
                                      <p:cBhvr>
                                        <p:cTn id="23" dur="500" fill="hold"/>
                                        <p:tgtEl>
                                          <p:spTgt spid="151556">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51556">
                                            <p:txEl>
                                              <p:pRg st="3" end="3"/>
                                            </p:txEl>
                                          </p:spTgt>
                                        </p:tgtEl>
                                        <p:attrNameLst>
                                          <p:attrName>ppt_y</p:attrName>
                                        </p:attrNameLst>
                                      </p:cBhvr>
                                      <p:tavLst>
                                        <p:tav tm="0">
                                          <p:val>
                                            <p:strVal val="#ppt_y+.05"/>
                                          </p:val>
                                        </p:tav>
                                        <p:tav tm="100000">
                                          <p:val>
                                            <p:strVal val="#ppt_y"/>
                                          </p:val>
                                        </p:tav>
                                      </p:tavLst>
                                    </p:anim>
                                  </p:childTnLst>
                                </p:cTn>
                              </p:par>
                              <p:par>
                                <p:cTn id="25" presetID="44" presetClass="entr" presetSubtype="0" fill="hold" grpId="0" nodeType="withEffect">
                                  <p:stCondLst>
                                    <p:cond delay="0"/>
                                  </p:stCondLst>
                                  <p:childTnLst>
                                    <p:set>
                                      <p:cBhvr>
                                        <p:cTn id="26" dur="1" fill="hold">
                                          <p:stCondLst>
                                            <p:cond delay="0"/>
                                          </p:stCondLst>
                                        </p:cTn>
                                        <p:tgtEl>
                                          <p:spTgt spid="151556">
                                            <p:txEl>
                                              <p:pRg st="4" end="4"/>
                                            </p:txEl>
                                          </p:spTgt>
                                        </p:tgtEl>
                                        <p:attrNameLst>
                                          <p:attrName>style.visibility</p:attrName>
                                        </p:attrNameLst>
                                      </p:cBhvr>
                                      <p:to>
                                        <p:strVal val="visible"/>
                                      </p:to>
                                    </p:set>
                                    <p:animEffect transition="in" filter="fade">
                                      <p:cBhvr>
                                        <p:cTn id="27" dur="500"/>
                                        <p:tgtEl>
                                          <p:spTgt spid="151556">
                                            <p:txEl>
                                              <p:pRg st="4" end="4"/>
                                            </p:txEl>
                                          </p:spTgt>
                                        </p:tgtEl>
                                      </p:cBhvr>
                                    </p:animEffect>
                                    <p:anim calcmode="lin" valueType="num">
                                      <p:cBhvr>
                                        <p:cTn id="28" dur="500" fill="hold"/>
                                        <p:tgtEl>
                                          <p:spTgt spid="151556">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15155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p:bldP spid="15155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897811" y="871269"/>
            <a:ext cx="7246189" cy="3416320"/>
          </a:xfrm>
          <a:prstGeom prst="rect">
            <a:avLst/>
          </a:prstGeom>
        </p:spPr>
        <p:txBody>
          <a:bodyPr wrap="square">
            <a:spAutoFit/>
          </a:bodyPr>
          <a:lstStyle/>
          <a:p>
            <a:pPr>
              <a:buFont typeface="Arial" panose="020B0604020202020204" pitchFamily="34" charset="0"/>
              <a:buChar char="•"/>
            </a:pPr>
            <a:endParaRPr lang="nb-NO" altLang="nb-NO" b="1" dirty="0" smtClean="0">
              <a:solidFill>
                <a:srgbClr val="990000"/>
              </a:solidFill>
            </a:endParaRPr>
          </a:p>
          <a:p>
            <a:pPr>
              <a:buFont typeface="Arial" panose="020B0604020202020204" pitchFamily="34" charset="0"/>
              <a:buChar char="•"/>
            </a:pPr>
            <a:r>
              <a:rPr lang="nb-NO" altLang="nb-NO" b="1" dirty="0" err="1" smtClean="0">
                <a:solidFill>
                  <a:srgbClr val="990000"/>
                </a:solidFill>
              </a:rPr>
              <a:t>Trosoplæringens</a:t>
            </a:r>
            <a:r>
              <a:rPr lang="nb-NO" altLang="nb-NO" b="1" dirty="0" smtClean="0">
                <a:solidFill>
                  <a:srgbClr val="990000"/>
                </a:solidFill>
              </a:rPr>
              <a:t> oppdrag</a:t>
            </a:r>
            <a:endParaRPr lang="nb-NO" altLang="nb-NO" b="1" dirty="0">
              <a:solidFill>
                <a:srgbClr val="990000"/>
              </a:solidFill>
            </a:endParaRPr>
          </a:p>
          <a:p>
            <a:pPr>
              <a:buFont typeface="Arial" panose="020B0604020202020204" pitchFamily="34" charset="0"/>
              <a:buChar char="•"/>
            </a:pPr>
            <a:endParaRPr lang="nb-NO" altLang="nb-NO" b="1" dirty="0" smtClean="0">
              <a:solidFill>
                <a:srgbClr val="990000"/>
              </a:solidFill>
            </a:endParaRPr>
          </a:p>
          <a:p>
            <a:pPr>
              <a:buFont typeface="Arial" panose="020B0604020202020204" pitchFamily="34" charset="0"/>
              <a:buChar char="•"/>
            </a:pPr>
            <a:endParaRPr lang="nb-NO" altLang="nb-NO" b="1" dirty="0">
              <a:solidFill>
                <a:srgbClr val="990000"/>
              </a:solidFill>
            </a:endParaRPr>
          </a:p>
          <a:p>
            <a:pPr>
              <a:buFont typeface="Arial" panose="020B0604020202020204" pitchFamily="34" charset="0"/>
              <a:buChar char="•"/>
            </a:pPr>
            <a:endParaRPr lang="nb-NO" altLang="nb-NO" b="1" dirty="0" smtClean="0">
              <a:solidFill>
                <a:srgbClr val="990000"/>
              </a:solidFill>
            </a:endParaRPr>
          </a:p>
          <a:p>
            <a:pPr>
              <a:buFont typeface="Arial" panose="020B0604020202020204" pitchFamily="34" charset="0"/>
              <a:buChar char="•"/>
            </a:pPr>
            <a:r>
              <a:rPr lang="nb-NO" altLang="nb-NO" b="1" dirty="0" smtClean="0">
                <a:solidFill>
                  <a:srgbClr val="990000"/>
                </a:solidFill>
              </a:rPr>
              <a:t>Vekke </a:t>
            </a:r>
            <a:r>
              <a:rPr lang="nb-NO" altLang="nb-NO" b="1" dirty="0">
                <a:solidFill>
                  <a:srgbClr val="990000"/>
                </a:solidFill>
              </a:rPr>
              <a:t>og styrke den kristne tro </a:t>
            </a:r>
          </a:p>
          <a:p>
            <a:pPr>
              <a:buFont typeface="Arial" panose="020B0604020202020204" pitchFamily="34" charset="0"/>
              <a:buChar char="•"/>
            </a:pPr>
            <a:r>
              <a:rPr lang="nb-NO" altLang="nb-NO" b="1" dirty="0">
                <a:solidFill>
                  <a:srgbClr val="990000"/>
                </a:solidFill>
              </a:rPr>
              <a:t>Gi kjennskap til den treenige Gud </a:t>
            </a:r>
          </a:p>
          <a:p>
            <a:pPr>
              <a:buFont typeface="Arial" panose="020B0604020202020204" pitchFamily="34" charset="0"/>
              <a:buChar char="•"/>
            </a:pPr>
            <a:r>
              <a:rPr lang="nb-NO" altLang="nb-NO" b="1" dirty="0">
                <a:solidFill>
                  <a:srgbClr val="990000"/>
                </a:solidFill>
              </a:rPr>
              <a:t>Bidra til kristen livstolkning og livsmestring </a:t>
            </a:r>
          </a:p>
          <a:p>
            <a:pPr>
              <a:buFont typeface="Arial" panose="020B0604020202020204" pitchFamily="34" charset="0"/>
              <a:buChar char="•"/>
            </a:pPr>
            <a:r>
              <a:rPr lang="nb-NO" altLang="nb-NO" b="1" dirty="0">
                <a:solidFill>
                  <a:srgbClr val="990000"/>
                </a:solidFill>
              </a:rPr>
              <a:t>Utfordre til engasjement og deltakelse i kirke og samfunnsliv </a:t>
            </a:r>
          </a:p>
          <a:p>
            <a:pPr>
              <a:buFont typeface="Arial" panose="020B0604020202020204" pitchFamily="34" charset="0"/>
              <a:buChar char="•"/>
            </a:pPr>
            <a:endParaRPr lang="nb-NO" altLang="nb-NO" b="1" dirty="0">
              <a:solidFill>
                <a:srgbClr val="990000"/>
              </a:solidFill>
            </a:endParaRPr>
          </a:p>
          <a:p>
            <a:pPr>
              <a:buFontTx/>
              <a:buChar char="-"/>
            </a:pPr>
            <a:r>
              <a:rPr lang="nb-NO" altLang="nb-NO" b="1" dirty="0">
                <a:solidFill>
                  <a:srgbClr val="990000"/>
                </a:solidFill>
              </a:rPr>
              <a:t>for alle døpte i alderen 0 – 18 år, uavhengig av funksjonsevne </a:t>
            </a:r>
            <a:r>
              <a:rPr lang="nb-NO" altLang="nb-NO" b="1" i="1" dirty="0">
                <a:solidFill>
                  <a:srgbClr val="990000"/>
                </a:solidFill>
              </a:rPr>
              <a:t> </a:t>
            </a:r>
          </a:p>
          <a:p>
            <a:r>
              <a:rPr lang="nb-NO" altLang="nb-NO" sz="1200" dirty="0">
                <a:solidFill>
                  <a:srgbClr val="990000"/>
                </a:solidFill>
              </a:rPr>
              <a:t>(Plan for trosopplæring s.4)</a:t>
            </a:r>
            <a:r>
              <a:rPr lang="nb-NO" altLang="nb-NO" b="1" dirty="0">
                <a:solidFill>
                  <a:srgbClr val="990000"/>
                </a:solidFill>
              </a:rPr>
              <a:t>	</a:t>
            </a:r>
            <a:endParaRPr lang="nb-NO" dirty="0"/>
          </a:p>
        </p:txBody>
      </p:sp>
    </p:spTree>
    <p:extLst>
      <p:ext uri="{BB962C8B-B14F-4D97-AF65-F5344CB8AC3E}">
        <p14:creationId xmlns:p14="http://schemas.microsoft.com/office/powerpoint/2010/main" val="3675065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4" y="1412876"/>
            <a:ext cx="5940425"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a:xfrm>
            <a:off x="3179764" y="260350"/>
            <a:ext cx="7488237" cy="730250"/>
          </a:xfrm>
        </p:spPr>
        <p:txBody>
          <a:bodyPr>
            <a:normAutofit fontScale="90000"/>
          </a:bodyPr>
          <a:lstStyle/>
          <a:p>
            <a:pPr eaLnBrk="1" hangingPunct="1"/>
            <a:r>
              <a:rPr lang="nb-NO" altLang="nb-NO" sz="2600"/>
              <a:t>Størst av alt – trosopplæringens innhold</a:t>
            </a:r>
            <a:br>
              <a:rPr lang="nb-NO" altLang="nb-NO" sz="2600"/>
            </a:br>
            <a:endParaRPr lang="nb-NO" altLang="nb-NO" sz="2600"/>
          </a:p>
        </p:txBody>
      </p:sp>
    </p:spTree>
    <p:extLst>
      <p:ext uri="{BB962C8B-B14F-4D97-AF65-F5344CB8AC3E}">
        <p14:creationId xmlns:p14="http://schemas.microsoft.com/office/powerpoint/2010/main" val="2350544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tel 1"/>
          <p:cNvSpPr>
            <a:spLocks noGrp="1"/>
          </p:cNvSpPr>
          <p:nvPr>
            <p:ph type="title"/>
          </p:nvPr>
        </p:nvSpPr>
        <p:spPr>
          <a:xfrm>
            <a:off x="3143672" y="476674"/>
            <a:ext cx="6624216" cy="576063"/>
          </a:xfrm>
        </p:spPr>
        <p:txBody>
          <a:bodyPr>
            <a:normAutofit fontScale="90000"/>
          </a:bodyPr>
          <a:lstStyle/>
          <a:p>
            <a:r>
              <a:rPr lang="nb-NO" dirty="0" smtClean="0"/>
              <a:t> Dimensjonene – en plattform  </a:t>
            </a:r>
          </a:p>
        </p:txBody>
      </p:sp>
      <p:sp>
        <p:nvSpPr>
          <p:cNvPr id="8195" name="Plassholder for innhold 2"/>
          <p:cNvSpPr>
            <a:spLocks noGrp="1"/>
          </p:cNvSpPr>
          <p:nvPr>
            <p:ph sz="half" idx="1"/>
          </p:nvPr>
        </p:nvSpPr>
        <p:spPr>
          <a:xfrm>
            <a:off x="2279651" y="1556792"/>
            <a:ext cx="3667125" cy="4996408"/>
          </a:xfrm>
        </p:spPr>
        <p:txBody>
          <a:bodyPr>
            <a:normAutofit lnSpcReduction="10000"/>
          </a:bodyPr>
          <a:lstStyle/>
          <a:p>
            <a:pPr eaLnBrk="1" hangingPunct="1">
              <a:defRPr/>
            </a:pPr>
            <a:endParaRPr lang="nb-NO" sz="1600" dirty="0"/>
          </a:p>
          <a:p>
            <a:pPr>
              <a:buFontTx/>
              <a:buChar char="-"/>
              <a:defRPr/>
            </a:pPr>
            <a:r>
              <a:rPr lang="nb-NO" sz="1600" u="sng" dirty="0"/>
              <a:t>11 dimensjoner:</a:t>
            </a:r>
          </a:p>
          <a:p>
            <a:pPr>
              <a:buFontTx/>
              <a:buChar char="-"/>
              <a:defRPr/>
            </a:pPr>
            <a:r>
              <a:rPr lang="nn-NO" sz="1600" dirty="0" smtClean="0"/>
              <a:t>Samvirke </a:t>
            </a:r>
            <a:r>
              <a:rPr lang="nn-NO" sz="1600" dirty="0"/>
              <a:t>med </a:t>
            </a:r>
            <a:r>
              <a:rPr lang="nn-NO" sz="1600" dirty="0" err="1"/>
              <a:t>hjemmet</a:t>
            </a:r>
            <a:r>
              <a:rPr lang="nn-NO" sz="1600" dirty="0"/>
              <a:t> og familien</a:t>
            </a:r>
          </a:p>
          <a:p>
            <a:pPr eaLnBrk="1" hangingPunct="1">
              <a:buFontTx/>
              <a:buChar char="-"/>
              <a:defRPr/>
            </a:pPr>
            <a:r>
              <a:rPr lang="nn-NO" sz="1600" dirty="0" smtClean="0"/>
              <a:t>Barn </a:t>
            </a:r>
            <a:r>
              <a:rPr lang="nn-NO" sz="1600" dirty="0"/>
              <a:t>og unges </a:t>
            </a:r>
            <a:r>
              <a:rPr lang="nn-NO" sz="1600" dirty="0" err="1"/>
              <a:t>medvirkning</a:t>
            </a:r>
            <a:endParaRPr lang="nn-NO" sz="1600" dirty="0"/>
          </a:p>
          <a:p>
            <a:pPr eaLnBrk="1" hangingPunct="1">
              <a:buFontTx/>
              <a:buChar char="-"/>
              <a:defRPr/>
            </a:pPr>
            <a:r>
              <a:rPr lang="nn-NO" sz="1600" dirty="0" err="1"/>
              <a:t>Inkludering</a:t>
            </a:r>
            <a:r>
              <a:rPr lang="nn-NO" sz="1600" dirty="0"/>
              <a:t> og tilrettelegging</a:t>
            </a:r>
          </a:p>
          <a:p>
            <a:pPr eaLnBrk="1" hangingPunct="1">
              <a:buFontTx/>
              <a:buChar char="-"/>
              <a:defRPr/>
            </a:pPr>
            <a:r>
              <a:rPr lang="nn-NO" sz="1600" dirty="0" err="1"/>
              <a:t>Gudstjeneste</a:t>
            </a:r>
            <a:endParaRPr lang="nn-NO" sz="1600" dirty="0"/>
          </a:p>
          <a:p>
            <a:pPr eaLnBrk="1" hangingPunct="1">
              <a:buFontTx/>
              <a:buChar char="-"/>
              <a:defRPr/>
            </a:pPr>
            <a:r>
              <a:rPr lang="nn-NO" sz="1600" dirty="0"/>
              <a:t>Diakoni</a:t>
            </a:r>
          </a:p>
          <a:p>
            <a:pPr eaLnBrk="1" hangingPunct="1">
              <a:buFontTx/>
              <a:buChar char="-"/>
              <a:defRPr/>
            </a:pPr>
            <a:r>
              <a:rPr lang="nn-NO" sz="1600" dirty="0"/>
              <a:t>Misjon</a:t>
            </a:r>
          </a:p>
          <a:p>
            <a:pPr eaLnBrk="1" hangingPunct="1">
              <a:buFontTx/>
              <a:buChar char="-"/>
              <a:defRPr/>
            </a:pPr>
            <a:r>
              <a:rPr lang="nn-NO" sz="1600" dirty="0"/>
              <a:t>Musikk og kultur</a:t>
            </a:r>
          </a:p>
          <a:p>
            <a:pPr eaLnBrk="1" hangingPunct="1">
              <a:buFontTx/>
              <a:buChar char="-"/>
              <a:defRPr/>
            </a:pPr>
            <a:r>
              <a:rPr lang="nn-NO" sz="1600" dirty="0"/>
              <a:t>Frivillig </a:t>
            </a:r>
            <a:r>
              <a:rPr lang="nn-NO" sz="1600" dirty="0" err="1"/>
              <a:t>medarbeiderskap</a:t>
            </a:r>
            <a:endParaRPr lang="nn-NO" sz="1600" dirty="0"/>
          </a:p>
          <a:p>
            <a:pPr eaLnBrk="1" hangingPunct="1">
              <a:buFontTx/>
              <a:buChar char="-"/>
              <a:defRPr/>
            </a:pPr>
            <a:r>
              <a:rPr lang="nn-NO" sz="1600" dirty="0"/>
              <a:t>Samarbeid med barne- og </a:t>
            </a:r>
            <a:r>
              <a:rPr lang="nn-NO" sz="1600" dirty="0" err="1"/>
              <a:t>ungdomsorganisasjoner</a:t>
            </a:r>
            <a:endParaRPr lang="nn-NO" sz="1600" dirty="0"/>
          </a:p>
          <a:p>
            <a:pPr eaLnBrk="1" hangingPunct="1">
              <a:buFontTx/>
              <a:buChar char="-"/>
              <a:defRPr/>
            </a:pPr>
            <a:r>
              <a:rPr lang="nn-NO" sz="1600" dirty="0"/>
              <a:t>Tverrfaglig samarbeid</a:t>
            </a:r>
          </a:p>
          <a:p>
            <a:pPr eaLnBrk="1" hangingPunct="1">
              <a:buFontTx/>
              <a:buChar char="-"/>
              <a:defRPr/>
            </a:pPr>
            <a:r>
              <a:rPr lang="nn-NO" sz="1600" dirty="0"/>
              <a:t>Kommunikasjonsarbeid </a:t>
            </a:r>
          </a:p>
          <a:p>
            <a:pPr marL="0" indent="0">
              <a:defRPr/>
            </a:pPr>
            <a:endParaRPr lang="nb-NO" sz="1600" dirty="0"/>
          </a:p>
          <a:p>
            <a:pPr eaLnBrk="1" hangingPunct="1">
              <a:buFontTx/>
              <a:buChar char="-"/>
              <a:defRPr/>
            </a:pPr>
            <a:endParaRPr lang="nn-NO" sz="1600" dirty="0"/>
          </a:p>
          <a:p>
            <a:pPr eaLnBrk="1" hangingPunct="1">
              <a:buFontTx/>
              <a:buChar char="-"/>
              <a:defRPr/>
            </a:pPr>
            <a:endParaRPr lang="nn-NO" sz="1600" dirty="0"/>
          </a:p>
          <a:p>
            <a:pPr marL="457200" indent="-457200">
              <a:buFontTx/>
              <a:buChar char="-"/>
              <a:defRPr/>
            </a:pPr>
            <a:endParaRPr lang="nb-NO" dirty="0" smtClean="0"/>
          </a:p>
        </p:txBody>
      </p:sp>
      <p:sp>
        <p:nvSpPr>
          <p:cNvPr id="3" name="Plassholder for innhold 2"/>
          <p:cNvSpPr>
            <a:spLocks noGrp="1"/>
          </p:cNvSpPr>
          <p:nvPr>
            <p:ph sz="half" idx="2"/>
          </p:nvPr>
        </p:nvSpPr>
        <p:spPr/>
        <p:txBody>
          <a:bodyPr>
            <a:normAutofit lnSpcReduction="10000"/>
          </a:bodyPr>
          <a:lstStyle/>
          <a:p>
            <a:endParaRPr lang="nb-NO" dirty="0"/>
          </a:p>
        </p:txBody>
      </p:sp>
      <p:pic>
        <p:nvPicPr>
          <p:cNvPr id="26628" name="Bild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9176" y="1340768"/>
            <a:ext cx="3303587" cy="483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911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Breddetiltak og kontinuerlig arbeid</a:t>
            </a:r>
            <a:endParaRPr lang="nb-NO" dirty="0"/>
          </a:p>
        </p:txBody>
      </p:sp>
      <p:sp>
        <p:nvSpPr>
          <p:cNvPr id="4" name="Plassholder for innhold 3"/>
          <p:cNvSpPr>
            <a:spLocks noGrp="1"/>
          </p:cNvSpPr>
          <p:nvPr>
            <p:ph idx="1"/>
          </p:nvPr>
        </p:nvSpPr>
        <p:spPr/>
        <p:txBody>
          <a:bodyPr/>
          <a:lstStyle/>
          <a:p>
            <a:pPr marL="0" indent="0"/>
            <a:r>
              <a:rPr lang="nb-NO" b="1" dirty="0" smtClean="0"/>
              <a:t>Bredde</a:t>
            </a:r>
            <a:endParaRPr lang="nb-NO" dirty="0" smtClean="0"/>
          </a:p>
          <a:p>
            <a:pPr>
              <a:buFont typeface="Arial" charset="0"/>
              <a:buChar char="•"/>
            </a:pPr>
            <a:r>
              <a:rPr lang="nb-NO" dirty="0"/>
              <a:t>D</a:t>
            </a:r>
            <a:r>
              <a:rPr lang="nb-NO" dirty="0" smtClean="0"/>
              <a:t>et arbeidet det inviteres personlig til i en gitt aldersgruppe </a:t>
            </a:r>
          </a:p>
          <a:p>
            <a:pPr>
              <a:buFont typeface="Arial" charset="0"/>
              <a:buChar char="•"/>
            </a:pPr>
            <a:r>
              <a:rPr lang="nb-NO" dirty="0" smtClean="0"/>
              <a:t>Rapportering</a:t>
            </a:r>
          </a:p>
          <a:p>
            <a:pPr>
              <a:buFont typeface="Arial" charset="0"/>
              <a:buChar char="•"/>
            </a:pPr>
            <a:r>
              <a:rPr lang="nb-NO" dirty="0" smtClean="0"/>
              <a:t>Mulighet for å nå hele kullet av døpte</a:t>
            </a:r>
          </a:p>
          <a:p>
            <a:pPr>
              <a:buFont typeface="Arial" charset="0"/>
              <a:buChar char="•"/>
            </a:pPr>
            <a:r>
              <a:rPr lang="nb-NO" dirty="0" smtClean="0"/>
              <a:t>Alle skal kunne være med</a:t>
            </a:r>
          </a:p>
          <a:p>
            <a:pPr marL="0" indent="0"/>
            <a:endParaRPr lang="nb-NO" dirty="0" smtClean="0"/>
          </a:p>
          <a:p>
            <a:pPr marL="0" indent="0"/>
            <a:r>
              <a:rPr lang="nb-NO" b="1" dirty="0" smtClean="0"/>
              <a:t>Kontinuerlig</a:t>
            </a:r>
            <a:r>
              <a:rPr lang="nb-NO" dirty="0" smtClean="0"/>
              <a:t> D</a:t>
            </a:r>
          </a:p>
          <a:p>
            <a:pPr>
              <a:buFont typeface="Arial" panose="020B0604020202020204" pitchFamily="34" charset="0"/>
              <a:buChar char="•"/>
            </a:pPr>
            <a:r>
              <a:rPr lang="nb-NO" dirty="0" smtClean="0"/>
              <a:t>søndagsskole, barnekor og klubb.</a:t>
            </a:r>
            <a:endParaRPr lang="nb-NO" dirty="0"/>
          </a:p>
        </p:txBody>
      </p:sp>
    </p:spTree>
    <p:extLst>
      <p:ext uri="{BB962C8B-B14F-4D97-AF65-F5344CB8AC3E}">
        <p14:creationId xmlns:p14="http://schemas.microsoft.com/office/powerpoint/2010/main" val="339561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2279650" y="2060576"/>
            <a:ext cx="7488238" cy="1296417"/>
          </a:xfrm>
        </p:spPr>
        <p:txBody>
          <a:bodyPr/>
          <a:lstStyle/>
          <a:p>
            <a:r>
              <a:rPr lang="nb-NO" dirty="0" smtClean="0"/>
              <a:t> </a:t>
            </a:r>
            <a:br>
              <a:rPr lang="nb-NO" dirty="0" smtClean="0"/>
            </a:br>
            <a:endParaRPr lang="nb-NO" dirty="0"/>
          </a:p>
        </p:txBody>
      </p:sp>
      <p:sp>
        <p:nvSpPr>
          <p:cNvPr id="175107" name="Rectangle 3"/>
          <p:cNvSpPr>
            <a:spLocks noGrp="1" noChangeArrowheads="1"/>
          </p:cNvSpPr>
          <p:nvPr>
            <p:ph type="body" idx="1"/>
          </p:nvPr>
        </p:nvSpPr>
        <p:spPr>
          <a:xfrm>
            <a:off x="2279650" y="1268760"/>
            <a:ext cx="7488238" cy="4752528"/>
          </a:xfrm>
        </p:spPr>
        <p:txBody>
          <a:bodyPr/>
          <a:lstStyle/>
          <a:p>
            <a:pPr marL="0" indent="0"/>
            <a:r>
              <a:rPr lang="nb-NO" dirty="0" smtClean="0"/>
              <a:t>  </a:t>
            </a:r>
          </a:p>
          <a:p>
            <a:pPr marL="0" indent="0"/>
            <a:r>
              <a:rPr lang="nb-NO" dirty="0" smtClean="0"/>
              <a:t>Ansvaret er delt: </a:t>
            </a:r>
          </a:p>
          <a:p>
            <a:pPr>
              <a:buFontTx/>
              <a:buChar char="-"/>
            </a:pPr>
            <a:r>
              <a:rPr lang="nb-NO" dirty="0" smtClean="0"/>
              <a:t>Undervisningsansatt</a:t>
            </a:r>
          </a:p>
          <a:p>
            <a:pPr>
              <a:buFontTx/>
              <a:buChar char="-"/>
            </a:pPr>
            <a:r>
              <a:rPr lang="nb-NO" dirty="0" smtClean="0"/>
              <a:t>Andre profesjoner</a:t>
            </a:r>
          </a:p>
          <a:p>
            <a:pPr>
              <a:buFontTx/>
              <a:buChar char="-"/>
            </a:pPr>
            <a:r>
              <a:rPr lang="nb-NO" dirty="0" smtClean="0"/>
              <a:t>Menighetsråd </a:t>
            </a:r>
          </a:p>
          <a:p>
            <a:pPr>
              <a:buFontTx/>
              <a:buChar char="-"/>
            </a:pPr>
            <a:r>
              <a:rPr lang="nb-NO" dirty="0" smtClean="0"/>
              <a:t>Utvalg  </a:t>
            </a:r>
          </a:p>
          <a:p>
            <a:pPr>
              <a:buFontTx/>
              <a:buChar char="-"/>
            </a:pPr>
            <a:endParaRPr lang="nb-NO" dirty="0" smtClean="0"/>
          </a:p>
        </p:txBody>
      </p:sp>
      <p:pic>
        <p:nvPicPr>
          <p:cNvPr id="175128" name="Picture 24" descr="Vardeneset kirk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3526" y="0"/>
            <a:ext cx="4054475"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64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4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04576" y="2636912"/>
            <a:ext cx="3309007" cy="2275682"/>
          </a:xfrm>
          <a:prstGeom prst="rect">
            <a:avLst/>
          </a:prstGeom>
          <a:noFill/>
          <a:extLst>
            <a:ext uri="{909E8E84-426E-40DD-AFC4-6F175D3DCCD1}">
              <a14:hiddenFill xmlns:a14="http://schemas.microsoft.com/office/drawing/2010/main">
                <a:solidFill>
                  <a:srgbClr val="FFFFFF"/>
                </a:solidFill>
              </a14:hiddenFill>
            </a:ext>
          </a:extLst>
        </p:spPr>
      </p:pic>
      <p:sp>
        <p:nvSpPr>
          <p:cNvPr id="189443" name="Rectangle 3"/>
          <p:cNvSpPr>
            <a:spLocks noGrp="1" noChangeArrowheads="1"/>
          </p:cNvSpPr>
          <p:nvPr>
            <p:ph type="title"/>
          </p:nvPr>
        </p:nvSpPr>
        <p:spPr>
          <a:xfrm>
            <a:off x="2855640" y="836712"/>
            <a:ext cx="7616350" cy="4598937"/>
          </a:xfrm>
        </p:spPr>
        <p:txBody>
          <a:bodyPr>
            <a:normAutofit fontScale="90000"/>
          </a:bodyPr>
          <a:lstStyle/>
          <a:p>
            <a:r>
              <a:rPr lang="nb-NO" dirty="0" smtClean="0"/>
              <a:t/>
            </a:r>
            <a:br>
              <a:rPr lang="nb-NO" dirty="0" smtClean="0"/>
            </a:br>
            <a:r>
              <a:rPr lang="nb-NO" dirty="0" smtClean="0"/>
              <a:t> Muligheter </a:t>
            </a:r>
            <a:br>
              <a:rPr lang="nb-NO" dirty="0" smtClean="0"/>
            </a:br>
            <a:r>
              <a:rPr lang="nb-NO" dirty="0" smtClean="0"/>
              <a:t>- </a:t>
            </a:r>
            <a:r>
              <a:rPr lang="nb-NO" dirty="0"/>
              <a:t>gi de kjennskap til </a:t>
            </a:r>
            <a:r>
              <a:rPr lang="nb-NO" dirty="0" smtClean="0"/>
              <a:t>Jesus</a:t>
            </a:r>
            <a:br>
              <a:rPr lang="nb-NO" dirty="0" smtClean="0"/>
            </a:br>
            <a:r>
              <a:rPr lang="nb-NO" dirty="0" smtClean="0"/>
              <a:t>- å være til stede i barn og unges liv </a:t>
            </a:r>
            <a:br>
              <a:rPr lang="nb-NO" dirty="0" smtClean="0"/>
            </a:br>
            <a:r>
              <a:rPr lang="nb-NO" dirty="0" smtClean="0"/>
              <a:t>- Positiv påvirkning </a:t>
            </a:r>
            <a:br>
              <a:rPr lang="nb-NO" dirty="0" smtClean="0"/>
            </a:br>
            <a:r>
              <a:rPr lang="nb-NO" dirty="0" smtClean="0"/>
              <a:t> - Bygge gode fellesskap </a:t>
            </a:r>
            <a:r>
              <a:rPr lang="nb-NO" dirty="0"/>
              <a:t/>
            </a:r>
            <a:br>
              <a:rPr lang="nb-NO" dirty="0"/>
            </a:br>
            <a:r>
              <a:rPr lang="nb-NO" dirty="0" smtClean="0"/>
              <a:t>- gi tilhørighet i sin kirke</a:t>
            </a:r>
            <a:br>
              <a:rPr lang="nb-NO" dirty="0" smtClean="0"/>
            </a:br>
            <a:r>
              <a:rPr lang="nb-NO" dirty="0" smtClean="0"/>
              <a:t>- identitetsbyggende </a:t>
            </a:r>
            <a:r>
              <a:rPr lang="nb-NO" dirty="0"/>
              <a:t/>
            </a:r>
            <a:br>
              <a:rPr lang="nb-NO" dirty="0"/>
            </a:br>
            <a:r>
              <a:rPr lang="nb-NO" dirty="0" smtClean="0"/>
              <a:t>- en arena hvor de kan slippe å prestere</a:t>
            </a:r>
            <a:br>
              <a:rPr lang="nb-NO" dirty="0" smtClean="0"/>
            </a:br>
            <a:r>
              <a:rPr lang="nb-NO" dirty="0"/>
              <a:t/>
            </a:r>
            <a:br>
              <a:rPr lang="nb-NO" dirty="0"/>
            </a:br>
            <a:endParaRPr lang="nb-NO" dirty="0"/>
          </a:p>
        </p:txBody>
      </p:sp>
      <p:sp>
        <p:nvSpPr>
          <p:cNvPr id="3" name="Rektangel 2"/>
          <p:cNvSpPr/>
          <p:nvPr/>
        </p:nvSpPr>
        <p:spPr>
          <a:xfrm>
            <a:off x="2855641" y="764704"/>
            <a:ext cx="8120407" cy="369332"/>
          </a:xfrm>
          <a:prstGeom prst="rect">
            <a:avLst/>
          </a:prstGeom>
        </p:spPr>
        <p:txBody>
          <a:bodyPr wrap="square">
            <a:spAutoFit/>
          </a:bodyPr>
          <a:lstStyle/>
          <a:p>
            <a:endParaRPr lang="nb-NO" dirty="0"/>
          </a:p>
        </p:txBody>
      </p:sp>
      <p:pic>
        <p:nvPicPr>
          <p:cNvPr id="4" name="Bil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1083" y="1998008"/>
            <a:ext cx="3392543" cy="2257346"/>
          </a:xfrm>
          <a:prstGeom prst="rect">
            <a:avLst/>
          </a:prstGeom>
        </p:spPr>
      </p:pic>
      <p:pic>
        <p:nvPicPr>
          <p:cNvPr id="5" name="Bild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9420" y="2596875"/>
            <a:ext cx="3096344" cy="3112142"/>
          </a:xfrm>
          <a:prstGeom prst="rect">
            <a:avLst/>
          </a:prstGeom>
        </p:spPr>
      </p:pic>
    </p:spTree>
    <p:extLst>
      <p:ext uri="{BB962C8B-B14F-4D97-AF65-F5344CB8AC3E}">
        <p14:creationId xmlns:p14="http://schemas.microsoft.com/office/powerpoint/2010/main" val="1392350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287688" y="476673"/>
            <a:ext cx="7488238" cy="1000125"/>
          </a:xfrm>
        </p:spPr>
        <p:txBody>
          <a:bodyPr>
            <a:normAutofit/>
          </a:bodyPr>
          <a:lstStyle/>
          <a:p>
            <a:r>
              <a:rPr lang="nb-NO" sz="5400" dirty="0"/>
              <a:t>Oppgave</a:t>
            </a:r>
            <a:r>
              <a:rPr lang="nb-NO" sz="5400" b="1" dirty="0"/>
              <a:t>:</a:t>
            </a:r>
          </a:p>
        </p:txBody>
      </p:sp>
      <p:sp>
        <p:nvSpPr>
          <p:cNvPr id="3" name="Plassholder for innhold 2"/>
          <p:cNvSpPr>
            <a:spLocks noGrp="1"/>
          </p:cNvSpPr>
          <p:nvPr>
            <p:ph idx="1"/>
          </p:nvPr>
        </p:nvSpPr>
        <p:spPr/>
        <p:txBody>
          <a:bodyPr/>
          <a:lstStyle/>
          <a:p>
            <a:pPr marL="457200" indent="-457200">
              <a:buAutoNum type="arabicPeriod"/>
            </a:pPr>
            <a:endParaRPr lang="nb-NO" dirty="0"/>
          </a:p>
          <a:p>
            <a:pPr marL="457200" indent="-457200">
              <a:buAutoNum type="arabicPeriod"/>
            </a:pPr>
            <a:r>
              <a:rPr lang="nb-NO" dirty="0" smtClean="0"/>
              <a:t>Hvilke utfordringer ser du i trosopplæringen? </a:t>
            </a:r>
          </a:p>
          <a:p>
            <a:pPr marL="457200" indent="-457200">
              <a:buAutoNum type="arabicPeriod"/>
            </a:pPr>
            <a:r>
              <a:rPr lang="nb-NO" dirty="0" smtClean="0"/>
              <a:t>På hvilken måte kan du, i din rolle, jobbe strategisk med utfordringen? </a:t>
            </a:r>
            <a:endParaRPr lang="nb-NO" dirty="0"/>
          </a:p>
        </p:txBody>
      </p:sp>
    </p:spTree>
    <p:extLst>
      <p:ext uri="{BB962C8B-B14F-4D97-AF65-F5344CB8AC3E}">
        <p14:creationId xmlns:p14="http://schemas.microsoft.com/office/powerpoint/2010/main" val="382583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071664" y="116633"/>
            <a:ext cx="7488238" cy="1000125"/>
          </a:xfrm>
        </p:spPr>
        <p:txBody>
          <a:bodyPr/>
          <a:lstStyle/>
          <a:p>
            <a:r>
              <a:rPr lang="nb-NO" dirty="0" smtClean="0"/>
              <a:t>Hvordan nå målgruppen?</a:t>
            </a:r>
            <a:br>
              <a:rPr lang="nb-NO" dirty="0" smtClean="0"/>
            </a:br>
            <a:r>
              <a:rPr lang="nb-NO" sz="1600" dirty="0"/>
              <a:t>Borg har lavere oppslutning enn landsgjennomsnittet  </a:t>
            </a:r>
          </a:p>
        </p:txBody>
      </p:sp>
      <p:sp>
        <p:nvSpPr>
          <p:cNvPr id="3" name="Plassholder for innhold 2"/>
          <p:cNvSpPr>
            <a:spLocks noGrp="1"/>
          </p:cNvSpPr>
          <p:nvPr>
            <p:ph idx="1"/>
          </p:nvPr>
        </p:nvSpPr>
        <p:spPr>
          <a:xfrm>
            <a:off x="2279576" y="1556792"/>
            <a:ext cx="7488238" cy="4419600"/>
          </a:xfrm>
        </p:spPr>
        <p:txBody>
          <a:bodyPr/>
          <a:lstStyle/>
          <a:p>
            <a:pPr marL="457200" indent="-457200">
              <a:buFontTx/>
              <a:buChar char="-"/>
            </a:pPr>
            <a:r>
              <a:rPr lang="nb-NO" sz="1400" dirty="0"/>
              <a:t>Invitasjoner </a:t>
            </a:r>
          </a:p>
          <a:p>
            <a:pPr marL="457200" indent="-457200">
              <a:buFontTx/>
              <a:buChar char="-"/>
            </a:pPr>
            <a:r>
              <a:rPr lang="nb-NO" sz="1400" dirty="0"/>
              <a:t>Jungeltelegraf, omdømmebygging og relasjoner </a:t>
            </a:r>
          </a:p>
          <a:p>
            <a:pPr marL="457200" indent="-457200">
              <a:buFontTx/>
              <a:buChar char="-"/>
            </a:pPr>
            <a:r>
              <a:rPr lang="nb-NO" sz="1400" dirty="0"/>
              <a:t>Sosiale medier; hvordan kommunisere? </a:t>
            </a:r>
          </a:p>
          <a:p>
            <a:pPr marL="457200" indent="-457200">
              <a:buFontTx/>
              <a:buChar char="-"/>
            </a:pPr>
            <a:r>
              <a:rPr lang="nb-NO" sz="1400" dirty="0"/>
              <a:t>Faglig påfyll til de ansatte gjennom kurs, fagdager, etter - og videreutdanning</a:t>
            </a:r>
          </a:p>
          <a:p>
            <a:pPr marL="457200" indent="-457200">
              <a:buFontTx/>
              <a:buChar char="-"/>
            </a:pPr>
            <a:r>
              <a:rPr lang="nb-NO" sz="1400" dirty="0"/>
              <a:t>Aktiv bruk av relevante utvalg </a:t>
            </a:r>
          </a:p>
          <a:p>
            <a:pPr marL="457200" indent="-457200">
              <a:buFontTx/>
              <a:buChar char="-"/>
            </a:pPr>
            <a:r>
              <a:rPr lang="nb-NO" sz="1400" dirty="0"/>
              <a:t>Bruke tallmaterialet som et utgangspunkt for samtale og bevisstgjøring </a:t>
            </a:r>
          </a:p>
          <a:p>
            <a:pPr marL="0" indent="0"/>
            <a:endParaRPr lang="nb-NO" sz="1400" dirty="0"/>
          </a:p>
          <a:p>
            <a:pPr marL="457200" indent="-457200">
              <a:buFontTx/>
              <a:buChar char="-"/>
            </a:pPr>
            <a:endParaRPr lang="nb-NO" sz="1400" dirty="0"/>
          </a:p>
          <a:p>
            <a:pPr marL="0" indent="0"/>
            <a:endParaRPr lang="nb-NO" sz="2800" dirty="0"/>
          </a:p>
          <a:p>
            <a:pPr marL="0" indent="0"/>
            <a:r>
              <a:rPr lang="nb-NO" sz="2800" dirty="0"/>
              <a:t/>
            </a:r>
            <a:br>
              <a:rPr lang="nb-NO" sz="2800" dirty="0"/>
            </a:br>
            <a:endParaRPr lang="nb-NO" sz="2800" dirty="0"/>
          </a:p>
          <a:p>
            <a:pPr marL="0" indent="0"/>
            <a:endParaRPr lang="nb-NO" sz="2800" dirty="0"/>
          </a:p>
        </p:txBody>
      </p:sp>
      <p:pic>
        <p:nvPicPr>
          <p:cNvPr id="5" name="Picture 3" descr="trosoppl_jul08_37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1545" y="3647145"/>
            <a:ext cx="3420677" cy="27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53600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k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66</TotalTime>
  <Words>834</Words>
  <Application>Microsoft Office PowerPoint</Application>
  <PresentationFormat>Widescreen</PresentationFormat>
  <Paragraphs>135</Paragraphs>
  <Slides>12</Slides>
  <Notes>10</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12</vt:i4>
      </vt:variant>
    </vt:vector>
  </HeadingPairs>
  <TitlesOfParts>
    <vt:vector size="20" baseType="lpstr">
      <vt:lpstr>ＭＳ Ｐゴシック</vt:lpstr>
      <vt:lpstr>Arial</vt:lpstr>
      <vt:lpstr>Calibri</vt:lpstr>
      <vt:lpstr>Century Gothic</vt:lpstr>
      <vt:lpstr>Times</vt:lpstr>
      <vt:lpstr>Times New Roman</vt:lpstr>
      <vt:lpstr>Wingdings 3</vt:lpstr>
      <vt:lpstr>Sektor</vt:lpstr>
      <vt:lpstr>PowerPoint-presentasjon</vt:lpstr>
      <vt:lpstr>PowerPoint-presentasjon</vt:lpstr>
      <vt:lpstr>Størst av alt – trosopplæringens innhold </vt:lpstr>
      <vt:lpstr> Dimensjonene – en plattform  </vt:lpstr>
      <vt:lpstr>Breddetiltak og kontinuerlig arbeid</vt:lpstr>
      <vt:lpstr>  </vt:lpstr>
      <vt:lpstr>  Muligheter  - gi de kjennskap til Jesus - å være til stede i barn og unges liv  - Positiv påvirkning   - Bygge gode fellesskap  - gi tilhørighet i sin kirke - identitetsbyggende  - en arena hvor de kan slippe å prestere  </vt:lpstr>
      <vt:lpstr>Oppgave:</vt:lpstr>
      <vt:lpstr>Hvordan nå målgruppen? Borg har lavere oppslutning enn landsgjennomsnittet  </vt:lpstr>
      <vt:lpstr>Tverrfaglig trosopplæring </vt:lpstr>
      <vt:lpstr>Menighetsrådets rolle </vt:lpstr>
      <vt:lpstr>En raus og tydelig kirke hvor barn og unge blir sett, og får oppleve Jesu nåde og kjærlighet</vt:lpstr>
    </vt:vector>
  </TitlesOfParts>
  <Company>Kirkepartner IKT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Eileen Beate Ulseth</dc:creator>
  <cp:lastModifiedBy>Endre Fyllingsnes</cp:lastModifiedBy>
  <cp:revision>4</cp:revision>
  <dcterms:created xsi:type="dcterms:W3CDTF">2020-03-20T07:41:02Z</dcterms:created>
  <dcterms:modified xsi:type="dcterms:W3CDTF">2020-03-20T12:13:35Z</dcterms:modified>
</cp:coreProperties>
</file>