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0"/>
  </p:notesMasterIdLst>
  <p:handoutMasterIdLst>
    <p:handoutMasterId r:id="rId51"/>
  </p:handoutMasterIdLst>
  <p:sldIdLst>
    <p:sldId id="257" r:id="rId2"/>
    <p:sldId id="264" r:id="rId3"/>
    <p:sldId id="259" r:id="rId4"/>
    <p:sldId id="260" r:id="rId5"/>
    <p:sldId id="258" r:id="rId6"/>
    <p:sldId id="261" r:id="rId7"/>
    <p:sldId id="263" r:id="rId8"/>
    <p:sldId id="262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3" r:id="rId31"/>
    <p:sldId id="278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nføring" id="{0591A0AA-BCE8-4CE3-A81F-879A02E3C88D}">
          <p14:sldIdLst>
            <p14:sldId id="257"/>
            <p14:sldId id="264"/>
            <p14:sldId id="259"/>
            <p14:sldId id="260"/>
            <p14:sldId id="258"/>
            <p14:sldId id="261"/>
            <p14:sldId id="263"/>
            <p14:sldId id="262"/>
          </p14:sldIdLst>
        </p14:section>
        <p14:section name="Kap 1" id="{AAFDA8EE-78B5-42B5-83F6-A0E9A3AE6F64}">
          <p14:sldIdLst>
            <p14:sldId id="267"/>
            <p14:sldId id="268"/>
            <p14:sldId id="269"/>
            <p14:sldId id="270"/>
            <p14:sldId id="271"/>
            <p14:sldId id="272"/>
            <p14:sldId id="273"/>
          </p14:sldIdLst>
        </p14:section>
        <p14:section name="Kap 2" id="{825C338D-16A1-4BC3-B70D-83FB94B2EFED}">
          <p14:sldIdLst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</p14:sldIdLst>
        </p14:section>
        <p14:section name="Inndeling uten navn" id="{68AB5228-C46A-46CA-A7A5-30320AB34645}">
          <p14:sldIdLst>
            <p14:sldId id="311"/>
            <p14:sldId id="313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</p14:sldIdLst>
        </p14:section>
        <p14:section name="Kap 4" id="{AC21C40C-53F1-4797-9558-D1792E3A68F2}">
          <p14:sldIdLst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47" autoAdjust="0"/>
    <p:restoredTop sz="94660"/>
  </p:normalViewPr>
  <p:slideViewPr>
    <p:cSldViewPr snapToGrid="0">
      <p:cViewPr varScale="1">
        <p:scale>
          <a:sx n="71" d="100"/>
          <a:sy n="71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61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7CA1C-5901-4E5E-91B9-C32C4E2579AE}" type="datetimeFigureOut">
              <a:rPr lang="nb-NO" smtClean="0"/>
              <a:t>01.06.2018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03E5B-08F8-445D-B368-BA34A74875A7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38368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1261E-12AA-4E0E-911A-AEDB99A819EC}" type="datetimeFigureOut">
              <a:rPr lang="nb-NO" smtClean="0"/>
              <a:t>01.06.2018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94D0D-83C4-4733-9F54-EB6BF50A0960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42343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94D0D-83C4-4733-9F54-EB6BF50A0960}" type="slidenum">
              <a:rPr lang="nb-NO" smtClean="0"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18447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94D0D-83C4-4733-9F54-EB6BF50A0960}" type="slidenum">
              <a:rPr lang="nb-NO" smtClean="0"/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5015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94D0D-83C4-4733-9F54-EB6BF50A0960}" type="slidenum">
              <a:rPr lang="nb-NO" smtClean="0"/>
              <a:t>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89036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94D0D-83C4-4733-9F54-EB6BF50A0960}" type="slidenum">
              <a:rPr lang="nb-NO" smtClean="0"/>
              <a:t>10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88654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94D0D-83C4-4733-9F54-EB6BF50A0960}" type="slidenum">
              <a:rPr lang="nb-NO" smtClean="0"/>
              <a:t>16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64026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94D0D-83C4-4733-9F54-EB6BF50A0960}" type="slidenum">
              <a:rPr lang="nb-NO" smtClean="0"/>
              <a:t>29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53103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94D0D-83C4-4733-9F54-EB6BF50A0960}" type="slidenum">
              <a:rPr lang="nb-NO" smtClean="0"/>
              <a:t>30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66073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94D0D-83C4-4733-9F54-EB6BF50A0960}" type="slidenum">
              <a:rPr lang="nb-NO" smtClean="0"/>
              <a:t>39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35667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EBD7-DD58-4A07-96D8-EF5156FBE56F}" type="datetimeFigureOut">
              <a:rPr lang="nb-NO" smtClean="0"/>
              <a:t>01.06.2018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‹#›</a:t>
            </a:fld>
            <a:endParaRPr lang="nb-NO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807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EBD7-DD58-4A07-96D8-EF5156FBE56F}" type="datetimeFigureOut">
              <a:rPr lang="nb-NO" smtClean="0"/>
              <a:t>01.06.2018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27822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EBD7-DD58-4A07-96D8-EF5156FBE56F}" type="datetimeFigureOut">
              <a:rPr lang="nb-NO" smtClean="0"/>
              <a:t>01.06.2018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2978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 baseline="0"/>
            </a:lvl1pPr>
            <a:lvl2pPr marL="384048" indent="-182880">
              <a:buFont typeface="Arial" panose="020B0604020202020204" pitchFamily="34" charset="0"/>
              <a:buChar char="•"/>
              <a:defRPr sz="3200"/>
            </a:lvl2pPr>
            <a:lvl3pPr>
              <a:defRPr sz="2800" baseline="0"/>
            </a:lvl3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EBD7-DD58-4A07-96D8-EF5156FBE56F}" type="datetimeFigureOut">
              <a:rPr lang="nb-NO" smtClean="0"/>
              <a:t>01.06.2018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52612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EBD7-DD58-4A07-96D8-EF5156FBE56F}" type="datetimeFigureOut">
              <a:rPr lang="nb-NO" smtClean="0"/>
              <a:t>01.06.2018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‹#›</a:t>
            </a:fld>
            <a:endParaRPr lang="nb-NO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7230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EBD7-DD58-4A07-96D8-EF5156FBE56F}" type="datetimeFigureOut">
              <a:rPr lang="nb-NO" smtClean="0"/>
              <a:t>01.06.2018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39083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EBD7-DD58-4A07-96D8-EF5156FBE56F}" type="datetimeFigureOut">
              <a:rPr lang="nb-NO" smtClean="0"/>
              <a:t>01.06.2018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8630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EBD7-DD58-4A07-96D8-EF5156FBE56F}" type="datetimeFigureOut">
              <a:rPr lang="nb-NO" smtClean="0"/>
              <a:t>01.06.2018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6327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EBD7-DD58-4A07-96D8-EF5156FBE56F}" type="datetimeFigureOut">
              <a:rPr lang="nb-NO" smtClean="0"/>
              <a:t>01.06.2018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3041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00CEBD7-DD58-4A07-96D8-EF5156FBE56F}" type="datetimeFigureOut">
              <a:rPr lang="nb-NO" smtClean="0"/>
              <a:t>01.06.2018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89BCD1-85DD-473A-9AE8-68F91BCD7D07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3307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EBD7-DD58-4A07-96D8-EF5156FBE56F}" type="datetimeFigureOut">
              <a:rPr lang="nb-NO" smtClean="0"/>
              <a:t>01.06.2018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7484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00CEBD7-DD58-4A07-96D8-EF5156FBE56F}" type="datetimeFigureOut">
              <a:rPr lang="nb-NO" smtClean="0"/>
              <a:t>01.06.2018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889BCD1-85DD-473A-9AE8-68F91BCD7D07}" type="slidenum">
              <a:rPr lang="nb-NO" smtClean="0"/>
              <a:t>‹#›</a:t>
            </a:fld>
            <a:endParaRPr lang="nb-NO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883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07E61146-E6AF-4A4E-9550-18649425C3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9600" dirty="0" smtClean="0"/>
              <a:t>Til glede</a:t>
            </a:r>
            <a:endParaRPr lang="nb-NO" sz="96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sz="3200" dirty="0"/>
              <a:t>Bibelarbeid over Filipperbrevet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1 - Introduksjon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1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517198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</a:t>
            </a:r>
            <a:r>
              <a:rPr lang="nb-NO" sz="1200" dirty="0">
                <a:solidFill>
                  <a:srgbClr val="FFFFFF"/>
                </a:solidFill>
                <a:latin typeface="+mn-lt"/>
              </a:rPr>
              <a:t>1 av 8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55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68968C43-B965-4F6B-9359-C446FBBF7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Paulus sitter i fengsel, - men hvor?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68E1A0E6-7CE9-4B6E-822E-7847FF111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252038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Det </a:t>
            </a:r>
            <a:r>
              <a:rPr lang="nb-NO" sz="3200" dirty="0"/>
              <a:t>kan være i </a:t>
            </a:r>
            <a:r>
              <a:rPr lang="nb-NO" sz="3200" b="1" dirty="0"/>
              <a:t>Efesos</a:t>
            </a:r>
            <a:r>
              <a:rPr lang="nb-NO" sz="3200" dirty="0"/>
              <a:t>, år </a:t>
            </a:r>
            <a:r>
              <a:rPr lang="nb-NO" sz="3200" dirty="0" smtClean="0"/>
              <a:t>54-55</a:t>
            </a:r>
            <a:r>
              <a:rPr lang="nb-NO" sz="3200" dirty="0"/>
              <a:t>, se Apg 19,23-20,12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Det </a:t>
            </a:r>
            <a:r>
              <a:rPr lang="nb-NO" sz="3200" dirty="0"/>
              <a:t>kan være </a:t>
            </a:r>
            <a:r>
              <a:rPr lang="nb-NO" sz="3200" b="1" dirty="0"/>
              <a:t>i Cæsarea,</a:t>
            </a:r>
            <a:r>
              <a:rPr lang="nb-NO" sz="3200" dirty="0"/>
              <a:t> kystbyen </a:t>
            </a:r>
            <a:r>
              <a:rPr lang="nb-NO" sz="3200" dirty="0" smtClean="0"/>
              <a:t>som </a:t>
            </a:r>
            <a:r>
              <a:rPr lang="nb-NO" sz="3200" dirty="0"/>
              <a:t>var romersk </a:t>
            </a:r>
            <a:r>
              <a:rPr lang="nb-NO" sz="3200" dirty="0" smtClean="0"/>
              <a:t>adm-inistrasjonssentrum </a:t>
            </a:r>
            <a:r>
              <a:rPr lang="nb-NO" sz="3200" dirty="0"/>
              <a:t>i Palestina, </a:t>
            </a:r>
            <a:r>
              <a:rPr lang="nb-NO" sz="3200" dirty="0" smtClean="0"/>
              <a:t>ca. </a:t>
            </a:r>
            <a:r>
              <a:rPr lang="nb-NO" sz="3200" dirty="0"/>
              <a:t>år 57-59</a:t>
            </a:r>
            <a:r>
              <a:rPr lang="nb-NO" sz="3200" dirty="0" smtClean="0"/>
              <a:t>, Apg 23,34-35</a:t>
            </a:r>
            <a:endParaRPr lang="nb-NO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Det </a:t>
            </a:r>
            <a:r>
              <a:rPr lang="nb-NO" sz="3200" dirty="0"/>
              <a:t>kan være i </a:t>
            </a:r>
            <a:r>
              <a:rPr lang="nb-NO" sz="3200" b="1" dirty="0"/>
              <a:t>Roma</a:t>
            </a:r>
            <a:r>
              <a:rPr lang="nb-NO" sz="3200" dirty="0"/>
              <a:t>, under varetektsoppholdet </a:t>
            </a:r>
            <a:r>
              <a:rPr lang="nb-NO" sz="3200" dirty="0" smtClean="0"/>
              <a:t>der, ca. </a:t>
            </a:r>
            <a:r>
              <a:rPr lang="nb-NO" sz="3200" dirty="0"/>
              <a:t>60-63, Apg 28,16-20,30. Mot slutten av Paulus’ </a:t>
            </a:r>
            <a:r>
              <a:rPr lang="nb-NO" dirty="0" smtClean="0"/>
              <a:t>to</a:t>
            </a:r>
            <a:r>
              <a:rPr lang="nb-NO" sz="3200" dirty="0" smtClean="0"/>
              <a:t>årige </a:t>
            </a:r>
            <a:r>
              <a:rPr lang="nb-NO" sz="3200" dirty="0"/>
              <a:t>fengselsopphold, da han flyttet fra sitt private losji </a:t>
            </a:r>
            <a:r>
              <a:rPr lang="nb-NO" sz="3200" dirty="0" smtClean="0"/>
              <a:t>til </a:t>
            </a:r>
            <a:r>
              <a:rPr lang="nb-NO" sz="3200" dirty="0"/>
              <a:t>keiserens borg, Apg 28,30, </a:t>
            </a:r>
            <a:r>
              <a:rPr lang="nb-NO" sz="3200" dirty="0" smtClean="0"/>
              <a:t>28,16</a:t>
            </a:r>
            <a:endParaRPr lang="nb-NO" sz="32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2, Fil 1,1-26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10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2 </a:t>
            </a:r>
            <a:r>
              <a:rPr lang="nb-NO" sz="1200" dirty="0">
                <a:solidFill>
                  <a:srgbClr val="FFFFFF"/>
                </a:solidFill>
                <a:latin typeface="+mn-lt"/>
              </a:rPr>
              <a:t>av </a:t>
            </a:r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7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119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E5678D3D-3D5D-4B3A-844D-5DB3EAD3E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Misjonsbrevet Filipperbrevet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996210B9-D6F1-47B2-9FA6-3960ED0B8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49579" cy="402336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7000"/>
              </a:lnSpc>
              <a:buNone/>
            </a:pPr>
            <a:r>
              <a:rPr lang="nb-NO" sz="3200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Hele brevet kan sees som et takkebrev for økonomisk støtte (4,10-18</a:t>
            </a:r>
            <a:r>
              <a:rPr lang="nb-NO" sz="3200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)</a:t>
            </a:r>
            <a:endParaRPr lang="nb-NO" sz="3200" dirty="0"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nb-NO" sz="3200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Han </a:t>
            </a:r>
            <a:r>
              <a:rPr lang="nb-NO" sz="3200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ønsker å berolige dem og fortelle om sin egen situasjon (1,12-26</a:t>
            </a:r>
            <a:r>
              <a:rPr lang="nb-NO" sz="3200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)</a:t>
            </a:r>
            <a:endParaRPr lang="nb-NO" sz="3200" dirty="0"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nb-NO" sz="3200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Han </a:t>
            </a:r>
            <a:r>
              <a:rPr lang="nb-NO" sz="3200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informerer om planene han har for sine medarbeidere (1,25-26; 2,19-30</a:t>
            </a:r>
            <a:r>
              <a:rPr lang="nb-NO" sz="3200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)</a:t>
            </a:r>
            <a:endParaRPr lang="nb-NO" sz="3200" dirty="0"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nb-NO" sz="3200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Og </a:t>
            </a:r>
            <a:r>
              <a:rPr lang="nb-NO" sz="3200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i tillegg oppfordrer han til fortsatt å være trofast mot evangeliet og ikke la seg villede (1,27-2,5; 3,1-3</a:t>
            </a:r>
            <a:r>
              <a:rPr lang="nb-NO" sz="3200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)</a:t>
            </a:r>
            <a:endParaRPr lang="nb-NO" sz="3200" dirty="0"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2, Fil 1,1-26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11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3 </a:t>
            </a:r>
            <a:r>
              <a:rPr lang="nb-NO" sz="1200" dirty="0">
                <a:solidFill>
                  <a:srgbClr val="FFFFFF"/>
                </a:solidFill>
                <a:latin typeface="+mn-lt"/>
              </a:rPr>
              <a:t>av </a:t>
            </a:r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7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911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8C66EB6A-A0B5-46FF-8A2B-66E1E744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Et brev om å leve som Jesu disippel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7CA8C7A3-2AA6-49EB-8AA3-D357AD9ED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Om </a:t>
            </a:r>
            <a:r>
              <a:rPr lang="nb-NO" sz="3200" dirty="0"/>
              <a:t>å være underveis med ham, i etterfølgelse av ham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Om </a:t>
            </a:r>
            <a:r>
              <a:rPr lang="nb-NO" sz="3200" dirty="0"/>
              <a:t>utvikling og vekst som kristen, om de vilkår den </a:t>
            </a:r>
            <a:r>
              <a:rPr lang="nb-NO" sz="3200" dirty="0" smtClean="0"/>
              <a:t>kristne </a:t>
            </a:r>
            <a:r>
              <a:rPr lang="nb-NO" sz="3200" dirty="0"/>
              <a:t>lever under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Om </a:t>
            </a:r>
            <a:r>
              <a:rPr lang="nb-NO" sz="3200" dirty="0"/>
              <a:t>lydighet, enighet og samhold i menigheten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Om </a:t>
            </a:r>
            <a:r>
              <a:rPr lang="nb-NO" sz="3200" dirty="0"/>
              <a:t>givertjeneste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2, Fil 1,1-26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12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4 </a:t>
            </a:r>
            <a:r>
              <a:rPr lang="nb-NO" sz="1200" dirty="0">
                <a:solidFill>
                  <a:srgbClr val="FFFFFF"/>
                </a:solidFill>
                <a:latin typeface="+mn-lt"/>
              </a:rPr>
              <a:t>av </a:t>
            </a:r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7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475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7AC8AD2C-B3AF-4CE8-97AA-87C949B20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Paulus skriver brev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8C2C8F35-64F0-4FBE-A70A-A9ACE7C64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b-NO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Paulus’ brev har vanligvis denne oppbygningen:</a:t>
            </a: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538163" lvl="0" indent="-536575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b-NO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Hilsen	</a:t>
            </a:r>
            <a:r>
              <a:rPr lang="nb-NO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	Avsender</a:t>
            </a:r>
            <a:r>
              <a:rPr lang="nb-NO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, mottaker, </a:t>
            </a:r>
            <a:r>
              <a:rPr lang="nb-NO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hilsen</a:t>
            </a: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538163" lvl="0" indent="-536575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b-NO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Takk	</a:t>
            </a:r>
            <a:r>
              <a:rPr lang="nb-NO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	Ofte </a:t>
            </a:r>
            <a:r>
              <a:rPr lang="nb-NO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forbønn som angir brevets innhold</a:t>
            </a: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538163" lvl="0" indent="-536575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b-NO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Hoveddel	</a:t>
            </a:r>
            <a:r>
              <a:rPr lang="nb-NO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Selvbiografisk</a:t>
            </a:r>
            <a:r>
              <a:rPr lang="nb-NO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, formaninger, undervisning, </a:t>
            </a:r>
            <a:r>
              <a:rPr lang="nb-NO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aktuelle</a:t>
            </a:r>
            <a:br>
              <a:rPr lang="nb-NO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</a:br>
            <a:r>
              <a:rPr lang="nb-NO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			spørsmål</a:t>
            </a:r>
            <a:r>
              <a:rPr lang="nb-NO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, </a:t>
            </a:r>
            <a:r>
              <a:rPr lang="nb-NO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fremtidsplaner</a:t>
            </a: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538163" lvl="0" indent="-536575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b-NO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Formaning	Ofte innbakt i </a:t>
            </a:r>
            <a:r>
              <a:rPr lang="nb-NO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hoveddelen</a:t>
            </a: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538163" lvl="0" indent="-536575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b-NO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Avslutning	Hilsen, </a:t>
            </a:r>
            <a:r>
              <a:rPr lang="nb-NO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velsignelse</a:t>
            </a: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2, Fil 1,1-26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13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5 </a:t>
            </a:r>
            <a:r>
              <a:rPr lang="nb-NO" sz="1200" dirty="0">
                <a:solidFill>
                  <a:srgbClr val="FFFFFF"/>
                </a:solidFill>
                <a:latin typeface="+mn-lt"/>
              </a:rPr>
              <a:t>av </a:t>
            </a:r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7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45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F3646C55-E900-444D-BB7F-B5EE9FBD7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Paulus takker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54E6E1A2-26E3-4123-B0D0-83590A78C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3200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Det </a:t>
            </a:r>
            <a:r>
              <a:rPr lang="nb-NO" sz="3200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første gjelder forholdet mellom Paulus og menigheten. Det </a:t>
            </a:r>
            <a:r>
              <a:rPr lang="nb-NO" sz="3200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berører </a:t>
            </a:r>
            <a:r>
              <a:rPr lang="nb-NO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nåtiden</a:t>
            </a:r>
            <a:endParaRPr lang="nb-NO" sz="3200" dirty="0"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3200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Det </a:t>
            </a:r>
            <a:r>
              <a:rPr lang="nb-NO" sz="3200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andre gjelder filippernes aktive deltakelse i evangeliet. Det </a:t>
            </a:r>
            <a:r>
              <a:rPr lang="nb-NO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berører </a:t>
            </a:r>
            <a:r>
              <a:rPr lang="nb-NO" sz="3200" b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fortid og </a:t>
            </a:r>
            <a:r>
              <a:rPr lang="nb-NO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nåtid</a:t>
            </a:r>
            <a:endParaRPr lang="nb-NO" sz="3200" b="1" dirty="0"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3200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Det </a:t>
            </a:r>
            <a:r>
              <a:rPr lang="nb-NO" sz="3200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tredje gjelder Guds makt og angår </a:t>
            </a:r>
            <a:r>
              <a:rPr lang="nb-NO" sz="3200" b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fremtiden</a:t>
            </a:r>
            <a:r>
              <a:rPr lang="nb-NO" sz="3200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. Det finnes i </a:t>
            </a:r>
            <a:r>
              <a:rPr lang="nb-NO" sz="3200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evangeliet </a:t>
            </a:r>
            <a:r>
              <a:rPr lang="nb-NO" sz="3200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en bevegelse mot tidens </a:t>
            </a:r>
            <a:r>
              <a:rPr lang="nb-NO" sz="3200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slutt</a:t>
            </a:r>
            <a:endParaRPr lang="nb-NO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2, Fil 1,1-26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14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6 </a:t>
            </a:r>
            <a:r>
              <a:rPr lang="nb-NO" sz="1200" dirty="0">
                <a:solidFill>
                  <a:srgbClr val="FFFFFF"/>
                </a:solidFill>
                <a:latin typeface="+mn-lt"/>
              </a:rPr>
              <a:t>av </a:t>
            </a:r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7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848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33BD8E66-A397-4350-8A8C-BA4E012F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Om å </a:t>
            </a:r>
            <a:r>
              <a:rPr lang="nb-NO" dirty="0" smtClean="0"/>
              <a:t>begynne - </a:t>
            </a:r>
            <a:r>
              <a:rPr lang="nb-NO" dirty="0"/>
              <a:t>Om å fullføre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01D08E27-6803-44C2-87B7-1D20BA6CB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nb-NO" b="1" i="1" dirty="0"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nb-NO" sz="3200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Og </a:t>
            </a:r>
            <a:r>
              <a:rPr lang="nb-NO" sz="3200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jeg er trygg på at han 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nb-NO" sz="3200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som begynte sin gode gjerning i dere, 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nb-NO" sz="3200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skal  fullføre den 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nb-NO" sz="3200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– helt til Jesu Kristi </a:t>
            </a:r>
            <a:r>
              <a:rPr lang="nb-NO" sz="3200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dag</a:t>
            </a:r>
            <a:endParaRPr lang="nb-NO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2, Fil 1,1-26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15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7 </a:t>
            </a:r>
            <a:r>
              <a:rPr lang="nb-NO" sz="1200" dirty="0">
                <a:solidFill>
                  <a:srgbClr val="FFFFFF"/>
                </a:solidFill>
                <a:latin typeface="+mn-lt"/>
              </a:rPr>
              <a:t>av </a:t>
            </a:r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7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649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2A71F4D7-7109-40CE-A723-8BEB03751E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Kristi sinnelag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="" xmlns:a16="http://schemas.microsoft.com/office/drawing/2014/main" id="{EFD5A948-35CD-46C7-85CD-6C38CBFE2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3682" y="4494993"/>
            <a:ext cx="8902705" cy="1072090"/>
          </a:xfrm>
        </p:spPr>
        <p:txBody>
          <a:bodyPr>
            <a:noAutofit/>
          </a:bodyPr>
          <a:lstStyle/>
          <a:p>
            <a:r>
              <a:rPr lang="nb-NO" sz="3200" dirty="0" smtClean="0"/>
              <a:t>Som </a:t>
            </a:r>
            <a:r>
              <a:rPr lang="nb-NO" sz="3200" dirty="0"/>
              <a:t>stjerner på </a:t>
            </a:r>
            <a:r>
              <a:rPr lang="nb-NO" sz="3200" dirty="0" smtClean="0"/>
              <a:t>nattehimmelen</a:t>
            </a:r>
            <a:endParaRPr lang="nb-NO" sz="3200" dirty="0"/>
          </a:p>
          <a:p>
            <a:r>
              <a:rPr lang="nb-NO" sz="3200" dirty="0" smtClean="0"/>
              <a:t>Fil </a:t>
            </a:r>
            <a:r>
              <a:rPr lang="nb-NO" sz="3200" dirty="0"/>
              <a:t>1,27-2,30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3, Fil 1,27-2,30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16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1 av 13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096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17318F1B-96D1-49D2-AEB5-E16B7ED9E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E8006E3C-E380-4B8B-8C2D-D4C40EB6A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600" dirty="0" smtClean="0"/>
              <a:t>Illustrasjon</a:t>
            </a:r>
          </a:p>
          <a:p>
            <a:r>
              <a:rPr lang="nb-NO" sz="1600" dirty="0" smtClean="0"/>
              <a:t>Tom Gundersen</a:t>
            </a:r>
          </a:p>
          <a:p>
            <a:r>
              <a:rPr lang="nb-NO" sz="1600" dirty="0" smtClean="0"/>
              <a:t>Fra boka «Til fremgang og glede»</a:t>
            </a:r>
          </a:p>
          <a:p>
            <a:r>
              <a:rPr lang="nb-NO" sz="1600" dirty="0" smtClean="0"/>
              <a:t>Av Bjørn Nygaard</a:t>
            </a:r>
            <a:endParaRPr lang="nb-NO" sz="1600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3, Fil 1,27-2,30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17</a:t>
            </a:fld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6206" y="286603"/>
            <a:ext cx="3922762" cy="5970494"/>
          </a:xfrm>
          <a:prstGeom prst="rect">
            <a:avLst/>
          </a:prstGeom>
        </p:spPr>
      </p:pic>
      <p:sp>
        <p:nvSpPr>
          <p:cNvPr id="8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2 av 13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5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BB6DDF60-D175-4339-AE8B-42F820822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1,27-2,18  </a:t>
            </a:r>
            <a:br>
              <a:rPr lang="nb-NO" dirty="0"/>
            </a:br>
            <a:r>
              <a:rPr lang="nb-NO" dirty="0"/>
              <a:t>Kjemp for evangeliet med Kristi sinnelag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36E668A3-082E-4689-AA75-D3A2BB0EA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480638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800" dirty="0"/>
              <a:t>Formaning: «Bli den du er!»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800" dirty="0" smtClean="0"/>
              <a:t>Paulus </a:t>
            </a:r>
            <a:r>
              <a:rPr lang="nb-NO" sz="2800" dirty="0"/>
              <a:t>oppfordrer til </a:t>
            </a:r>
            <a:r>
              <a:rPr lang="nb-NO" sz="2800" b="1" dirty="0" smtClean="0"/>
              <a:t>enhet		</a:t>
            </a:r>
            <a:r>
              <a:rPr lang="nb-NO" sz="2800" dirty="0" smtClean="0"/>
              <a:t>Om </a:t>
            </a:r>
            <a:r>
              <a:rPr lang="nb-NO" sz="2800" dirty="0"/>
              <a:t>å leve Kristi evangelium verdig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800" dirty="0" smtClean="0"/>
              <a:t>Paulus </a:t>
            </a:r>
            <a:r>
              <a:rPr lang="nb-NO" sz="2800" dirty="0"/>
              <a:t>oppfordrer til </a:t>
            </a:r>
            <a:r>
              <a:rPr lang="nb-NO" sz="2800" b="1" dirty="0" smtClean="0"/>
              <a:t>ydmykhet</a:t>
            </a:r>
            <a:r>
              <a:rPr lang="nb-NO" sz="2800" dirty="0"/>
              <a:t>	</a:t>
            </a:r>
            <a:r>
              <a:rPr lang="nb-NO" sz="2800" dirty="0" smtClean="0"/>
              <a:t>Om </a:t>
            </a:r>
            <a:r>
              <a:rPr lang="nb-NO" sz="2800" dirty="0"/>
              <a:t>å leve etter Kristi </a:t>
            </a:r>
            <a:r>
              <a:rPr lang="nb-NO" sz="2800" dirty="0" smtClean="0"/>
              <a:t>forbilde</a:t>
            </a:r>
            <a:endParaRPr lang="nb-NO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nb-NO" sz="2800" dirty="0" smtClean="0"/>
              <a:t>Paulus </a:t>
            </a:r>
            <a:r>
              <a:rPr lang="nb-NO" sz="2800" dirty="0"/>
              <a:t>oppfordrer til </a:t>
            </a:r>
            <a:r>
              <a:rPr lang="nb-NO" sz="2800" b="1" dirty="0" smtClean="0"/>
              <a:t>fasthet		</a:t>
            </a:r>
            <a:r>
              <a:rPr lang="nb-NO" sz="2800" dirty="0" smtClean="0"/>
              <a:t>Om </a:t>
            </a:r>
            <a:r>
              <a:rPr lang="nb-NO" sz="2800" dirty="0"/>
              <a:t>å arbeide på deres frelse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3, Fil 1,27-2,30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18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3 av 13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246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65171335-19D3-4206-ADF3-D00D15CCB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Enhet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6EFFC121-40F0-4EED-AAAF-E155CD671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sz="3200" i="1" dirty="0"/>
              <a:t>«For med </a:t>
            </a:r>
            <a:r>
              <a:rPr lang="nb-NO" sz="3200" i="1" dirty="0" smtClean="0"/>
              <a:t>én </a:t>
            </a:r>
            <a:r>
              <a:rPr lang="nb-NO" sz="3200" i="1" dirty="0"/>
              <a:t>Ånd ble vi alle døpt til å være </a:t>
            </a:r>
            <a:r>
              <a:rPr lang="nb-NO" sz="3200" i="1" dirty="0" smtClean="0"/>
              <a:t>én </a:t>
            </a:r>
            <a:r>
              <a:rPr lang="nb-NO" sz="3200" i="1" dirty="0"/>
              <a:t>kropp» 1 Kor </a:t>
            </a:r>
            <a:r>
              <a:rPr lang="nb-NO" sz="3200" i="1" dirty="0" smtClean="0"/>
              <a:t>12,13</a:t>
            </a:r>
            <a:endParaRPr lang="nb-NO" sz="32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nb-NO" sz="3200" i="1" dirty="0" smtClean="0"/>
              <a:t>«én </a:t>
            </a:r>
            <a:r>
              <a:rPr lang="nb-NO" sz="3200" i="1" dirty="0"/>
              <a:t>kropp, </a:t>
            </a:r>
            <a:r>
              <a:rPr lang="nb-NO" sz="3200" i="1" dirty="0" smtClean="0"/>
              <a:t>én </a:t>
            </a:r>
            <a:r>
              <a:rPr lang="nb-NO" sz="3200" i="1" dirty="0"/>
              <a:t>Ånd, slik fikk dere ett håp da dere ble kalt, </a:t>
            </a:r>
            <a:r>
              <a:rPr lang="nb-NO" sz="3200" i="1" dirty="0" smtClean="0"/>
              <a:t>én </a:t>
            </a:r>
            <a:r>
              <a:rPr lang="nb-NO" sz="3200" i="1" dirty="0"/>
              <a:t>Herre, </a:t>
            </a:r>
            <a:r>
              <a:rPr lang="nb-NO" sz="3200" i="1" dirty="0" smtClean="0"/>
              <a:t>én  </a:t>
            </a:r>
            <a:r>
              <a:rPr lang="nb-NO" sz="3200" i="1" dirty="0"/>
              <a:t>tro, </a:t>
            </a:r>
            <a:r>
              <a:rPr lang="nb-NO" sz="3200" i="1" dirty="0" smtClean="0"/>
              <a:t>én </a:t>
            </a:r>
            <a:r>
              <a:rPr lang="nb-NO" sz="3200" i="1" dirty="0"/>
              <a:t>dåp, </a:t>
            </a:r>
            <a:r>
              <a:rPr lang="nb-NO" sz="3200" i="1" dirty="0" smtClean="0"/>
              <a:t>én </a:t>
            </a:r>
            <a:r>
              <a:rPr lang="nb-NO" sz="3200" i="1" dirty="0"/>
              <a:t>Gud og alles Far»  Ef 4,5-6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i="1" dirty="0" smtClean="0"/>
              <a:t>«</a:t>
            </a:r>
            <a:r>
              <a:rPr lang="nb-NO" sz="3200" i="1" dirty="0"/>
              <a:t>Må de alle være ett», Joh </a:t>
            </a:r>
            <a:r>
              <a:rPr lang="nb-NO" sz="3200" i="1" dirty="0" smtClean="0"/>
              <a:t>17,21</a:t>
            </a:r>
            <a:endParaRPr lang="nb-NO" sz="3200" i="1" dirty="0"/>
          </a:p>
          <a:p>
            <a:pPr marL="0" indent="0">
              <a:buNone/>
            </a:pPr>
            <a:r>
              <a:rPr lang="nb-NO" sz="3200" dirty="0" smtClean="0"/>
              <a:t>Ønsker </a:t>
            </a:r>
            <a:r>
              <a:rPr lang="nb-NO" sz="3200" dirty="0"/>
              <a:t>å få høre at de står sammen i </a:t>
            </a:r>
            <a:r>
              <a:rPr lang="nb-NO" sz="3200" dirty="0" smtClean="0"/>
              <a:t>én </a:t>
            </a:r>
            <a:r>
              <a:rPr lang="nb-NO" sz="3200" dirty="0"/>
              <a:t>ånd, kjemper med ett sinn for troen på </a:t>
            </a:r>
            <a:r>
              <a:rPr lang="nb-NO" sz="3200" dirty="0" smtClean="0"/>
              <a:t>evangeliet</a:t>
            </a:r>
            <a:endParaRPr lang="nb-NO" sz="3200" dirty="0"/>
          </a:p>
          <a:p>
            <a:pPr marL="0" indent="0">
              <a:buNone/>
            </a:pPr>
            <a:endParaRPr lang="nb-NO" i="1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3, Fil 1,27-2,30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19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4 av 13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92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1F55D8C0-26B4-4ACF-A71F-53FDC7024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b-NO" dirty="0"/>
              <a:t>Behov for kunnskap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83A608A8-3169-4192-BABA-8C3AA9087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I </a:t>
            </a:r>
            <a:r>
              <a:rPr lang="nb-NO" sz="3200" dirty="0"/>
              <a:t>møte med tidsånd med liten forståelse for lære og </a:t>
            </a:r>
            <a:r>
              <a:rPr lang="nb-NO" sz="3200" dirty="0" smtClean="0"/>
              <a:t>dogmatikk</a:t>
            </a:r>
            <a:endParaRPr lang="nb-NO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I </a:t>
            </a:r>
            <a:r>
              <a:rPr lang="nb-NO" sz="3200" dirty="0"/>
              <a:t>møte med ny-åndeligheten som hevdes å innta </a:t>
            </a:r>
            <a:r>
              <a:rPr lang="nb-NO" sz="3200" dirty="0" smtClean="0"/>
              <a:t>kirken</a:t>
            </a:r>
            <a:endParaRPr lang="nb-NO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I </a:t>
            </a:r>
            <a:r>
              <a:rPr lang="nb-NO" sz="3200" dirty="0"/>
              <a:t>møte med pågående «ny</a:t>
            </a:r>
            <a:r>
              <a:rPr lang="nb-NO" sz="3200" dirty="0" smtClean="0"/>
              <a:t>»-ateisme</a:t>
            </a:r>
            <a:endParaRPr lang="nb-NO" sz="32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1 - Introduksjon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2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2 </a:t>
            </a:r>
            <a:r>
              <a:rPr lang="nb-NO" sz="1200" dirty="0">
                <a:solidFill>
                  <a:srgbClr val="FFFFFF"/>
                </a:solidFill>
                <a:latin typeface="+mn-lt"/>
              </a:rPr>
              <a:t>av 8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493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ACE391D5-30E6-4787-A73D-FE81EE5E3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 enkeltheter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0E82592E-1220-404A-BAAB-4095EFD84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278932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3200" dirty="0"/>
              <a:t>Hvordan skal de kristne leve?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i="1" dirty="0" smtClean="0"/>
              <a:t>«</a:t>
            </a:r>
            <a:r>
              <a:rPr lang="nb-NO" sz="3200" i="1" dirty="0"/>
              <a:t>et liv som er verdig det kall dere har fått»</a:t>
            </a:r>
            <a:r>
              <a:rPr lang="nb-NO" sz="3200" dirty="0"/>
              <a:t>	</a:t>
            </a:r>
            <a:r>
              <a:rPr lang="nb-NO" sz="3200" dirty="0" smtClean="0"/>
              <a:t>	Ef </a:t>
            </a:r>
            <a:r>
              <a:rPr lang="nb-NO" sz="3200" dirty="0"/>
              <a:t>4,1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i="1" dirty="0" smtClean="0"/>
              <a:t>«et </a:t>
            </a:r>
            <a:r>
              <a:rPr lang="nb-NO" sz="3200" i="1" dirty="0"/>
              <a:t>liv som er Herren verdig»</a:t>
            </a:r>
            <a:r>
              <a:rPr lang="nb-NO" sz="3200" dirty="0"/>
              <a:t>			</a:t>
            </a:r>
            <a:r>
              <a:rPr lang="nb-NO" sz="3200" dirty="0" smtClean="0"/>
              <a:t>	Kol </a:t>
            </a:r>
            <a:r>
              <a:rPr lang="nb-NO" sz="3200" dirty="0"/>
              <a:t>1,10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«</a:t>
            </a:r>
            <a:r>
              <a:rPr lang="nb-NO" sz="3200" i="1" dirty="0"/>
              <a:t>et liv verdig for Gud</a:t>
            </a:r>
            <a:r>
              <a:rPr lang="nb-NO" sz="3200" i="1" dirty="0" smtClean="0"/>
              <a:t>»</a:t>
            </a:r>
            <a:r>
              <a:rPr lang="nb-NO" sz="3200" i="1" dirty="0"/>
              <a:t>				</a:t>
            </a:r>
            <a:r>
              <a:rPr lang="nb-NO" sz="3200" i="1" dirty="0" smtClean="0"/>
              <a:t>	</a:t>
            </a:r>
            <a:r>
              <a:rPr lang="nb-NO" sz="3200" dirty="0" smtClean="0"/>
              <a:t>1 </a:t>
            </a:r>
            <a:r>
              <a:rPr lang="nb-NO" sz="3200" dirty="0"/>
              <a:t>Tess 2,12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i="1" dirty="0" smtClean="0"/>
              <a:t>«</a:t>
            </a:r>
            <a:r>
              <a:rPr lang="nb-NO" sz="3200" i="1" dirty="0"/>
              <a:t>et liv som er Kristi evangelium verdig»	</a:t>
            </a:r>
            <a:r>
              <a:rPr lang="nb-NO" sz="3200" b="1" i="1" dirty="0"/>
              <a:t>	</a:t>
            </a:r>
            <a:r>
              <a:rPr lang="nb-NO" sz="3200" dirty="0"/>
              <a:t>Fil 1,27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3, Fil 1,27-2,30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20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5 av 13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66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AAC2253C-A241-4B49-A4FE-912722BD0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Kjærligheten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B00C727B-D740-4C66-96EC-B74B672FA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b-NO" sz="3200" dirty="0"/>
              <a:t>Ingen unnskyldning?</a:t>
            </a:r>
          </a:p>
          <a:p>
            <a:pPr algn="ctr"/>
            <a:endParaRPr lang="nb-NO" sz="3200" b="1" i="1" dirty="0"/>
          </a:p>
          <a:p>
            <a:pPr marL="0" indent="0" algn="ctr">
              <a:buNone/>
            </a:pPr>
            <a:r>
              <a:rPr lang="nb-NO" sz="3200" i="1" dirty="0"/>
              <a:t>«Jeg har lov til alt, men ikke alt tjener til det gode.</a:t>
            </a:r>
          </a:p>
          <a:p>
            <a:pPr marL="0" indent="0" algn="ctr">
              <a:buNone/>
            </a:pPr>
            <a:r>
              <a:rPr lang="nb-NO" sz="3200" i="1" dirty="0" smtClean="0"/>
              <a:t>Jeg </a:t>
            </a:r>
            <a:r>
              <a:rPr lang="nb-NO" sz="3200" i="1" dirty="0"/>
              <a:t>har lov til alt, men ikke alt bygger opp</a:t>
            </a:r>
            <a:r>
              <a:rPr lang="nb-NO" sz="3200" i="1" dirty="0" smtClean="0"/>
              <a:t>.» 1 Kor 10,23</a:t>
            </a:r>
            <a:endParaRPr lang="nb-NO" sz="3200" i="1" dirty="0"/>
          </a:p>
          <a:p>
            <a:pPr marL="0" indent="0" algn="ctr">
              <a:buNone/>
            </a:pPr>
            <a:r>
              <a:rPr lang="nb-NO" sz="3200" i="1" dirty="0" smtClean="0"/>
              <a:t>«Tro </a:t>
            </a:r>
            <a:r>
              <a:rPr lang="nb-NO" sz="3200" i="1" dirty="0"/>
              <a:t>som er virksom i </a:t>
            </a:r>
            <a:r>
              <a:rPr lang="nb-NO" sz="3200" i="1" dirty="0" smtClean="0"/>
              <a:t>kjærlighet» Gal </a:t>
            </a:r>
            <a:r>
              <a:rPr lang="nb-NO" sz="3200" i="1" dirty="0"/>
              <a:t>5,6</a:t>
            </a:r>
          </a:p>
          <a:p>
            <a:pPr algn="ctr"/>
            <a:endParaRPr lang="nb-NO" b="1" i="1" dirty="0"/>
          </a:p>
          <a:p>
            <a:pPr algn="ctr"/>
            <a:endParaRPr lang="nb-NO" b="1" i="1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3, Fil 1,27-2,30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21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6 av 13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183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14230999-504B-492A-B26B-AF5443814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Treenighet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272319D9-FD5E-4918-987A-A2ACB24FD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sz="2600" dirty="0" smtClean="0"/>
              <a:t>Fil 2,1</a:t>
            </a:r>
            <a:r>
              <a:rPr lang="nb-NO" sz="2600" dirty="0"/>
              <a:t>	</a:t>
            </a:r>
            <a:r>
              <a:rPr lang="nb-NO" sz="2600" dirty="0" smtClean="0"/>
              <a:t>	-Trøst </a:t>
            </a:r>
            <a:r>
              <a:rPr lang="nb-NO" sz="2600" dirty="0"/>
              <a:t>i Kristus, </a:t>
            </a:r>
          </a:p>
          <a:p>
            <a:pPr marL="0" indent="0">
              <a:buNone/>
            </a:pPr>
            <a:r>
              <a:rPr lang="nb-NO" sz="2600" dirty="0"/>
              <a:t>	</a:t>
            </a:r>
            <a:r>
              <a:rPr lang="nb-NO" sz="2600" dirty="0" smtClean="0"/>
              <a:t>	-Oppmuntring </a:t>
            </a:r>
            <a:r>
              <a:rPr lang="nb-NO" sz="2600" dirty="0"/>
              <a:t>i kjærligheten</a:t>
            </a:r>
          </a:p>
          <a:p>
            <a:pPr marL="0" indent="0">
              <a:buNone/>
            </a:pPr>
            <a:r>
              <a:rPr lang="nb-NO" sz="2600" dirty="0"/>
              <a:t>	</a:t>
            </a:r>
            <a:r>
              <a:rPr lang="nb-NO" sz="2600" dirty="0" smtClean="0"/>
              <a:t>	-Fellesskap </a:t>
            </a:r>
            <a:r>
              <a:rPr lang="nb-NO" sz="2600" dirty="0"/>
              <a:t>i Ånden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600" dirty="0" smtClean="0"/>
              <a:t>Matt 28,19 	</a:t>
            </a:r>
            <a:r>
              <a:rPr lang="nb-NO" sz="2600" i="1" dirty="0" smtClean="0"/>
              <a:t>«Døp </a:t>
            </a:r>
            <a:r>
              <a:rPr lang="nb-NO" sz="2600" i="1" dirty="0"/>
              <a:t>dem til Faderens, Sønnens og Den hellige ånds </a:t>
            </a:r>
            <a:r>
              <a:rPr lang="nb-NO" sz="2600" i="1" dirty="0" smtClean="0"/>
              <a:t>navn</a:t>
            </a:r>
            <a:r>
              <a:rPr lang="nb-NO" sz="2600" i="1" dirty="0"/>
              <a:t>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600" dirty="0"/>
              <a:t>2 Kor </a:t>
            </a:r>
            <a:r>
              <a:rPr lang="nb-NO" sz="2600" dirty="0" smtClean="0"/>
              <a:t>13,13 	</a:t>
            </a:r>
            <a:r>
              <a:rPr lang="nb-NO" sz="2600" i="1" dirty="0" smtClean="0"/>
              <a:t>«Våre </a:t>
            </a:r>
            <a:r>
              <a:rPr lang="nb-NO" sz="2600" i="1" dirty="0"/>
              <a:t>Herre Jesu Kristi nåde, Guds kjærlighet og Den </a:t>
            </a:r>
            <a:r>
              <a:rPr lang="nb-NO" sz="2600" i="1" dirty="0" smtClean="0"/>
              <a:t>hellige ånds</a:t>
            </a:r>
            <a:br>
              <a:rPr lang="nb-NO" sz="2600" i="1" dirty="0" smtClean="0"/>
            </a:br>
            <a:r>
              <a:rPr lang="nb-NO" sz="2600" i="1" dirty="0" smtClean="0"/>
              <a:t>		samfunn </a:t>
            </a:r>
            <a:r>
              <a:rPr lang="nb-NO" sz="2600" i="1" dirty="0"/>
              <a:t>være med dere alle.»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600" dirty="0"/>
              <a:t>Ef </a:t>
            </a:r>
            <a:r>
              <a:rPr lang="nb-NO" sz="2600" dirty="0" smtClean="0"/>
              <a:t>4,4-6 	</a:t>
            </a:r>
            <a:r>
              <a:rPr lang="nb-NO" sz="2600" i="1" dirty="0" smtClean="0"/>
              <a:t>«én </a:t>
            </a:r>
            <a:r>
              <a:rPr lang="nb-NO" sz="2600" i="1" dirty="0"/>
              <a:t>kropp, </a:t>
            </a:r>
            <a:r>
              <a:rPr lang="nb-NO" sz="2600" i="1" dirty="0" smtClean="0"/>
              <a:t>én </a:t>
            </a:r>
            <a:r>
              <a:rPr lang="nb-NO" sz="2600" i="1" dirty="0"/>
              <a:t>Ånd, slik dere fikk ett håp da dere ble kalt, </a:t>
            </a:r>
            <a:r>
              <a:rPr lang="nb-NO" sz="2600" i="1" dirty="0" smtClean="0"/>
              <a:t>én </a:t>
            </a:r>
            <a:r>
              <a:rPr lang="nb-NO" sz="2600" i="1" dirty="0"/>
              <a:t>Herre, </a:t>
            </a:r>
            <a:r>
              <a:rPr lang="nb-NO" sz="2600" i="1" dirty="0" smtClean="0"/>
              <a:t>én</a:t>
            </a:r>
            <a:br>
              <a:rPr lang="nb-NO" sz="2600" i="1" dirty="0" smtClean="0"/>
            </a:br>
            <a:r>
              <a:rPr lang="nb-NO" sz="2600" i="1" dirty="0" smtClean="0"/>
              <a:t>		tro</a:t>
            </a:r>
            <a:r>
              <a:rPr lang="nb-NO" sz="2600" i="1" dirty="0"/>
              <a:t>, </a:t>
            </a:r>
            <a:r>
              <a:rPr lang="nb-NO" sz="2600" i="1" dirty="0" smtClean="0"/>
              <a:t>én </a:t>
            </a:r>
            <a:r>
              <a:rPr lang="nb-NO" sz="2600" i="1" dirty="0"/>
              <a:t>dåp, </a:t>
            </a:r>
            <a:r>
              <a:rPr lang="nb-NO" sz="2600" i="1" dirty="0" smtClean="0"/>
              <a:t>én </a:t>
            </a:r>
            <a:r>
              <a:rPr lang="nb-NO" sz="2600" i="1" dirty="0"/>
              <a:t>Gud og alles Far, han som er </a:t>
            </a:r>
            <a:r>
              <a:rPr lang="nb-NO" sz="2600" i="1" dirty="0" smtClean="0"/>
              <a:t>over </a:t>
            </a:r>
            <a:r>
              <a:rPr lang="nb-NO" sz="2600" i="1" dirty="0"/>
              <a:t>alle og gjennom alle og </a:t>
            </a:r>
            <a:r>
              <a:rPr lang="nb-NO" sz="2600" i="1" dirty="0" smtClean="0"/>
              <a:t>			i </a:t>
            </a:r>
            <a:r>
              <a:rPr lang="nb-NO" sz="2600" i="1" dirty="0"/>
              <a:t>alle»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600" dirty="0"/>
              <a:t>1 Kor </a:t>
            </a:r>
            <a:r>
              <a:rPr lang="nb-NO" sz="2600" dirty="0" smtClean="0"/>
              <a:t>12,4-6 	</a:t>
            </a:r>
            <a:r>
              <a:rPr lang="nb-NO" sz="2600" i="1" dirty="0" smtClean="0"/>
              <a:t>«Det </a:t>
            </a:r>
            <a:r>
              <a:rPr lang="nb-NO" sz="2600" i="1" dirty="0"/>
              <a:t>er forskjellige nådegaver, men Ånden er den samme. Det </a:t>
            </a:r>
            <a:r>
              <a:rPr lang="nb-NO" sz="2600" i="1" dirty="0" smtClean="0"/>
              <a:t>er </a:t>
            </a:r>
            <a:br>
              <a:rPr lang="nb-NO" sz="2600" i="1" dirty="0" smtClean="0"/>
            </a:br>
            <a:r>
              <a:rPr lang="nb-NO" sz="2600" i="1" dirty="0" smtClean="0"/>
              <a:t>		forskjellige </a:t>
            </a:r>
            <a:r>
              <a:rPr lang="nb-NO" sz="2600" i="1" dirty="0"/>
              <a:t>tjenester, men Herren er den samme. Det er </a:t>
            </a:r>
            <a:r>
              <a:rPr lang="nb-NO" sz="2600" i="1" dirty="0" smtClean="0"/>
              <a:t>forskjellige </a:t>
            </a:r>
            <a:br>
              <a:rPr lang="nb-NO" sz="2600" i="1" dirty="0" smtClean="0"/>
            </a:br>
            <a:r>
              <a:rPr lang="nb-NO" sz="2600" i="1" dirty="0" smtClean="0"/>
              <a:t>		kraftige </a:t>
            </a:r>
            <a:r>
              <a:rPr lang="nb-NO" sz="2600" i="1" dirty="0" smtClean="0"/>
              <a:t>virkninger</a:t>
            </a:r>
            <a:r>
              <a:rPr lang="nb-NO" sz="2600" i="1" dirty="0"/>
              <a:t>, men Gud er den </a:t>
            </a:r>
            <a:r>
              <a:rPr lang="nb-NO" sz="2600" i="1" dirty="0" smtClean="0"/>
              <a:t>samme</a:t>
            </a:r>
            <a:endParaRPr lang="nb-NO" sz="26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3, Fil 1,27-2,30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22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7 av 13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570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A6348FA3-A274-4A66-BD4E-95210CC75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Kristus-hymnen om Jesus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88706941-1891-4F96-9B43-699BF4209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Hans </a:t>
            </a:r>
            <a:r>
              <a:rPr lang="nb-NO" sz="3200" b="1" dirty="0"/>
              <a:t>preeksistens</a:t>
            </a:r>
            <a:r>
              <a:rPr lang="nb-NO" sz="3200" dirty="0"/>
              <a:t>, at Jesus fra evighet var hos Gud Fader før han </a:t>
            </a:r>
            <a:r>
              <a:rPr lang="nb-NO" sz="3200" dirty="0" smtClean="0"/>
              <a:t>kom </a:t>
            </a:r>
            <a:r>
              <a:rPr lang="nb-NO" sz="3200" dirty="0"/>
              <a:t>til jorden og ble </a:t>
            </a:r>
            <a:r>
              <a:rPr lang="nb-NO" sz="3200" dirty="0" smtClean="0"/>
              <a:t>menneske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Hans </a:t>
            </a:r>
            <a:r>
              <a:rPr lang="nb-NO" sz="3200" b="1" dirty="0"/>
              <a:t>fornedrelse. </a:t>
            </a:r>
            <a:r>
              <a:rPr lang="nb-NO" sz="3200" dirty="0"/>
              <a:t>Hva ga han avkall på? «Kenosen»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Hans </a:t>
            </a:r>
            <a:r>
              <a:rPr lang="nb-NO" sz="3200" b="1" dirty="0"/>
              <a:t>opphøyelse. </a:t>
            </a:r>
            <a:r>
              <a:rPr lang="nb-NO" sz="3200" dirty="0"/>
              <a:t>Fikk allmakt. Fullmakt. Matt </a:t>
            </a:r>
            <a:r>
              <a:rPr lang="nb-NO" sz="3200" dirty="0" smtClean="0"/>
              <a:t>28,18</a:t>
            </a:r>
            <a:endParaRPr lang="nb-NO" sz="3200" dirty="0"/>
          </a:p>
          <a:p>
            <a:pPr marL="0" indent="0" algn="ctr">
              <a:buNone/>
            </a:pPr>
            <a:r>
              <a:rPr lang="nb-NO" sz="3200" i="1" dirty="0" smtClean="0"/>
              <a:t>«</a:t>
            </a:r>
            <a:r>
              <a:rPr lang="nb-NO" sz="3200" i="1" dirty="0"/>
              <a:t>Til Gud Faders ære»</a:t>
            </a:r>
          </a:p>
          <a:p>
            <a:pPr marL="0" indent="0" algn="ctr">
              <a:buNone/>
            </a:pPr>
            <a:r>
              <a:rPr lang="nb-NO" sz="3200" i="1" dirty="0" smtClean="0"/>
              <a:t>«</a:t>
            </a:r>
            <a:r>
              <a:rPr lang="nb-NO" sz="3200" i="1" dirty="0"/>
              <a:t>Jesus Kristus er Herre»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3, Fil 1,27-2,30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23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8 av 13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484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EFB39EDF-D1CD-4D2F-B5F7-F8A2338AC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Vårt forhold til frelsen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8EB842B3-B519-447C-B1BD-F44024AF0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sz="3200" i="1" dirty="0" smtClean="0"/>
          </a:p>
          <a:p>
            <a:pPr marL="0" indent="0">
              <a:buNone/>
            </a:pPr>
            <a:r>
              <a:rPr lang="nb-NO" sz="3200" i="1" dirty="0" smtClean="0"/>
              <a:t>«</a:t>
            </a:r>
            <a:r>
              <a:rPr lang="nb-NO" sz="3200" i="1" dirty="0"/>
              <a:t>Arbeid på deres egen frelse med respekt og ærefrykt</a:t>
            </a:r>
            <a:r>
              <a:rPr lang="nb-NO" sz="3200" i="1" dirty="0" smtClean="0"/>
              <a:t>» 2,12</a:t>
            </a:r>
            <a:endParaRPr lang="nb-NO" sz="3200" i="1" dirty="0"/>
          </a:p>
          <a:p>
            <a:pPr marL="0" indent="0" algn="ctr">
              <a:buNone/>
            </a:pPr>
            <a:endParaRPr lang="nb-NO" sz="3200" i="1" dirty="0"/>
          </a:p>
          <a:p>
            <a:pPr marL="0" indent="0">
              <a:buNone/>
            </a:pPr>
            <a:r>
              <a:rPr lang="nb-NO" sz="3200" i="1" dirty="0"/>
              <a:t>«For det er Gud som er virksom i dere, så dere både vil og gjør </a:t>
            </a:r>
            <a:r>
              <a:rPr lang="nb-NO" sz="3200" i="1" dirty="0" smtClean="0"/>
              <a:t>det </a:t>
            </a:r>
            <a:r>
              <a:rPr lang="nb-NO" sz="3200" i="1" dirty="0"/>
              <a:t>som er etter Guds gode </a:t>
            </a:r>
            <a:r>
              <a:rPr lang="nb-NO" sz="3200" i="1" dirty="0" smtClean="0"/>
              <a:t>vilje» 2,13</a:t>
            </a:r>
            <a:endParaRPr lang="nb-NO" sz="3200" i="1" dirty="0"/>
          </a:p>
          <a:p>
            <a:pPr marL="0" indent="0" algn="ctr">
              <a:buNone/>
            </a:pPr>
            <a:endParaRPr lang="nb-NO" i="1" dirty="0"/>
          </a:p>
          <a:p>
            <a:pPr marL="0" indent="0" algn="ctr">
              <a:buNone/>
            </a:pPr>
            <a:endParaRPr lang="nb-NO" i="1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3, Fil 1,27-2,30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24</a:t>
            </a:fld>
            <a:endParaRPr lang="nb-NO" dirty="0"/>
          </a:p>
        </p:txBody>
      </p:sp>
      <p:sp>
        <p:nvSpPr>
          <p:cNvPr id="7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9 av 13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580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854A034E-8866-4A47-92F7-1DAC2E038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387" y="300050"/>
            <a:ext cx="10058400" cy="1450757"/>
          </a:xfrm>
        </p:spPr>
        <p:txBody>
          <a:bodyPr/>
          <a:lstStyle/>
          <a:p>
            <a:r>
              <a:rPr lang="nb-NO" dirty="0"/>
              <a:t>Frelsen avhengig av Gud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79BE2380-B26C-4FF4-9CB1-8E7834D8D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083" y="1845734"/>
            <a:ext cx="10058400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3200" dirty="0"/>
              <a:t>For det </a:t>
            </a:r>
            <a:r>
              <a:rPr lang="nb-NO" sz="3200" i="1" dirty="0"/>
              <a:t>første </a:t>
            </a:r>
          </a:p>
          <a:p>
            <a:pPr marL="0" indent="0">
              <a:buNone/>
            </a:pPr>
            <a:r>
              <a:rPr lang="nb-NO" sz="3200" dirty="0" smtClean="0"/>
              <a:t>	- er </a:t>
            </a:r>
            <a:r>
              <a:rPr lang="nb-NO" sz="3200" dirty="0"/>
              <a:t>det Gud som virker i oss ønsket om å bli frelst</a:t>
            </a:r>
          </a:p>
          <a:p>
            <a:pPr marL="0" indent="0">
              <a:buNone/>
            </a:pPr>
            <a:r>
              <a:rPr lang="nb-NO" sz="3200" dirty="0" smtClean="0"/>
              <a:t>For </a:t>
            </a:r>
            <a:r>
              <a:rPr lang="nb-NO" sz="3200" dirty="0"/>
              <a:t>det </a:t>
            </a:r>
            <a:r>
              <a:rPr lang="nb-NO" sz="3200" i="1" dirty="0"/>
              <a:t>andre</a:t>
            </a:r>
            <a:r>
              <a:rPr lang="nb-NO" sz="3200" dirty="0"/>
              <a:t> </a:t>
            </a:r>
          </a:p>
          <a:p>
            <a:pPr marL="0" indent="0">
              <a:buNone/>
            </a:pPr>
            <a:r>
              <a:rPr lang="nb-NO" sz="3200" dirty="0" smtClean="0"/>
              <a:t>	- er </a:t>
            </a:r>
            <a:r>
              <a:rPr lang="nb-NO" sz="3200" dirty="0"/>
              <a:t>fortsettelsen av denne prosessen avhengig av ham</a:t>
            </a:r>
          </a:p>
          <a:p>
            <a:pPr marL="0" indent="0">
              <a:buNone/>
            </a:pPr>
            <a:r>
              <a:rPr lang="nb-NO" sz="3200" dirty="0" smtClean="0"/>
              <a:t>For </a:t>
            </a:r>
            <a:r>
              <a:rPr lang="nb-NO" sz="3200" dirty="0"/>
              <a:t>det </a:t>
            </a:r>
            <a:r>
              <a:rPr lang="nb-NO" sz="3200" i="1" dirty="0"/>
              <a:t>tredje</a:t>
            </a:r>
            <a:r>
              <a:rPr lang="nb-NO" sz="3200" dirty="0"/>
              <a:t> </a:t>
            </a:r>
          </a:p>
          <a:p>
            <a:pPr marL="0" indent="0">
              <a:buNone/>
            </a:pPr>
            <a:r>
              <a:rPr lang="nb-NO" sz="3200" dirty="0" smtClean="0"/>
              <a:t>	- er </a:t>
            </a:r>
            <a:r>
              <a:rPr lang="nb-NO" sz="3200" dirty="0"/>
              <a:t>avslutningen av frelsesgjerningen avhengig </a:t>
            </a:r>
            <a:r>
              <a:rPr lang="nb-NO" sz="3200" dirty="0" smtClean="0"/>
              <a:t>av </a:t>
            </a:r>
            <a:r>
              <a:rPr lang="nb-NO" sz="3200" dirty="0"/>
              <a:t>ham</a:t>
            </a:r>
          </a:p>
          <a:p>
            <a:pPr marL="0" indent="0">
              <a:buNone/>
            </a:pPr>
            <a:r>
              <a:rPr lang="nb-NO" sz="3200" b="1" i="1" dirty="0" smtClean="0"/>
              <a:t>Kjemp </a:t>
            </a:r>
            <a:r>
              <a:rPr lang="nb-NO" sz="3200" b="1" i="1" dirty="0"/>
              <a:t>for evangeliet med Kristi sinnelag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3, Fil 1,27-2,30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25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10 av 13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587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A36B4A37-F664-4D6E-8D81-9417AF65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F1AB54D5-8565-45BC-BD58-64F4E2A6A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Til glede - Del 2, Fil 1,1-26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26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11 av 13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388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19E73E6F-6F79-4305-95FD-3BA0D1988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Kristus-hymnen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05C7E8A3-6CB8-4907-84C9-B09FCB8B8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2400" dirty="0" smtClean="0"/>
              <a:t>Leder</a:t>
            </a:r>
            <a:r>
              <a:rPr lang="nb-NO" sz="2400" dirty="0" smtClean="0"/>
              <a:t>:		La </a:t>
            </a:r>
            <a:r>
              <a:rPr lang="nb-NO" sz="2400" dirty="0"/>
              <a:t>det samme sinnelag være i dere som også var i </a:t>
            </a:r>
            <a:r>
              <a:rPr lang="nb-NO" sz="2400" dirty="0" smtClean="0"/>
              <a:t>Kristus Jesus!</a:t>
            </a:r>
            <a:endParaRPr lang="nb-NO" sz="2400" dirty="0"/>
          </a:p>
          <a:p>
            <a:r>
              <a:rPr lang="nb-NO" sz="2400" dirty="0" smtClean="0"/>
              <a:t>Gruppe </a:t>
            </a:r>
            <a:r>
              <a:rPr lang="nb-NO" sz="2400" dirty="0"/>
              <a:t>1:	Han var i Guds skikkelse</a:t>
            </a:r>
          </a:p>
          <a:p>
            <a:pPr>
              <a:lnSpc>
                <a:spcPct val="100000"/>
              </a:lnSpc>
            </a:pPr>
            <a:r>
              <a:rPr lang="nb-NO" sz="2400" dirty="0"/>
              <a:t>Gruppe 2:	og så det ikke som et rov å være Gud lik,</a:t>
            </a:r>
          </a:p>
          <a:p>
            <a:pPr>
              <a:lnSpc>
                <a:spcPct val="150000"/>
              </a:lnSpc>
            </a:pPr>
            <a:r>
              <a:rPr lang="nb-NO" sz="2400" dirty="0" smtClean="0"/>
              <a:t>Gruppe </a:t>
            </a:r>
            <a:r>
              <a:rPr lang="nb-NO" sz="2400" dirty="0"/>
              <a:t>1:	men ga avkall på sitt eget,</a:t>
            </a:r>
          </a:p>
          <a:p>
            <a:r>
              <a:rPr lang="nb-NO" sz="2400" dirty="0"/>
              <a:t>Gruppe 2:	tok på seg tjenerskikkelse og ble mennesker </a:t>
            </a:r>
            <a:r>
              <a:rPr lang="nb-NO" sz="2400" dirty="0" smtClean="0"/>
              <a:t>lik</a:t>
            </a:r>
            <a:endParaRPr lang="nb-NO" sz="2400" dirty="0"/>
          </a:p>
          <a:p>
            <a:pPr>
              <a:lnSpc>
                <a:spcPct val="150000"/>
              </a:lnSpc>
            </a:pPr>
            <a:r>
              <a:rPr lang="nb-NO" sz="2400" dirty="0" smtClean="0"/>
              <a:t>Gruppe </a:t>
            </a:r>
            <a:r>
              <a:rPr lang="nb-NO" sz="2400" dirty="0"/>
              <a:t>1:	Da han sto fram som </a:t>
            </a:r>
            <a:r>
              <a:rPr lang="nb-NO" sz="2400" dirty="0" smtClean="0"/>
              <a:t>menneske,</a:t>
            </a:r>
            <a:br>
              <a:rPr lang="nb-NO" sz="2400" dirty="0" smtClean="0"/>
            </a:br>
            <a:r>
              <a:rPr lang="nb-NO" sz="2400" dirty="0" smtClean="0"/>
              <a:t>Gruppe </a:t>
            </a:r>
            <a:r>
              <a:rPr lang="nb-NO" sz="2400" dirty="0"/>
              <a:t>2:	fornedret han seg selv og </a:t>
            </a:r>
            <a:r>
              <a:rPr lang="nb-NO" sz="2400" dirty="0" smtClean="0"/>
              <a:t>ble </a:t>
            </a:r>
            <a:r>
              <a:rPr lang="nb-NO" sz="2400" dirty="0"/>
              <a:t>lydig til døden, </a:t>
            </a:r>
            <a:r>
              <a:rPr lang="nb-NO" sz="2400" dirty="0" smtClean="0"/>
              <a:t>ja</a:t>
            </a:r>
            <a:r>
              <a:rPr lang="nb-NO" sz="2400" dirty="0"/>
              <a:t>, døden på </a:t>
            </a:r>
            <a:r>
              <a:rPr lang="nb-NO" sz="2400" dirty="0" smtClean="0"/>
              <a:t>korset</a:t>
            </a:r>
            <a:endParaRPr lang="nb-NO" sz="24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Til glede - Del 2, Fil 1,1-26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27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12 av 13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145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00CDB5AC-6E9F-49A8-AFF8-5A21D5584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1A30FDD3-85F3-489B-81C2-927537027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400" dirty="0"/>
              <a:t>Gruppe 1:	Derfor har også Gud opphøyd ham til det høyeste</a:t>
            </a:r>
          </a:p>
          <a:p>
            <a:r>
              <a:rPr lang="nb-NO" sz="2400" dirty="0"/>
              <a:t>Gruppe 2:	og gitt ham navnet over alle </a:t>
            </a:r>
            <a:r>
              <a:rPr lang="nb-NO" sz="2400" dirty="0" smtClean="0"/>
              <a:t>navn</a:t>
            </a:r>
            <a:endParaRPr lang="nb-NO" sz="2400" dirty="0"/>
          </a:p>
          <a:p>
            <a:endParaRPr lang="nb-NO" sz="2400" dirty="0"/>
          </a:p>
          <a:p>
            <a:r>
              <a:rPr lang="nb-NO" sz="2400" dirty="0"/>
              <a:t>Gruppe 1:	I Jesu navn skal derfor hvert kne bøye seg</a:t>
            </a:r>
          </a:p>
          <a:p>
            <a:r>
              <a:rPr lang="nb-NO" sz="2400" dirty="0"/>
              <a:t>Gruppe 2:	I himmelen, på jorden og under jorden,</a:t>
            </a:r>
          </a:p>
          <a:p>
            <a:endParaRPr lang="nb-NO" sz="2400" dirty="0"/>
          </a:p>
          <a:p>
            <a:r>
              <a:rPr lang="nb-NO" sz="2400" dirty="0"/>
              <a:t>Alle:		</a:t>
            </a:r>
            <a:r>
              <a:rPr lang="nb-NO" sz="2400" dirty="0" smtClean="0"/>
              <a:t>og </a:t>
            </a:r>
            <a:r>
              <a:rPr lang="nb-NO" sz="2400" dirty="0"/>
              <a:t>hver tunge skal bekjenne</a:t>
            </a:r>
          </a:p>
          <a:p>
            <a:pPr marL="1828800" lvl="4" indent="0">
              <a:buNone/>
            </a:pPr>
            <a:r>
              <a:rPr lang="nb-NO" sz="2400" dirty="0"/>
              <a:t>At Jesus Kristus er </a:t>
            </a:r>
            <a:r>
              <a:rPr lang="nb-NO" sz="2400" dirty="0" smtClean="0"/>
              <a:t>Herre</a:t>
            </a:r>
            <a:endParaRPr lang="nb-NO" sz="2400" dirty="0"/>
          </a:p>
          <a:p>
            <a:pPr marL="1828800" lvl="4" indent="0">
              <a:buNone/>
            </a:pPr>
            <a:r>
              <a:rPr lang="nb-NO" sz="2400" dirty="0"/>
              <a:t>Til Gud Faders ære!</a:t>
            </a:r>
          </a:p>
          <a:p>
            <a:pPr marL="1828800" lvl="4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Til glede - Del 2, Fil 1,1-26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28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13 av 13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205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2A71F4D7-7109-40CE-A723-8BEB03751E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Om </a:t>
            </a:r>
            <a:r>
              <a:rPr lang="nb-NO" dirty="0"/>
              <a:t>å være underveis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="" xmlns:a16="http://schemas.microsoft.com/office/drawing/2014/main" id="{EFD5A948-35CD-46C7-85CD-6C38CBFE2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3152" y="4531028"/>
            <a:ext cx="8825658" cy="1076396"/>
          </a:xfrm>
        </p:spPr>
        <p:txBody>
          <a:bodyPr>
            <a:noAutofit/>
          </a:bodyPr>
          <a:lstStyle/>
          <a:p>
            <a:r>
              <a:rPr lang="nb-NO" sz="3200" dirty="0"/>
              <a:t>Bibelarbeid over Filipperbrevet</a:t>
            </a:r>
          </a:p>
          <a:p>
            <a:r>
              <a:rPr lang="nb-NO" sz="3200" dirty="0" smtClean="0"/>
              <a:t>Fil </a:t>
            </a:r>
            <a:r>
              <a:rPr lang="nb-NO" sz="3200" dirty="0"/>
              <a:t>3,1-21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4, Fil 3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29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1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78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2F064AA5-B18F-43A5-B635-D18679C40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En samlet kursoversikt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75E4D2A0-C575-4759-91BC-787729B0A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3682" y="1845734"/>
            <a:ext cx="9931998" cy="40233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nb-NO" sz="9600" b="1" dirty="0"/>
              <a:t>Første </a:t>
            </a:r>
            <a:r>
              <a:rPr lang="nb-NO" sz="9600" b="1" dirty="0" smtClean="0"/>
              <a:t>kurskveld</a:t>
            </a:r>
            <a:r>
              <a:rPr lang="nb-NO" sz="9600" dirty="0" smtClean="0"/>
              <a:t>		Innføring </a:t>
            </a:r>
            <a:r>
              <a:rPr lang="nb-NO" sz="9600" dirty="0"/>
              <a:t>i kurset og grunnleggelse av </a:t>
            </a:r>
            <a:r>
              <a:rPr lang="nb-NO" sz="9600" dirty="0" smtClean="0"/>
              <a:t>menigheten</a:t>
            </a:r>
          </a:p>
          <a:p>
            <a:pPr marL="0" indent="0">
              <a:buNone/>
            </a:pPr>
            <a:endParaRPr lang="nb-NO" sz="9600" dirty="0"/>
          </a:p>
          <a:p>
            <a:pPr marL="0" indent="0">
              <a:buNone/>
            </a:pPr>
            <a:r>
              <a:rPr lang="nb-NO" sz="9600" b="1" dirty="0" smtClean="0"/>
              <a:t>Andre </a:t>
            </a:r>
            <a:r>
              <a:rPr lang="nb-NO" sz="9600" b="1" dirty="0"/>
              <a:t>del</a:t>
            </a:r>
          </a:p>
          <a:p>
            <a:pPr marL="0" indent="0">
              <a:buNone/>
            </a:pPr>
            <a:r>
              <a:rPr lang="nb-NO" sz="9600" dirty="0" smtClean="0"/>
              <a:t>	Kurskveld</a:t>
            </a:r>
            <a:r>
              <a:rPr lang="nb-NO" sz="9600" dirty="0"/>
              <a:t>		</a:t>
            </a:r>
            <a:r>
              <a:rPr lang="nb-NO" sz="9600" dirty="0" smtClean="0"/>
              <a:t>Tema</a:t>
            </a:r>
            <a:r>
              <a:rPr lang="nb-NO" sz="9600" dirty="0"/>
              <a:t>: «Det handler om å leve», Fil 1</a:t>
            </a:r>
          </a:p>
          <a:p>
            <a:pPr marL="0" indent="0">
              <a:buNone/>
            </a:pPr>
            <a:r>
              <a:rPr lang="nb-NO" sz="9600" dirty="0" smtClean="0"/>
              <a:t>	Gudstjeneste</a:t>
            </a:r>
            <a:r>
              <a:rPr lang="nb-NO" sz="9600" dirty="0"/>
              <a:t>		Prekentekst Fil </a:t>
            </a:r>
            <a:r>
              <a:rPr lang="nb-NO" sz="9600" dirty="0" smtClean="0"/>
              <a:t>1,3-11</a:t>
            </a:r>
          </a:p>
          <a:p>
            <a:pPr marL="0" indent="0">
              <a:buNone/>
            </a:pPr>
            <a:endParaRPr lang="nb-NO" sz="9600" dirty="0"/>
          </a:p>
          <a:p>
            <a:pPr marL="0" indent="0">
              <a:buNone/>
            </a:pPr>
            <a:r>
              <a:rPr lang="nb-NO" sz="9600" b="1" dirty="0" smtClean="0"/>
              <a:t>Tredje </a:t>
            </a:r>
            <a:r>
              <a:rPr lang="nb-NO" sz="9600" b="1" dirty="0"/>
              <a:t>del</a:t>
            </a:r>
          </a:p>
          <a:p>
            <a:pPr marL="0" indent="0">
              <a:buNone/>
            </a:pPr>
            <a:r>
              <a:rPr lang="nb-NO" sz="9600" dirty="0" smtClean="0"/>
              <a:t>	Kurskveld</a:t>
            </a:r>
            <a:r>
              <a:rPr lang="nb-NO" sz="9600" dirty="0"/>
              <a:t>		</a:t>
            </a:r>
            <a:r>
              <a:rPr lang="nb-NO" sz="9600" dirty="0" smtClean="0"/>
              <a:t>Tema</a:t>
            </a:r>
            <a:r>
              <a:rPr lang="nb-NO" sz="9600" dirty="0"/>
              <a:t>: «som stjerner på nattehimmelen», Fil 2</a:t>
            </a:r>
          </a:p>
          <a:p>
            <a:pPr marL="0" indent="0">
              <a:buNone/>
            </a:pPr>
            <a:r>
              <a:rPr lang="nb-NO" sz="9600" dirty="0" smtClean="0"/>
              <a:t>	Gudstjeneste</a:t>
            </a:r>
            <a:r>
              <a:rPr lang="nb-NO" sz="9600" dirty="0"/>
              <a:t>		Prekentekst: Fil </a:t>
            </a:r>
            <a:r>
              <a:rPr lang="nb-NO" sz="9600" dirty="0" smtClean="0"/>
              <a:t>2,12-16a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1 - Introduksjon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3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3 </a:t>
            </a:r>
            <a:r>
              <a:rPr lang="nb-NO" sz="1200" dirty="0">
                <a:solidFill>
                  <a:srgbClr val="FFFFFF"/>
                </a:solidFill>
                <a:latin typeface="+mn-lt"/>
              </a:rPr>
              <a:t>av 8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252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 HELHETEN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3538" lvl="1" indent="-322263"/>
            <a:r>
              <a:rPr lang="nb-NO" sz="4500" dirty="0" smtClean="0"/>
              <a:t>En </a:t>
            </a:r>
            <a:r>
              <a:rPr lang="nb-NO" sz="4500" dirty="0"/>
              <a:t>brå </a:t>
            </a:r>
            <a:r>
              <a:rPr lang="nb-NO" sz="4500" dirty="0" smtClean="0"/>
              <a:t>overgang</a:t>
            </a:r>
          </a:p>
          <a:p>
            <a:pPr marL="901700" lvl="2" indent="-322263"/>
            <a:r>
              <a:rPr lang="nb-NO" sz="4100" dirty="0" smtClean="0"/>
              <a:t>Innhold</a:t>
            </a:r>
          </a:p>
          <a:p>
            <a:pPr marL="901700" lvl="2" indent="-322263"/>
            <a:r>
              <a:rPr lang="nb-NO" sz="4100" dirty="0" smtClean="0"/>
              <a:t>Stil </a:t>
            </a:r>
            <a:r>
              <a:rPr lang="nb-NO" sz="4100" dirty="0"/>
              <a:t>og </a:t>
            </a:r>
            <a:r>
              <a:rPr lang="nb-NO" sz="4100" dirty="0" smtClean="0"/>
              <a:t>språk</a:t>
            </a:r>
          </a:p>
          <a:p>
            <a:pPr marL="901700" lvl="2" indent="-322263"/>
            <a:r>
              <a:rPr lang="nb-NO" sz="4100" i="1" dirty="0" smtClean="0"/>
              <a:t>Hold </a:t>
            </a:r>
            <a:r>
              <a:rPr lang="nb-NO" sz="4100" i="1" dirty="0"/>
              <a:t>øye med hundene, hold øye med de onde arbeidere,</a:t>
            </a:r>
            <a:r>
              <a:rPr lang="nb-NO" sz="4100" b="1" i="1" dirty="0"/>
              <a:t> </a:t>
            </a:r>
            <a:r>
              <a:rPr lang="nb-NO" sz="4100" i="1" dirty="0"/>
              <a:t>hold øye med dem som skamskjærer </a:t>
            </a:r>
            <a:r>
              <a:rPr lang="nb-NO" sz="4100" i="1" dirty="0" smtClean="0"/>
              <a:t>seg</a:t>
            </a:r>
          </a:p>
          <a:p>
            <a:pPr marL="363538" lvl="1" indent="-322263"/>
            <a:r>
              <a:rPr lang="nb-NO" sz="4500" dirty="0" smtClean="0"/>
              <a:t>Vranglære </a:t>
            </a:r>
            <a:r>
              <a:rPr lang="nb-NO" sz="4500" dirty="0"/>
              <a:t>i </a:t>
            </a:r>
            <a:r>
              <a:rPr lang="nb-NO" sz="4500" dirty="0" smtClean="0"/>
              <a:t>dag?</a:t>
            </a:r>
          </a:p>
          <a:p>
            <a:pPr marL="363538" lvl="1" indent="-322263"/>
            <a:r>
              <a:rPr lang="nb-NO" sz="4500" dirty="0" smtClean="0"/>
              <a:t>Ingen </a:t>
            </a:r>
            <a:r>
              <a:rPr lang="nb-NO" sz="4500" dirty="0"/>
              <a:t>intellektuell </a:t>
            </a:r>
            <a:r>
              <a:rPr lang="nb-NO" sz="4500" dirty="0" smtClean="0"/>
              <a:t>lek</a:t>
            </a:r>
          </a:p>
          <a:p>
            <a:pPr marL="363538" lvl="1" indent="-322263"/>
            <a:r>
              <a:rPr lang="nb-NO" sz="4500" dirty="0" smtClean="0"/>
              <a:t>To avsnitt</a:t>
            </a:r>
          </a:p>
          <a:p>
            <a:pPr marL="901700" lvl="2" indent="-322263"/>
            <a:r>
              <a:rPr lang="nb-NO" sz="4100" dirty="0" smtClean="0"/>
              <a:t>Å </a:t>
            </a:r>
            <a:r>
              <a:rPr lang="nb-NO" sz="4100" dirty="0"/>
              <a:t>vinne Kristus, </a:t>
            </a:r>
            <a:r>
              <a:rPr lang="nb-NO" sz="4100" dirty="0" smtClean="0"/>
              <a:t>vers 1-11</a:t>
            </a:r>
          </a:p>
          <a:p>
            <a:pPr marL="901700" lvl="2" indent="-322263"/>
            <a:r>
              <a:rPr lang="nb-NO" sz="4100" dirty="0"/>
              <a:t>F</a:t>
            </a:r>
            <a:r>
              <a:rPr lang="nb-NO" sz="4100" dirty="0" smtClean="0"/>
              <a:t>ram </a:t>
            </a:r>
            <a:r>
              <a:rPr lang="nb-NO" sz="4100" dirty="0"/>
              <a:t>mot målet, vers 12-21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4, Fil 3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30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2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19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A6451F0B-8710-490A-8980-BFD11AC7E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7194C99E-1AF4-4160-A84D-AC2C97E93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Stolt </a:t>
            </a:r>
            <a:r>
              <a:rPr lang="nb-NO" dirty="0"/>
              <a:t>av sin bakgrunn…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Spennvidde</a:t>
            </a:r>
            <a:r>
              <a:rPr lang="nb-NO" dirty="0"/>
              <a:t>, fortiden, dagen i dag, tiden som kommer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Er </a:t>
            </a:r>
            <a:r>
              <a:rPr lang="nb-NO" dirty="0"/>
              <a:t>Paulus fullkommen?</a:t>
            </a:r>
          </a:p>
          <a:p>
            <a:pPr lvl="2"/>
            <a:r>
              <a:rPr lang="nb-NO" dirty="0" smtClean="0"/>
              <a:t>En </a:t>
            </a:r>
            <a:r>
              <a:rPr lang="nb-NO" dirty="0"/>
              <a:t>anklage mot ham?</a:t>
            </a:r>
          </a:p>
          <a:p>
            <a:pPr lvl="2"/>
            <a:r>
              <a:rPr lang="nb-NO" dirty="0" smtClean="0"/>
              <a:t>Et </a:t>
            </a:r>
            <a:r>
              <a:rPr lang="nb-NO" dirty="0"/>
              <a:t>problem i menigheten?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De </a:t>
            </a:r>
            <a:r>
              <a:rPr lang="nb-NO" dirty="0"/>
              <a:t>modne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Hvordan leve </a:t>
            </a:r>
            <a:r>
              <a:rPr lang="nb-NO" dirty="0"/>
              <a:t>med sikte på fremtiden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4, Fil 3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31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3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376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5D4A8376-2A3A-4E2F-9971-48D6DA9CA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Noen enkeltheter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B580C972-B46B-4CAB-8E47-7ADC62C22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dirty="0"/>
              <a:t>Vers 1		«Og så»</a:t>
            </a:r>
          </a:p>
          <a:p>
            <a:pPr marL="0" indent="0">
              <a:buNone/>
            </a:pPr>
            <a:r>
              <a:rPr lang="nb-NO" dirty="0"/>
              <a:t>		</a:t>
            </a:r>
            <a:r>
              <a:rPr lang="nb-NO" dirty="0" smtClean="0"/>
              <a:t>«Gled </a:t>
            </a:r>
            <a:r>
              <a:rPr lang="nb-NO" dirty="0"/>
              <a:t>dere»</a:t>
            </a:r>
          </a:p>
          <a:p>
            <a:pPr marL="0" indent="0">
              <a:buNone/>
            </a:pPr>
            <a:r>
              <a:rPr lang="nb-NO" dirty="0" smtClean="0"/>
              <a:t>Vers </a:t>
            </a:r>
            <a:r>
              <a:rPr lang="nb-NO" dirty="0"/>
              <a:t>1		«søsken»</a:t>
            </a:r>
          </a:p>
          <a:p>
            <a:pPr marL="0" indent="0">
              <a:buNone/>
            </a:pPr>
            <a:r>
              <a:rPr lang="nb-NO" dirty="0"/>
              <a:t>			</a:t>
            </a:r>
            <a:r>
              <a:rPr lang="nb-NO" dirty="0" smtClean="0"/>
              <a:t>- Ikke </a:t>
            </a:r>
            <a:r>
              <a:rPr lang="nb-NO" dirty="0"/>
              <a:t>mesteren utenfra, men den kristne broren</a:t>
            </a:r>
          </a:p>
          <a:p>
            <a:pPr marL="0" indent="0">
              <a:buNone/>
            </a:pPr>
            <a:r>
              <a:rPr lang="nb-NO" dirty="0" smtClean="0"/>
              <a:t>Vers </a:t>
            </a:r>
            <a:r>
              <a:rPr lang="nb-NO" dirty="0"/>
              <a:t>2		«hundene»</a:t>
            </a:r>
          </a:p>
          <a:p>
            <a:pPr marL="0" indent="0">
              <a:buNone/>
            </a:pPr>
            <a:r>
              <a:rPr lang="nb-NO" dirty="0"/>
              <a:t>			</a:t>
            </a:r>
            <a:r>
              <a:rPr lang="nb-NO" dirty="0" smtClean="0"/>
              <a:t>- Nederst </a:t>
            </a:r>
            <a:r>
              <a:rPr lang="nb-NO" dirty="0"/>
              <a:t>på rangstigen</a:t>
            </a:r>
          </a:p>
          <a:p>
            <a:pPr marL="0" indent="0">
              <a:buNone/>
            </a:pPr>
            <a:r>
              <a:rPr lang="nb-NO" dirty="0"/>
              <a:t>			</a:t>
            </a:r>
            <a:r>
              <a:rPr lang="nb-NO" dirty="0" smtClean="0"/>
              <a:t>- judaistene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Vers </a:t>
            </a:r>
            <a:r>
              <a:rPr lang="nb-NO" dirty="0"/>
              <a:t>3		Vår stolthet i Kristus Jesus</a:t>
            </a:r>
          </a:p>
          <a:p>
            <a:pPr marL="0" indent="0">
              <a:buNone/>
            </a:pPr>
            <a:r>
              <a:rPr lang="nb-NO" dirty="0"/>
              <a:t>			</a:t>
            </a:r>
            <a:r>
              <a:rPr lang="nb-NO" dirty="0" smtClean="0"/>
              <a:t>- Når </a:t>
            </a:r>
            <a:r>
              <a:rPr lang="nb-NO" dirty="0"/>
              <a:t>vinning blir tap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4, Fil 3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32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4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495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EB816E7F-EFE6-43B5-806F-DE9528BB5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To mål for Paulus’ nye liv.</a:t>
            </a:r>
            <a:br>
              <a:rPr lang="nb-NO" dirty="0"/>
            </a:br>
            <a:r>
              <a:rPr lang="nb-NO" sz="3200" dirty="0"/>
              <a:t>Vinne </a:t>
            </a:r>
            <a:r>
              <a:rPr lang="nb-NO" sz="3200" dirty="0" smtClean="0"/>
              <a:t>Kristus - Lære </a:t>
            </a:r>
            <a:r>
              <a:rPr lang="nb-NO" sz="3200" dirty="0"/>
              <a:t>Kristus å kjenne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9CC7CD97-6105-4DC8-9B00-56EBB5652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083" y="1820640"/>
            <a:ext cx="10058400" cy="40233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b-NO" sz="5100" dirty="0" smtClean="0"/>
              <a:t>Å </a:t>
            </a:r>
            <a:r>
              <a:rPr lang="nb-NO" sz="5100" dirty="0"/>
              <a:t>kjenne Kristus, </a:t>
            </a:r>
            <a:r>
              <a:rPr lang="nb-NO" sz="5100" dirty="0" smtClean="0"/>
              <a:t>vers </a:t>
            </a:r>
            <a:r>
              <a:rPr lang="nb-NO" sz="5100" dirty="0"/>
              <a:t>8</a:t>
            </a:r>
          </a:p>
          <a:p>
            <a:pPr marL="0" indent="0">
              <a:buNone/>
            </a:pPr>
            <a:r>
              <a:rPr lang="nb-NO" sz="5100" dirty="0"/>
              <a:t>	</a:t>
            </a:r>
            <a:r>
              <a:rPr lang="nb-NO" sz="5100" dirty="0" smtClean="0"/>
              <a:t>- Å </a:t>
            </a:r>
            <a:r>
              <a:rPr lang="nb-NO" sz="5100" dirty="0"/>
              <a:t>kjenne</a:t>
            </a:r>
          </a:p>
          <a:p>
            <a:pPr marL="0" indent="0">
              <a:buNone/>
            </a:pPr>
            <a:r>
              <a:rPr lang="nb-NO" sz="5100" dirty="0"/>
              <a:t>	</a:t>
            </a:r>
            <a:r>
              <a:rPr lang="nb-NO" sz="5100" dirty="0" smtClean="0"/>
              <a:t>- Å </a:t>
            </a:r>
            <a:r>
              <a:rPr lang="nb-NO" sz="5100" dirty="0"/>
              <a:t>kjenne Jesus</a:t>
            </a:r>
          </a:p>
          <a:p>
            <a:pPr marL="0" indent="0">
              <a:buNone/>
            </a:pPr>
            <a:r>
              <a:rPr lang="nb-NO" sz="5100" dirty="0"/>
              <a:t>	</a:t>
            </a:r>
            <a:r>
              <a:rPr lang="nb-NO" sz="5100" dirty="0" smtClean="0"/>
              <a:t>- Å </a:t>
            </a:r>
            <a:r>
              <a:rPr lang="nb-NO" sz="5100" dirty="0"/>
              <a:t>kjenne Gud som kjenner oss</a:t>
            </a:r>
          </a:p>
          <a:p>
            <a:pPr marL="0" indent="0">
              <a:buNone/>
            </a:pPr>
            <a:r>
              <a:rPr lang="nb-NO" sz="5100" dirty="0"/>
              <a:t>	</a:t>
            </a:r>
            <a:r>
              <a:rPr lang="nb-NO" sz="5100" dirty="0" smtClean="0"/>
              <a:t>- Forpliktende </a:t>
            </a:r>
            <a:r>
              <a:rPr lang="nb-NO" sz="5100" dirty="0"/>
              <a:t>kjennskap</a:t>
            </a:r>
          </a:p>
          <a:p>
            <a:pPr marL="0" indent="0">
              <a:buNone/>
            </a:pPr>
            <a:r>
              <a:rPr lang="nb-NO" sz="5100" dirty="0" smtClean="0"/>
              <a:t>Rettferdigheten </a:t>
            </a:r>
            <a:r>
              <a:rPr lang="nb-NO" sz="5100" dirty="0"/>
              <a:t>fra Gud, </a:t>
            </a:r>
            <a:r>
              <a:rPr lang="nb-NO" sz="5100" dirty="0" smtClean="0"/>
              <a:t>vers </a:t>
            </a:r>
            <a:r>
              <a:rPr lang="nb-NO" sz="5100" dirty="0"/>
              <a:t>9</a:t>
            </a:r>
          </a:p>
          <a:p>
            <a:pPr marL="0" indent="0">
              <a:buNone/>
            </a:pPr>
            <a:r>
              <a:rPr lang="nb-NO" sz="5100" dirty="0"/>
              <a:t>	</a:t>
            </a:r>
            <a:r>
              <a:rPr lang="nb-NO" sz="5100" dirty="0" smtClean="0"/>
              <a:t>- fremmed </a:t>
            </a:r>
            <a:r>
              <a:rPr lang="nb-NO" sz="5100" dirty="0"/>
              <a:t>rettferdighet</a:t>
            </a:r>
          </a:p>
          <a:p>
            <a:pPr marL="0" indent="0">
              <a:buNone/>
            </a:pPr>
            <a:r>
              <a:rPr lang="nb-NO" sz="5100" i="1" dirty="0" smtClean="0"/>
              <a:t>«.. </a:t>
            </a:r>
            <a:r>
              <a:rPr lang="nb-NO" sz="5100" i="1" dirty="0"/>
              <a:t>Ikke med min egen rettferdighet, den som loven gir, men med den </a:t>
            </a:r>
            <a:r>
              <a:rPr lang="nb-NO" sz="5100" i="1" dirty="0" smtClean="0"/>
              <a:t>rettferdigheten </a:t>
            </a:r>
            <a:r>
              <a:rPr lang="nb-NO" sz="5100" i="1" dirty="0"/>
              <a:t>jeg får ved troen på Kristus. Det er rettferdigheten fra Gud, bygd </a:t>
            </a:r>
            <a:r>
              <a:rPr lang="nb-NO" sz="5100" i="1" dirty="0" smtClean="0"/>
              <a:t>på </a:t>
            </a:r>
            <a:r>
              <a:rPr lang="nb-NO" sz="5100" i="1" dirty="0"/>
              <a:t>tro</a:t>
            </a:r>
            <a:r>
              <a:rPr lang="nb-NO" sz="5100" i="1" dirty="0" smtClean="0"/>
              <a:t>.»</a:t>
            </a:r>
            <a:r>
              <a:rPr lang="nb-NO" dirty="0"/>
              <a:t>	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4, Fil 3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33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5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187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B0E1C9D9-D08D-4E2E-BCEE-3E8343374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A996B137-0C7F-480B-A4FE-4865302E5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5" indent="0">
              <a:buNone/>
            </a:pPr>
            <a:endParaRPr lang="nb-NO" sz="3200" dirty="0" smtClean="0"/>
          </a:p>
          <a:p>
            <a:pPr marL="0" lvl="5" indent="0">
              <a:buNone/>
            </a:pPr>
            <a:endParaRPr lang="nb-NO" sz="3200" dirty="0"/>
          </a:p>
          <a:p>
            <a:pPr marL="0" lvl="5" indent="0">
              <a:buNone/>
            </a:pPr>
            <a:r>
              <a:rPr lang="nb-NO" sz="3200" dirty="0" smtClean="0"/>
              <a:t> 	- Jøde – kristen</a:t>
            </a:r>
          </a:p>
          <a:p>
            <a:pPr marL="0" lvl="5" indent="0">
              <a:buNone/>
            </a:pPr>
            <a:r>
              <a:rPr lang="nb-NO" sz="3200" dirty="0"/>
              <a:t>	</a:t>
            </a:r>
            <a:r>
              <a:rPr lang="nb-NO" sz="3200" dirty="0" smtClean="0"/>
              <a:t>- Ikke fullkommen, </a:t>
            </a:r>
            <a:r>
              <a:rPr lang="nb-NO" sz="3200" dirty="0" smtClean="0"/>
              <a:t>vers 12</a:t>
            </a:r>
            <a:endParaRPr lang="nb-NO" sz="3200" dirty="0" smtClean="0"/>
          </a:p>
          <a:p>
            <a:pPr marL="0" lvl="5" indent="0">
              <a:buNone/>
            </a:pPr>
            <a:endParaRPr lang="nb-NO" sz="3200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4, Fil 3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34</a:t>
            </a:fld>
            <a:endParaRPr lang="nb-NO" dirty="0"/>
          </a:p>
        </p:txBody>
      </p:sp>
      <p:sp>
        <p:nvSpPr>
          <p:cNvPr id="7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6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32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032B5B48-F926-4B16-915B-DA88DB03F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Jage fram, vers 13-14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42A59F3B-E373-4B53-A36B-AC72B1E4F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Dynamikken </a:t>
            </a:r>
            <a:r>
              <a:rPr lang="nb-NO" dirty="0"/>
              <a:t>i livet som </a:t>
            </a:r>
            <a:r>
              <a:rPr lang="nb-NO" dirty="0" smtClean="0"/>
              <a:t>kristen </a:t>
            </a:r>
            <a:r>
              <a:rPr lang="nb-NO" dirty="0"/>
              <a:t>	</a:t>
            </a:r>
            <a:r>
              <a:rPr lang="nb-NO" dirty="0" smtClean="0"/>
              <a:t>- Den </a:t>
            </a:r>
            <a:r>
              <a:rPr lang="nb-NO" dirty="0"/>
              <a:t>kristne er </a:t>
            </a:r>
            <a:r>
              <a:rPr lang="nb-NO" dirty="0" smtClean="0"/>
              <a:t>underveis</a:t>
            </a:r>
            <a:endParaRPr lang="nb-NO" dirty="0"/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Om </a:t>
            </a:r>
            <a:r>
              <a:rPr lang="nb-NO" dirty="0"/>
              <a:t>å være </a:t>
            </a:r>
            <a:r>
              <a:rPr lang="nb-NO" dirty="0" smtClean="0"/>
              <a:t>underveis</a:t>
            </a:r>
            <a:r>
              <a:rPr lang="nb-NO" dirty="0"/>
              <a:t>	</a:t>
            </a:r>
            <a:r>
              <a:rPr lang="nb-NO" dirty="0" smtClean="0"/>
              <a:t>	- På </a:t>
            </a:r>
            <a:r>
              <a:rPr lang="nb-NO" dirty="0"/>
              <a:t>gjerdet?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Grepet </a:t>
            </a:r>
            <a:r>
              <a:rPr lang="nb-NO" dirty="0"/>
              <a:t>av </a:t>
            </a:r>
            <a:r>
              <a:rPr lang="nb-NO" dirty="0" smtClean="0"/>
              <a:t>Kristus</a:t>
            </a:r>
            <a:r>
              <a:rPr lang="nb-NO" dirty="0"/>
              <a:t>	</a:t>
            </a:r>
            <a:r>
              <a:rPr lang="nb-NO" dirty="0" smtClean="0"/>
              <a:t>		- </a:t>
            </a:r>
            <a:r>
              <a:rPr lang="nb-NO" dirty="0" smtClean="0"/>
              <a:t>Reaksjon </a:t>
            </a:r>
            <a:r>
              <a:rPr lang="nb-NO" dirty="0"/>
              <a:t>på Guds </a:t>
            </a:r>
            <a:r>
              <a:rPr lang="nb-NO" dirty="0" smtClean="0"/>
              <a:t>aksjon </a:t>
            </a:r>
            <a:endParaRPr lang="nb-NO" dirty="0"/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Jesu </a:t>
            </a:r>
            <a:r>
              <a:rPr lang="nb-NO" dirty="0" smtClean="0"/>
              <a:t>etterfølger</a:t>
            </a:r>
            <a:r>
              <a:rPr lang="nb-NO" dirty="0"/>
              <a:t>	</a:t>
            </a:r>
            <a:r>
              <a:rPr lang="nb-NO" dirty="0" smtClean="0"/>
              <a:t>			- </a:t>
            </a:r>
            <a:r>
              <a:rPr lang="nb-NO" dirty="0"/>
              <a:t>D</a:t>
            </a:r>
            <a:r>
              <a:rPr lang="nb-NO" dirty="0" smtClean="0"/>
              <a:t>åpen</a:t>
            </a:r>
            <a:endParaRPr lang="nb-NO" dirty="0"/>
          </a:p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Vekst </a:t>
            </a:r>
            <a:r>
              <a:rPr lang="nb-NO" dirty="0"/>
              <a:t>i kristenlivet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S</a:t>
            </a:r>
            <a:r>
              <a:rPr lang="nb-NO" dirty="0" smtClean="0"/>
              <a:t>penningen </a:t>
            </a:r>
            <a:r>
              <a:rPr lang="nb-NO" dirty="0"/>
              <a:t>mellom «allerede» og «ennå ikke</a:t>
            </a:r>
            <a:r>
              <a:rPr lang="nb-NO" dirty="0" smtClean="0"/>
              <a:t>»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4, Fil 3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35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7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68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9C9375CA-F8F5-41B5-B4E1-4D3E6785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C95565A2-F581-4DD2-A9CC-C8DEB477E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dirty="0" smtClean="0"/>
              <a:t>Om </a:t>
            </a:r>
            <a:r>
              <a:rPr lang="nb-NO" dirty="0"/>
              <a:t>å ha magen til Gud, vers </a:t>
            </a:r>
            <a:r>
              <a:rPr lang="nb-NO" dirty="0" smtClean="0"/>
              <a:t>19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fiender </a:t>
            </a:r>
            <a:r>
              <a:rPr lang="nb-NO" dirty="0"/>
              <a:t>av Kristi kors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tilfredsstille </a:t>
            </a:r>
            <a:r>
              <a:rPr lang="nb-NO" dirty="0"/>
              <a:t>egne behov</a:t>
            </a:r>
          </a:p>
          <a:p>
            <a:pPr marL="0" indent="0">
              <a:buNone/>
            </a:pPr>
            <a:r>
              <a:rPr lang="nb-NO" dirty="0" smtClean="0"/>
              <a:t>Borgerrett </a:t>
            </a:r>
            <a:r>
              <a:rPr lang="nb-NO" dirty="0"/>
              <a:t>i himmelen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Vi </a:t>
            </a:r>
            <a:r>
              <a:rPr lang="nb-NO" dirty="0"/>
              <a:t>trenger et håp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Gud </a:t>
            </a:r>
            <a:r>
              <a:rPr lang="nb-NO" dirty="0"/>
              <a:t>vil gi oss et «levende håp»</a:t>
            </a:r>
          </a:p>
          <a:p>
            <a:pPr marL="0" indent="0">
              <a:buNone/>
            </a:pPr>
            <a:r>
              <a:rPr lang="nb-NO" i="1" dirty="0" smtClean="0"/>
              <a:t>«</a:t>
            </a:r>
            <a:r>
              <a:rPr lang="nb-NO" i="1" dirty="0"/>
              <a:t>Lovet være Gud, vår Herre Jesu Kristi Far, han som i sin rike miskunn har født oss på ny til et levende håp, ved Jesu Kristi oppstandelse fra de døde</a:t>
            </a:r>
            <a:r>
              <a:rPr lang="nb-NO" i="1" dirty="0" smtClean="0"/>
              <a:t>.» </a:t>
            </a:r>
            <a:r>
              <a:rPr lang="nb-NO" dirty="0" smtClean="0"/>
              <a:t>1 </a:t>
            </a:r>
            <a:r>
              <a:rPr lang="nb-NO" dirty="0"/>
              <a:t>Pet </a:t>
            </a:r>
            <a:r>
              <a:rPr lang="nb-NO" dirty="0" smtClean="0"/>
              <a:t>1,3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4, Fil 3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36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8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809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A901FE5C-C485-497E-94CD-F87E7AF4E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351118"/>
            <a:ext cx="9404723" cy="1400530"/>
          </a:xfrm>
        </p:spPr>
        <p:txBody>
          <a:bodyPr/>
          <a:lstStyle/>
          <a:p>
            <a:r>
              <a:rPr lang="nb-NO" dirty="0"/>
              <a:t>Et håp som gir mening i dag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E0C0007D-8D53-4263-B4A6-8842447DF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smtClean="0"/>
              <a:t>«</a:t>
            </a:r>
            <a:r>
              <a:rPr lang="nb-NO" b="1" i="1" dirty="0"/>
              <a:t>Og døden skal ikke være mer»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Kjempe </a:t>
            </a:r>
            <a:r>
              <a:rPr lang="nb-NO" dirty="0"/>
              <a:t>for livets krefter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Kjempe </a:t>
            </a:r>
            <a:r>
              <a:rPr lang="nb-NO" dirty="0"/>
              <a:t>mot alle dødens krefter</a:t>
            </a:r>
          </a:p>
          <a:p>
            <a:pPr marL="0" indent="0">
              <a:buNone/>
            </a:pPr>
            <a:r>
              <a:rPr lang="nb-NO" b="1" i="1" dirty="0" smtClean="0"/>
              <a:t>«</a:t>
            </a:r>
            <a:r>
              <a:rPr lang="nb-NO" b="1" i="1" dirty="0"/>
              <a:t>ikke sorg eller skrik eller smerte..»</a:t>
            </a:r>
          </a:p>
          <a:p>
            <a:pPr marL="0" indent="0">
              <a:buNone/>
            </a:pPr>
            <a:r>
              <a:rPr lang="nb-NO" b="1" i="1" dirty="0"/>
              <a:t>	</a:t>
            </a:r>
            <a:r>
              <a:rPr lang="nb-NO" dirty="0" smtClean="0"/>
              <a:t>- Vise </a:t>
            </a:r>
            <a:r>
              <a:rPr lang="nb-NO" dirty="0"/>
              <a:t>omsorg, trøste, støtte, hjelpe, rekke ut </a:t>
            </a:r>
            <a:r>
              <a:rPr lang="nb-NO" dirty="0" smtClean="0"/>
              <a:t>hånd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Om </a:t>
            </a:r>
            <a:r>
              <a:rPr lang="nb-NO" dirty="0"/>
              <a:t>å være himmelvendt</a:t>
            </a:r>
          </a:p>
          <a:p>
            <a:pPr marL="0" indent="0">
              <a:buNone/>
            </a:pPr>
            <a:r>
              <a:rPr lang="nb-NO" b="1" i="1" dirty="0" smtClean="0"/>
              <a:t>«</a:t>
            </a:r>
            <a:r>
              <a:rPr lang="nb-NO" b="1" i="1" dirty="0"/>
              <a:t>Derfra venter vi frelseren»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4, Fil 3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37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9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32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5782624E-0547-4CA6-848E-8B139D7FD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7DDC9CB0-421A-42F3-B826-99B98607B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b-NO" i="1" dirty="0"/>
              <a:t>Uten Jesus</a:t>
            </a:r>
          </a:p>
          <a:p>
            <a:pPr marL="0" indent="0" algn="ctr">
              <a:buNone/>
            </a:pPr>
            <a:r>
              <a:rPr lang="nb-NO" i="1" dirty="0"/>
              <a:t>har jeg en fortid preget av skyld </a:t>
            </a:r>
            <a:r>
              <a:rPr lang="nb-NO" i="1" dirty="0" smtClean="0"/>
              <a:t>og</a:t>
            </a:r>
            <a:endParaRPr lang="nb-NO" i="1" dirty="0"/>
          </a:p>
          <a:p>
            <a:pPr marL="0" indent="0" algn="ctr">
              <a:buNone/>
            </a:pPr>
            <a:r>
              <a:rPr lang="nb-NO" i="1" dirty="0"/>
              <a:t>en fremtid preget av </a:t>
            </a:r>
            <a:r>
              <a:rPr lang="nb-NO" i="1" dirty="0" smtClean="0"/>
              <a:t>fortvilelse</a:t>
            </a:r>
            <a:endParaRPr lang="nb-NO" i="1" dirty="0"/>
          </a:p>
          <a:p>
            <a:pPr marL="0" indent="0" algn="ctr">
              <a:buNone/>
            </a:pPr>
            <a:endParaRPr lang="nb-NO" i="1" dirty="0"/>
          </a:p>
          <a:p>
            <a:pPr marL="0" indent="0" algn="ctr">
              <a:buNone/>
            </a:pPr>
            <a:r>
              <a:rPr lang="nb-NO" i="1" dirty="0"/>
              <a:t>Med Jesus</a:t>
            </a:r>
          </a:p>
          <a:p>
            <a:pPr marL="0" indent="0" algn="ctr">
              <a:buNone/>
            </a:pPr>
            <a:r>
              <a:rPr lang="nb-NO" i="1" dirty="0"/>
              <a:t>har jeg en fortid preget av </a:t>
            </a:r>
            <a:r>
              <a:rPr lang="nb-NO" i="1" dirty="0" smtClean="0"/>
              <a:t>tilgivelse og</a:t>
            </a:r>
            <a:endParaRPr lang="nb-NO" i="1" dirty="0"/>
          </a:p>
          <a:p>
            <a:pPr marL="0" indent="0" algn="ctr">
              <a:buNone/>
            </a:pPr>
            <a:r>
              <a:rPr lang="nb-NO" i="1" dirty="0"/>
              <a:t>en fremtid preget av </a:t>
            </a:r>
            <a:r>
              <a:rPr lang="nb-NO" i="1" dirty="0" smtClean="0"/>
              <a:t>håp</a:t>
            </a:r>
            <a:endParaRPr lang="nb-NO" i="1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4, Fil 3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38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10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164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0F1F7B95-3FB7-4D83-8ADE-D4A6BA3122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Vær </a:t>
            </a:r>
            <a:r>
              <a:rPr lang="nb-NO" dirty="0"/>
              <a:t>ikke bekymret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xmlns="" id="{B8F6CA9E-ED55-4105-A078-5441F71023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nb-NO" sz="3200" dirty="0"/>
              <a:t>Bibelarbeid over Filipperbrevet</a:t>
            </a:r>
          </a:p>
          <a:p>
            <a:r>
              <a:rPr lang="nb-NO" sz="3200" dirty="0" smtClean="0"/>
              <a:t>FIL 4,1-23</a:t>
            </a:r>
            <a:endParaRPr lang="nb-NO" sz="32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5, Fil 4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39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1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113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xmlns="" id="{F12977F8-B9D0-4169-94B5-3B293BBCD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425388"/>
            <a:ext cx="10058400" cy="44437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/>
              <a:t>Fjerde del</a:t>
            </a:r>
          </a:p>
          <a:p>
            <a:pPr marL="0" indent="0">
              <a:buNone/>
            </a:pPr>
            <a:r>
              <a:rPr lang="nb-NO" sz="2400" dirty="0" smtClean="0"/>
              <a:t>	Kurskveld</a:t>
            </a:r>
            <a:r>
              <a:rPr lang="nb-NO" sz="2400" dirty="0"/>
              <a:t>	</a:t>
            </a:r>
            <a:r>
              <a:rPr lang="nb-NO" sz="2400" dirty="0" smtClean="0"/>
              <a:t>Tema</a:t>
            </a:r>
            <a:r>
              <a:rPr lang="nb-NO" sz="2400" dirty="0"/>
              <a:t>: «om å være underveis», Fil 3</a:t>
            </a:r>
          </a:p>
          <a:p>
            <a:pPr marL="0" indent="0">
              <a:buNone/>
            </a:pPr>
            <a:r>
              <a:rPr lang="nb-NO" sz="2400" dirty="0" smtClean="0"/>
              <a:t>	Gudstjeneste</a:t>
            </a:r>
            <a:r>
              <a:rPr lang="nb-NO" sz="2400" dirty="0"/>
              <a:t>	Prekentekst: Fil 3,12-16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b="1" dirty="0"/>
              <a:t>Femte del</a:t>
            </a:r>
          </a:p>
          <a:p>
            <a:pPr marL="0" indent="0">
              <a:buNone/>
            </a:pPr>
            <a:r>
              <a:rPr lang="nb-NO" sz="2400" dirty="0" smtClean="0"/>
              <a:t>	Kurskveld</a:t>
            </a:r>
            <a:r>
              <a:rPr lang="nb-NO" sz="2400" dirty="0"/>
              <a:t>	</a:t>
            </a:r>
            <a:r>
              <a:rPr lang="nb-NO" sz="2400" dirty="0" smtClean="0"/>
              <a:t>Tema</a:t>
            </a:r>
            <a:r>
              <a:rPr lang="nb-NO" sz="2400" dirty="0"/>
              <a:t>: «Vær ikke bekymret», Fil 4</a:t>
            </a:r>
          </a:p>
          <a:p>
            <a:pPr marL="0" indent="0">
              <a:buNone/>
            </a:pPr>
            <a:r>
              <a:rPr lang="nb-NO" sz="2400" dirty="0" smtClean="0"/>
              <a:t>	Gudstjeneste</a:t>
            </a:r>
            <a:r>
              <a:rPr lang="nb-NO" sz="2400" dirty="0"/>
              <a:t>	Prekentekst: Fil </a:t>
            </a:r>
            <a:r>
              <a:rPr lang="nb-NO" sz="2400" dirty="0" smtClean="0"/>
              <a:t>4,4-7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b="1" dirty="0" smtClean="0"/>
              <a:t>Sjette del </a:t>
            </a:r>
            <a:r>
              <a:rPr lang="nb-NO" sz="2400" dirty="0" smtClean="0"/>
              <a:t>		Meditasjonsvandring</a:t>
            </a:r>
            <a:endParaRPr lang="nb-NO" sz="2400" dirty="0"/>
          </a:p>
          <a:p>
            <a:pPr marL="0" indent="0">
              <a:buNone/>
            </a:pPr>
            <a:r>
              <a:rPr lang="nb-NO" sz="2400" dirty="0"/>
              <a:t>	</a:t>
            </a: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1 - Introduksjon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4</a:t>
            </a:fld>
            <a:endParaRPr lang="nb-NO" dirty="0"/>
          </a:p>
        </p:txBody>
      </p:sp>
      <p:sp>
        <p:nvSpPr>
          <p:cNvPr id="5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4 </a:t>
            </a:r>
            <a:r>
              <a:rPr lang="nb-NO" sz="1200" dirty="0">
                <a:solidFill>
                  <a:srgbClr val="FFFFFF"/>
                </a:solidFill>
                <a:latin typeface="+mn-lt"/>
              </a:rPr>
              <a:t>av 8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831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86B23CB9-8D76-4576-8148-82D7E3C5A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Inndeling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2E23FC77-5CAD-453B-B513-FE0435F96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	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	Vers 1-9	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	</a:t>
            </a:r>
            <a:r>
              <a:rPr lang="nb-NO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Glede</a:t>
            </a: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, bønn og fred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	Vers 10-20	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	</a:t>
            </a:r>
            <a:r>
              <a:rPr lang="nb-NO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Takk </a:t>
            </a: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for gaven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	Vers 21-23	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	</a:t>
            </a:r>
            <a:r>
              <a:rPr lang="nb-NO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Sluttord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5, Fil 4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40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2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749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CD20F494-7917-4588-87FA-0A126E50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Mine Søsken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FBD3CE22-8873-4B5A-A551-1CACE069D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pPr marL="0" indent="0" algn="ctr">
              <a:buNone/>
            </a:pPr>
            <a:r>
              <a:rPr lang="nb-NO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«..</a:t>
            </a: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mine søsken, </a:t>
            </a:r>
          </a:p>
          <a:p>
            <a:pPr marL="0" indent="0" algn="ctr">
              <a:buNone/>
            </a:pP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som jeg elsker og lengter etter, </a:t>
            </a:r>
          </a:p>
          <a:p>
            <a:pPr marL="0" indent="0" algn="ctr">
              <a:buNone/>
            </a:pP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min glede </a:t>
            </a:r>
          </a:p>
          <a:p>
            <a:pPr marL="0" indent="0" algn="ctr">
              <a:buNone/>
            </a:pP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og min seierskrans</a:t>
            </a:r>
            <a:r>
              <a:rPr lang="nb-NO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»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 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5, Fil 4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41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3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798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5266C36C-F210-4198-9F68-36CBE7E5C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 Herren. I Kristus.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0B50AA5D-998D-4C72-A2D5-4916AD5AC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	Vers 1		«Stå fast i Herren!»</a:t>
            </a:r>
          </a:p>
          <a:p>
            <a:pPr marL="0" indent="0">
              <a:buNone/>
            </a:pPr>
            <a:r>
              <a:rPr lang="nb-NO" dirty="0"/>
              <a:t>	Vers 2		«Kom til enighet i Herren!»</a:t>
            </a:r>
          </a:p>
          <a:p>
            <a:pPr marL="0" indent="0">
              <a:buNone/>
            </a:pPr>
            <a:r>
              <a:rPr lang="nb-NO" dirty="0"/>
              <a:t>	Vers 4		«Gled dere i Herren!»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5, Fil 4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42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4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743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25976EA6-E176-4B5F-8544-F4E8BE726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 og kall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6A6AB31A-F8DF-4C80-8C2B-0EAB67014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nb-NO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Men </a:t>
            </a:r>
            <a:endParaRPr lang="nb-NO" i="1" dirty="0"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legg alt dere har på hjertet, 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fram for Gud. 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Be og kall på ham 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med </a:t>
            </a:r>
            <a:r>
              <a:rPr lang="nb-NO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takk</a:t>
            </a:r>
            <a:endParaRPr lang="nb-NO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5, Fil 4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43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5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209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28207936-9F8F-4FE3-86FD-9BDB5ED9E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4118" y="332669"/>
            <a:ext cx="9404723" cy="1400530"/>
          </a:xfrm>
        </p:spPr>
        <p:txBody>
          <a:bodyPr/>
          <a:lstStyle/>
          <a:p>
            <a:pPr algn="ctr"/>
            <a:r>
              <a:rPr lang="nb-NO" dirty="0"/>
              <a:t>Bønnesvar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6C817AFE-6E53-4A6C-9E37-794E0CA4F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«Bønn handler ikke om å overtale Gud til å gjøre det vi ønsker at han skal gjøre, men å overbevise oss selv om det å gjøre det Gud ønsker vi skal gjøre</a:t>
            </a:r>
            <a:r>
              <a:rPr lang="nb-NO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.»</a:t>
            </a:r>
            <a:endParaRPr lang="nb-NO" i="1" dirty="0">
              <a:latin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 algn="ctr">
              <a:buNone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 «</a:t>
            </a: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Jublende løfter vi her våre hender, synger om gleden og håpet du sender, gir deg </a:t>
            </a:r>
            <a:r>
              <a:rPr lang="nb-NO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vår lovsang, vårt </a:t>
            </a: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liv og vår arbeidsdag. Handling og bønn må bli ett.»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 (NoS 674)</a:t>
            </a:r>
          </a:p>
          <a:p>
            <a:pPr marL="0" indent="0" algn="ctr">
              <a:lnSpc>
                <a:spcPct val="110000"/>
              </a:lnSpc>
              <a:spcAft>
                <a:spcPts val="0"/>
              </a:spcAft>
              <a:buNone/>
            </a:pPr>
            <a:r>
              <a:rPr lang="nb-NO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«</a:t>
            </a: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Og Guds fred som overgår all forstand, </a:t>
            </a:r>
            <a:r>
              <a:rPr lang="nb-NO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/>
            </a:r>
            <a:br>
              <a:rPr lang="nb-NO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</a:br>
            <a:r>
              <a:rPr lang="nb-NO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skal </a:t>
            </a: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bevare deres hjerter og tanker i </a:t>
            </a:r>
            <a:r>
              <a:rPr lang="nb-NO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Kristus Jesus</a:t>
            </a: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.»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 algn="ctr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5, Fil 4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44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6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141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5B639BD3-BAC7-4CF1-B032-3D0D87D0C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Fredens Gud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AA217E5E-84A6-4C11-9FA0-59674637F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pPr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	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-	Håpets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Gud, Rom 15,13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	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-	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Tålmodighetens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og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trøstens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Gud, Rom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15,5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	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-	Kjærlighetens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og fredens Gud, 2 Kor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13,11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 algn="ctr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5, Fil 4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45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7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228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xmlns="" id="{BF433BB5-DD5B-4CAD-9258-7FB50EE535AB}"/>
              </a:ext>
            </a:extLst>
          </p:cNvPr>
          <p:cNvSpPr/>
          <p:nvPr/>
        </p:nvSpPr>
        <p:spPr>
          <a:xfrm>
            <a:off x="2610678" y="917577"/>
            <a:ext cx="6970644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b-NO" sz="2800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«Alt som er sant og edelt, rett og </a:t>
            </a:r>
            <a:r>
              <a:rPr lang="nb-NO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rent, </a:t>
            </a:r>
            <a:r>
              <a:rPr lang="nb-NO" sz="2800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alt som er verdt å elske og akte, alt som er til glede og alt som fortjener ros</a:t>
            </a:r>
            <a:r>
              <a:rPr lang="nb-NO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..»</a:t>
            </a: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xmlns="" id="{C94F3358-4560-4A69-968A-6039D5533876}"/>
              </a:ext>
            </a:extLst>
          </p:cNvPr>
          <p:cNvSpPr/>
          <p:nvPr/>
        </p:nvSpPr>
        <p:spPr>
          <a:xfrm>
            <a:off x="1800347" y="2509074"/>
            <a:ext cx="869732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b-NO" sz="2800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Vår Gud og Far være ære i all </a:t>
            </a:r>
            <a:r>
              <a:rPr lang="nb-NO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evighet! </a:t>
            </a:r>
            <a:r>
              <a:rPr lang="nb-NO" sz="2800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Amen</a:t>
            </a: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xmlns="" id="{84A2312E-3D7B-495B-B722-9060FC43A4E6}"/>
              </a:ext>
            </a:extLst>
          </p:cNvPr>
          <p:cNvSpPr/>
          <p:nvPr/>
        </p:nvSpPr>
        <p:spPr>
          <a:xfrm>
            <a:off x="3048000" y="3155531"/>
            <a:ext cx="6096000" cy="252376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b-NO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Lovet </a:t>
            </a:r>
            <a:r>
              <a:rPr lang="nb-NO" sz="2800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være Gud, han som har makt til å styrke dere med mitt </a:t>
            </a:r>
            <a:r>
              <a:rPr lang="nb-NO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evangelium, budskapet </a:t>
            </a:r>
            <a:r>
              <a:rPr lang="nb-NO" sz="2800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om Jesus </a:t>
            </a:r>
            <a:r>
              <a:rPr lang="nb-NO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Kristus</a:t>
            </a:r>
            <a:endParaRPr lang="nb-NO" i="1" dirty="0"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algn="ctr"/>
            <a:endParaRPr lang="nb-NO" i="1" dirty="0">
              <a:latin typeface="Calibri" panose="020F0502020204030204" pitchFamily="34" charset="0"/>
              <a:cs typeface="Kalinga" panose="020B0502040204020203" pitchFamily="34" charset="0"/>
            </a:endParaRPr>
          </a:p>
          <a:p>
            <a:pPr algn="ctr"/>
            <a:r>
              <a:rPr lang="nb-NO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Ham</a:t>
            </a:r>
            <a:r>
              <a:rPr lang="nb-NO" sz="2800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, den eneste vise Gud, være ære ved Jesus Kristus i evighet! </a:t>
            </a:r>
            <a:r>
              <a:rPr lang="nb-NO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Amen</a:t>
            </a:r>
            <a:endParaRPr lang="nb-NO" sz="2800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xmlns="" id="{02A99496-CC2C-4EF7-9392-BAECE2B64626}"/>
              </a:ext>
            </a:extLst>
          </p:cNvPr>
          <p:cNvSpPr/>
          <p:nvPr/>
        </p:nvSpPr>
        <p:spPr>
          <a:xfrm>
            <a:off x="2040835" y="3105835"/>
            <a:ext cx="764650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b="1" i="1" dirty="0"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endParaRPr lang="nb-NO" b="1" i="1" dirty="0">
              <a:latin typeface="Calibri" panose="020F0502020204030204" pitchFamily="34" charset="0"/>
              <a:cs typeface="Kalinga" panose="020B0502040204020203" pitchFamily="34" charset="0"/>
            </a:endParaRPr>
          </a:p>
          <a:p>
            <a:endParaRPr lang="nb-NO" b="1" i="1" dirty="0">
              <a:latin typeface="Calibri" panose="020F0502020204030204" pitchFamily="34" charset="0"/>
              <a:cs typeface="Kalinga" panose="020B0502040204020203" pitchFamily="34" charset="0"/>
            </a:endParaRPr>
          </a:p>
          <a:p>
            <a:endParaRPr lang="nb-NO" b="1" i="1" dirty="0">
              <a:latin typeface="Calibri" panose="020F0502020204030204" pitchFamily="34" charset="0"/>
              <a:cs typeface="Kalinga" panose="020B0502040204020203" pitchFamily="34" charset="0"/>
            </a:endParaRPr>
          </a:p>
          <a:p>
            <a:endParaRPr lang="nb-NO" b="1" i="1" dirty="0">
              <a:latin typeface="Calibri" panose="020F0502020204030204" pitchFamily="34" charset="0"/>
              <a:cs typeface="Kalinga" panose="020B0502040204020203" pitchFamily="34" charset="0"/>
            </a:endParaRPr>
          </a:p>
          <a:p>
            <a:endParaRPr lang="nb-NO" b="1" i="1" dirty="0">
              <a:latin typeface="Calibri" panose="020F0502020204030204" pitchFamily="34" charset="0"/>
              <a:cs typeface="Kalinga" panose="020B0502040204020203" pitchFamily="34" charset="0"/>
            </a:endParaRPr>
          </a:p>
          <a:p>
            <a:endParaRPr lang="nb-NO" b="1" i="1" dirty="0">
              <a:latin typeface="Calibri" panose="020F0502020204030204" pitchFamily="34" charset="0"/>
              <a:cs typeface="Kalinga" panose="020B0502040204020203" pitchFamily="34" charset="0"/>
            </a:endParaRPr>
          </a:p>
          <a:p>
            <a:endParaRPr lang="nb-NO" b="1" i="1" dirty="0">
              <a:latin typeface="Calibri" panose="020F0502020204030204" pitchFamily="34" charset="0"/>
              <a:cs typeface="Kalinga" panose="020B0502040204020203" pitchFamily="34" charset="0"/>
            </a:endParaRPr>
          </a:p>
          <a:p>
            <a:endParaRPr lang="nb-NO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5, Fil 4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46</a:t>
            </a:fld>
            <a:endParaRPr lang="nb-NO" dirty="0"/>
          </a:p>
        </p:txBody>
      </p:sp>
      <p:sp>
        <p:nvSpPr>
          <p:cNvPr id="8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8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803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2958A3C1-4F69-410E-8473-0112C97A8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Velsignelse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A2FE56D5-8EE3-4868-BAF5-FF066DC06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» </a:t>
            </a: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Vår Herre Jesu Kristi nåde være med deres ånd!»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>
              <a:buNone/>
            </a:pPr>
            <a:endParaRPr lang="nb-NO" dirty="0"/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«Vår Herre Jesu Kristi nåde, Guds kjærlighet, og Den hellige ånds samfunn være med dere alle.»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 (2 Kor 13,13)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nb-NO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Herren velsigne deg og bevare </a:t>
            </a:r>
            <a:r>
              <a:rPr lang="nb-NO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deg! </a:t>
            </a:r>
            <a:r>
              <a:rPr lang="nb-NO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/>
            </a:r>
            <a:br>
              <a:rPr lang="nb-NO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</a:br>
            <a:r>
              <a:rPr lang="nb-NO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Herren </a:t>
            </a:r>
            <a:r>
              <a:rPr lang="nb-NO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la sitt ansikt lyse over deg og være deg </a:t>
            </a:r>
            <a:r>
              <a:rPr lang="nb-NO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nådig</a:t>
            </a:r>
            <a:r>
              <a:rPr lang="nb-NO" i="1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!</a:t>
            </a:r>
            <a:r>
              <a:rPr lang="nb-NO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/>
            </a:r>
            <a:br>
              <a:rPr lang="nb-NO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</a:br>
            <a:r>
              <a:rPr lang="nb-NO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 </a:t>
            </a:r>
            <a:r>
              <a:rPr lang="nb-NO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Herren løfte sitt </a:t>
            </a:r>
            <a:r>
              <a:rPr lang="nb-NO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ansikt </a:t>
            </a:r>
            <a:r>
              <a:rPr lang="nb-NO" i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mot deg og </a:t>
            </a:r>
            <a:r>
              <a:rPr lang="nb-NO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gi deg </a:t>
            </a:r>
            <a:r>
              <a:rPr lang="nb-NO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fred!</a:t>
            </a:r>
            <a:r>
              <a:rPr lang="nb-NO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(4 Mos 6,25)</a:t>
            </a:r>
            <a:endParaRPr lang="nb-NO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5, Fil 4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47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9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15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5F7505AF-06CF-4DC9-8FD7-8C83E837C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Sammenfatning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66DDEAC7-F297-447F-855D-3F1495AA6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Brevet handler om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glede </a:t>
            </a: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Brevet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handler om å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leve</a:t>
            </a: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Brevet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handler om sammen å være underveis med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Jesus, som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er sentrum og grunnlag for alt som heter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Kalinga" panose="020B0502040204020203" pitchFamily="34" charset="0"/>
              </a:rPr>
              <a:t>kristentro</a:t>
            </a:r>
            <a:endParaRPr lang="nb-N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5, Fil 4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48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10 av 10 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919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B1CE9D75-A1B9-4D4A-A4DA-29D0E115A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Kurskvelden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EBDC65E2-40A3-4D6D-905E-C36373058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3200" dirty="0"/>
              <a:t>Kl. 19.00	Kveldsmåltid</a:t>
            </a:r>
          </a:p>
          <a:p>
            <a:pPr marL="0" indent="0">
              <a:buNone/>
            </a:pPr>
            <a:r>
              <a:rPr lang="nb-NO" sz="3200" dirty="0" smtClean="0"/>
              <a:t>Kl</a:t>
            </a:r>
            <a:r>
              <a:rPr lang="nb-NO" sz="3200" dirty="0"/>
              <a:t>. 19.35	Tematisk innledning</a:t>
            </a:r>
          </a:p>
          <a:p>
            <a:pPr marL="0" indent="0">
              <a:buNone/>
            </a:pPr>
            <a:r>
              <a:rPr lang="nb-NO" sz="3200" dirty="0" smtClean="0"/>
              <a:t>Kl</a:t>
            </a:r>
            <a:r>
              <a:rPr lang="nb-NO" sz="3200" dirty="0"/>
              <a:t>. </a:t>
            </a:r>
            <a:r>
              <a:rPr lang="nb-NO" sz="3200" dirty="0" smtClean="0"/>
              <a:t>20.00</a:t>
            </a:r>
            <a:r>
              <a:rPr lang="nb-NO" sz="3200" dirty="0"/>
              <a:t>	Gruppesamtale</a:t>
            </a:r>
          </a:p>
          <a:p>
            <a:pPr marL="0" indent="0">
              <a:buNone/>
            </a:pPr>
            <a:r>
              <a:rPr lang="nb-NO" sz="3200" dirty="0" smtClean="0"/>
              <a:t>		Plenum</a:t>
            </a:r>
            <a:endParaRPr lang="nb-NO" sz="3200" dirty="0"/>
          </a:p>
          <a:p>
            <a:pPr marL="0" indent="0">
              <a:buNone/>
            </a:pPr>
            <a:r>
              <a:rPr lang="nb-NO" sz="3200" dirty="0" smtClean="0"/>
              <a:t>Kl</a:t>
            </a:r>
            <a:r>
              <a:rPr lang="nb-NO" sz="3200" dirty="0"/>
              <a:t>. </a:t>
            </a:r>
            <a:r>
              <a:rPr lang="nb-NO" sz="3200" dirty="0" smtClean="0"/>
              <a:t>21.25</a:t>
            </a:r>
            <a:r>
              <a:rPr lang="nb-NO" sz="3200" dirty="0"/>
              <a:t>	Avrunding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1 - Introduksjon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5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5 </a:t>
            </a:r>
            <a:r>
              <a:rPr lang="nb-NO" sz="1200" dirty="0">
                <a:solidFill>
                  <a:srgbClr val="FFFFFF"/>
                </a:solidFill>
                <a:latin typeface="+mn-lt"/>
              </a:rPr>
              <a:t>av 8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39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6F864DF4-932F-4986-AEB0-D2C6FBC96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Samfunnsforhold</a:t>
            </a:r>
            <a:br>
              <a:rPr lang="nb-NO" dirty="0"/>
            </a:br>
            <a:r>
              <a:rPr lang="nb-NO" dirty="0"/>
              <a:t>som lå til rette for spredning av evangeliet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22A74CF2-00EB-400A-81B0-37B98EA2E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Felles </a:t>
            </a:r>
            <a:r>
              <a:rPr lang="nb-NO" sz="3200" dirty="0"/>
              <a:t>Romersk/hellenistisk kultur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Gresk </a:t>
            </a:r>
            <a:r>
              <a:rPr lang="nb-NO" sz="3200" dirty="0"/>
              <a:t>språk, forstått «overalt»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Veinett </a:t>
            </a:r>
            <a:r>
              <a:rPr lang="nb-NO" sz="3200" dirty="0"/>
              <a:t>godt utbygd, - ut fra Rom, Via Appia, Via Egnatia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Stabil </a:t>
            </a:r>
            <a:r>
              <a:rPr lang="nb-NO" sz="3200" dirty="0"/>
              <a:t>forvaltning i det romerske imperium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Religiøs </a:t>
            </a:r>
            <a:r>
              <a:rPr lang="nb-NO" sz="3200" dirty="0"/>
              <a:t>forventning i luften – mange så mot </a:t>
            </a:r>
            <a:r>
              <a:rPr lang="nb-NO" sz="3200" dirty="0" smtClean="0"/>
              <a:t>øst</a:t>
            </a:r>
            <a:endParaRPr lang="nb-NO" sz="3200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1 - Introduksjon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6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6 </a:t>
            </a:r>
            <a:r>
              <a:rPr lang="nb-NO" sz="1200" dirty="0">
                <a:solidFill>
                  <a:srgbClr val="FFFFFF"/>
                </a:solidFill>
                <a:latin typeface="+mn-lt"/>
              </a:rPr>
              <a:t>av 8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699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55974470-0256-4E2E-B9B9-252596979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Paulus hadde en strategi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1ED5C2A4-E426-4E9B-9A1E-56FB88659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Viktige </a:t>
            </a:r>
            <a:r>
              <a:rPr lang="nb-NO" sz="3200" dirty="0"/>
              <a:t>byer og knutepunkt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Jøde </a:t>
            </a:r>
            <a:r>
              <a:rPr lang="nb-NO" sz="3200" dirty="0"/>
              <a:t>først – så greker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Fulgte </a:t>
            </a:r>
            <a:r>
              <a:rPr lang="nb-NO" sz="3200" dirty="0"/>
              <a:t>opp </a:t>
            </a:r>
            <a:r>
              <a:rPr lang="nb-NO" sz="3200" dirty="0" smtClean="0"/>
              <a:t>menigheten: Besøk</a:t>
            </a:r>
            <a:r>
              <a:rPr lang="nb-NO" sz="3200" dirty="0"/>
              <a:t>, brev, medarbeidere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1 - Introduksjon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7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7 </a:t>
            </a:r>
            <a:r>
              <a:rPr lang="nb-NO" sz="1200" dirty="0">
                <a:solidFill>
                  <a:srgbClr val="FFFFFF"/>
                </a:solidFill>
                <a:latin typeface="+mn-lt"/>
              </a:rPr>
              <a:t>av 8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079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886C7CD9-B535-4490-811E-2E2728E84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Paulus og Filippi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075DE9F4-79A3-411C-A904-D26999011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3200" dirty="0"/>
              <a:t>Paulus later til å ha vært </a:t>
            </a:r>
            <a:r>
              <a:rPr lang="nb-NO" sz="3200" dirty="0" smtClean="0"/>
              <a:t>tre </a:t>
            </a:r>
            <a:r>
              <a:rPr lang="nb-NO" sz="3200" dirty="0"/>
              <a:t>ganger i </a:t>
            </a:r>
            <a:r>
              <a:rPr lang="nb-NO" sz="3200" dirty="0" smtClean="0"/>
              <a:t>Filippi</a:t>
            </a:r>
            <a:endParaRPr lang="nb-NO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Under </a:t>
            </a:r>
            <a:r>
              <a:rPr lang="nb-NO" sz="3200" dirty="0"/>
              <a:t>den 2. misjonsreise, grunnleggelse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Under </a:t>
            </a:r>
            <a:r>
              <a:rPr lang="nb-NO" sz="3200" dirty="0"/>
              <a:t>den 3. misjonsreise, på vei sydover i Makedonia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 smtClean="0"/>
              <a:t>Under </a:t>
            </a:r>
            <a:r>
              <a:rPr lang="nb-NO" sz="3200" dirty="0"/>
              <a:t>den 3. misjonsreise, på vei nordover i Makedonia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1 - Introduksjon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8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8 </a:t>
            </a:r>
            <a:r>
              <a:rPr lang="nb-NO" sz="1200" dirty="0">
                <a:solidFill>
                  <a:srgbClr val="FFFFFF"/>
                </a:solidFill>
                <a:latin typeface="+mn-lt"/>
              </a:rPr>
              <a:t>av 8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710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08054F1D-9A12-444B-B40C-C7D9635069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Det </a:t>
            </a:r>
            <a:r>
              <a:rPr lang="nb-NO" dirty="0"/>
              <a:t>handler om å </a:t>
            </a:r>
            <a:r>
              <a:rPr lang="nb-NO" dirty="0" smtClean="0"/>
              <a:t>leve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xmlns="" id="{B4CC76FE-87F8-4012-8F23-6BF2C0B34C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b-NO" sz="3200" dirty="0"/>
              <a:t>Bibelarbeid</a:t>
            </a:r>
            <a:r>
              <a:rPr lang="nb-NO" dirty="0"/>
              <a:t> </a:t>
            </a:r>
            <a:r>
              <a:rPr lang="nb-NO" sz="3200" dirty="0"/>
              <a:t>over Filipperbrevet</a:t>
            </a:r>
          </a:p>
          <a:p>
            <a:r>
              <a:rPr lang="nb-NO" sz="3200" dirty="0"/>
              <a:t>Kapittel </a:t>
            </a:r>
            <a:r>
              <a:rPr lang="nb-NO" sz="3200" dirty="0" smtClean="0"/>
              <a:t>1,1-26</a:t>
            </a:r>
            <a:endParaRPr lang="nb-NO" sz="32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Til glede - Del 2, Fil 1,1-26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BCD1-85DD-473A-9AE8-68F91BCD7D07}" type="slidenum">
              <a:rPr lang="nb-NO" smtClean="0"/>
              <a:t>9</a:t>
            </a:fld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xmlns="" id="{62A30C5A-F468-4EEA-BAEE-BBED30B31344}"/>
              </a:ext>
            </a:extLst>
          </p:cNvPr>
          <p:cNvSpPr txBox="1">
            <a:spLocks/>
          </p:cNvSpPr>
          <p:nvPr/>
        </p:nvSpPr>
        <p:spPr>
          <a:xfrm>
            <a:off x="733219" y="6459785"/>
            <a:ext cx="1364522" cy="2502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Bilde </a:t>
            </a:r>
            <a:r>
              <a:rPr lang="nb-NO" sz="1200" dirty="0">
                <a:solidFill>
                  <a:srgbClr val="FFFFFF"/>
                </a:solidFill>
                <a:latin typeface="+mn-lt"/>
              </a:rPr>
              <a:t>1 av </a:t>
            </a:r>
            <a:r>
              <a:rPr lang="nb-NO" sz="1200" dirty="0" smtClean="0">
                <a:solidFill>
                  <a:srgbClr val="FFFFFF"/>
                </a:solidFill>
                <a:latin typeface="+mn-lt"/>
              </a:rPr>
              <a:t>7</a:t>
            </a:r>
            <a:endParaRPr lang="nb-NO" sz="12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029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">
  <a:themeElements>
    <a:clrScheme name="Retrospek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1019</TotalTime>
  <Words>1834</Words>
  <Application>Microsoft Office PowerPoint</Application>
  <PresentationFormat>Widescreen</PresentationFormat>
  <Paragraphs>433</Paragraphs>
  <Slides>48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48</vt:i4>
      </vt:variant>
    </vt:vector>
  </HeadingPairs>
  <TitlesOfParts>
    <vt:vector size="53" baseType="lpstr">
      <vt:lpstr>Arial</vt:lpstr>
      <vt:lpstr>Calibri</vt:lpstr>
      <vt:lpstr>Calibri Light</vt:lpstr>
      <vt:lpstr>Kalinga</vt:lpstr>
      <vt:lpstr>Retrospekt</vt:lpstr>
      <vt:lpstr>Til glede</vt:lpstr>
      <vt:lpstr>Behov for kunnskap</vt:lpstr>
      <vt:lpstr>En samlet kursoversikt</vt:lpstr>
      <vt:lpstr>PowerPoint-presentasjon</vt:lpstr>
      <vt:lpstr>Kurskvelden</vt:lpstr>
      <vt:lpstr>Samfunnsforhold som lå til rette for spredning av evangeliet</vt:lpstr>
      <vt:lpstr>Paulus hadde en strategi</vt:lpstr>
      <vt:lpstr>Paulus og Filippi</vt:lpstr>
      <vt:lpstr>Det handler om å leve</vt:lpstr>
      <vt:lpstr>Paulus sitter i fengsel, - men hvor?</vt:lpstr>
      <vt:lpstr>Misjonsbrevet Filipperbrevet</vt:lpstr>
      <vt:lpstr>Et brev om å leve som Jesu disippel</vt:lpstr>
      <vt:lpstr>Paulus skriver brev</vt:lpstr>
      <vt:lpstr>Paulus takker</vt:lpstr>
      <vt:lpstr>Om å begynne - Om å fullføre</vt:lpstr>
      <vt:lpstr>Kristi sinnelag</vt:lpstr>
      <vt:lpstr>PowerPoint-presentasjon</vt:lpstr>
      <vt:lpstr>1,27-2,18   Kjemp for evangeliet med Kristi sinnelag</vt:lpstr>
      <vt:lpstr>Enhet</vt:lpstr>
      <vt:lpstr>Til enkeltheter</vt:lpstr>
      <vt:lpstr>Kjærligheten</vt:lpstr>
      <vt:lpstr>Treenighet</vt:lpstr>
      <vt:lpstr>Kristus-hymnen om Jesus</vt:lpstr>
      <vt:lpstr>Vårt forhold til frelsen</vt:lpstr>
      <vt:lpstr>Frelsen avhengig av Gud</vt:lpstr>
      <vt:lpstr>PowerPoint-presentasjon</vt:lpstr>
      <vt:lpstr>Kristus-hymnen</vt:lpstr>
      <vt:lpstr>PowerPoint-presentasjon</vt:lpstr>
      <vt:lpstr>Om å være underveis</vt:lpstr>
      <vt:lpstr>TIL HELHETEN</vt:lpstr>
      <vt:lpstr>PowerPoint-presentasjon</vt:lpstr>
      <vt:lpstr>Noen enkeltheter</vt:lpstr>
      <vt:lpstr>To mål for Paulus’ nye liv. Vinne Kristus - Lære Kristus å kjenne</vt:lpstr>
      <vt:lpstr>PowerPoint-presentasjon</vt:lpstr>
      <vt:lpstr>Jage fram, vers 13-14</vt:lpstr>
      <vt:lpstr>PowerPoint-presentasjon</vt:lpstr>
      <vt:lpstr>Et håp som gir mening i dag</vt:lpstr>
      <vt:lpstr>PowerPoint-presentasjon</vt:lpstr>
      <vt:lpstr>Vær ikke bekymret</vt:lpstr>
      <vt:lpstr>Inndeling</vt:lpstr>
      <vt:lpstr>Mine Søsken</vt:lpstr>
      <vt:lpstr>I Herren. I Kristus.</vt:lpstr>
      <vt:lpstr>Be og kall</vt:lpstr>
      <vt:lpstr>Bønnesvar</vt:lpstr>
      <vt:lpstr>Fredens Gud</vt:lpstr>
      <vt:lpstr>PowerPoint-presentasjon</vt:lpstr>
      <vt:lpstr>Velsignelse</vt:lpstr>
      <vt:lpstr>Sammenfatning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Tid for Tro</dc:title>
  <dc:creator>Bjørn Nygaard</dc:creator>
  <cp:lastModifiedBy>Sverre Johan Nærheim</cp:lastModifiedBy>
  <cp:revision>71</cp:revision>
  <cp:lastPrinted>2018-06-01T11:48:45Z</cp:lastPrinted>
  <dcterms:created xsi:type="dcterms:W3CDTF">2017-09-06T08:31:50Z</dcterms:created>
  <dcterms:modified xsi:type="dcterms:W3CDTF">2018-06-01T13:33:57Z</dcterms:modified>
</cp:coreProperties>
</file>