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4"/>
  </p:notesMasterIdLst>
  <p:sldIdLst>
    <p:sldId id="256" r:id="rId5"/>
    <p:sldId id="257" r:id="rId6"/>
    <p:sldId id="258" r:id="rId7"/>
    <p:sldId id="260" r:id="rId8"/>
    <p:sldId id="259" r:id="rId9"/>
    <p:sldId id="264" r:id="rId10"/>
    <p:sldId id="262" r:id="rId11"/>
    <p:sldId id="261" r:id="rId12"/>
    <p:sldId id="263" r:id="rId1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C83"/>
    <a:srgbClr val="2A7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552D7-3C7E-4E12-91C3-5972385D9783}" v="1" dt="2024-05-03T13:23:02.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57323" autoAdjust="0"/>
  </p:normalViewPr>
  <p:slideViewPr>
    <p:cSldViewPr snapToGrid="0">
      <p:cViewPr varScale="1">
        <p:scale>
          <a:sx n="63" d="100"/>
          <a:sy n="63" d="100"/>
        </p:scale>
        <p:origin x="21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54A0070-1751-4237-A8DB-A47AE46984AD}" type="datetimeFigureOut">
              <a:rPr lang="nb-NO" smtClean="0"/>
              <a:t>03.05.2024</a:t>
            </a:fld>
            <a:endParaRPr lang="nb-NO"/>
          </a:p>
        </p:txBody>
      </p:sp>
      <p:sp>
        <p:nvSpPr>
          <p:cNvPr id="4" name="Plassholder for lysbilde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CEF6AE3-9DCD-4B0B-945D-F10B0907BA1A}" type="slidenum">
              <a:rPr lang="nb-NO" smtClean="0"/>
              <a:t>‹#›</a:t>
            </a:fld>
            <a:endParaRPr lang="nb-NO"/>
          </a:p>
        </p:txBody>
      </p:sp>
    </p:spTree>
    <p:extLst>
      <p:ext uri="{BB962C8B-B14F-4D97-AF65-F5344CB8AC3E}">
        <p14:creationId xmlns:p14="http://schemas.microsoft.com/office/powerpoint/2010/main" val="150082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dirty="0"/>
              <a:t>KL. 11:50-12:05 – om prosessen og opplegget først... () hjelpe TID – STILLE  </a:t>
            </a:r>
            <a:r>
              <a:rPr lang="nb-NO" sz="1400" dirty="0"/>
              <a:t>Følge med hva jeg sier, for rett etterpå blir den en liten quiz på bakgrunn av hva jeg har fortalt nå. Norge er ett av verdens beste land å bo i og skårer høyt på VERDIEN – </a:t>
            </a:r>
            <a:r>
              <a:rPr lang="nb-NO" sz="1400" b="1" dirty="0"/>
              <a:t>tillit -. </a:t>
            </a:r>
            <a:r>
              <a:rPr lang="nb-NO" sz="1400" dirty="0"/>
              <a:t>Den har faktisk gått litt ned de siste årene, men ligger fortsatt høyt. </a:t>
            </a:r>
            <a:r>
              <a:rPr lang="nb-NO" sz="1400" b="1" dirty="0"/>
              <a:t>Tillit</a:t>
            </a:r>
            <a:r>
              <a:rPr lang="nb-NO" sz="1400" dirty="0"/>
              <a:t> altså.  Kanskje er det litt flaks...? </a:t>
            </a:r>
            <a:r>
              <a:rPr lang="nb-NO" sz="1400" kern="100" dirty="0">
                <a:effectLst/>
                <a:latin typeface="Aptos" panose="020B0004020202020204" pitchFamily="34" charset="0"/>
                <a:cs typeface="Times New Roman" panose="02020603050405020304" pitchFamily="18" charset="0"/>
              </a:rPr>
              <a:t>Men a</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ller mest handler det om at de som har levd før oss har tatt valg på bakgrunn av </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gode verdier </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for fellesskapet, for deg og meg, allerede for 1000 år siden og lenger bak.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00" dirty="0">
                <a:effectLst/>
                <a:latin typeface="Aptos" panose="020B0004020202020204" pitchFamily="34" charset="0"/>
                <a:ea typeface="Aptos" panose="020B0004020202020204" pitchFamily="34" charset="0"/>
                <a:cs typeface="Times New Roman" panose="02020603050405020304" pitchFamily="18" charset="0"/>
              </a:rPr>
              <a:t>I år feirer vi at det er 750 år siden Norge fikk en lov som skulle ta vare på alle i hele landet, sikre mot urettferdig behandling og straff – </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LANDSLOVEN</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 1274! - . Vi ble det vi kaller en - </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rettsstat -</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 som det første landet i Europa. Kloke valg den gang og kloke valg videre har lagt grunnlaget for det vi kanskje tar for gitt i dag. I år markerer vi også at det er </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1000 år siden </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det ble vedtatt lover som blant annet gjorde det forbudt å </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sette fra seg barn i skogen</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 drive menneskeofring, holde slaver og annet som vi ikke ser som særlig bra i dag.</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 - Denne loven het – Kristenretten - </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  Hørt om Olav den hellige og Slaget på stiklestad? I 1024 het han Olav Haraldsson og signerte denne loven – </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Kristenretten</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 Noen mener at </a:t>
            </a:r>
            <a:r>
              <a:rPr lang="nb-NO" sz="1400" b="1" kern="100" dirty="0">
                <a:effectLst/>
                <a:latin typeface="Aptos" panose="020B0004020202020204" pitchFamily="34" charset="0"/>
                <a:ea typeface="Aptos" panose="020B0004020202020204" pitchFamily="34" charset="0"/>
                <a:cs typeface="Times New Roman" panose="02020603050405020304" pitchFamily="18" charset="0"/>
              </a:rPr>
              <a:t>Kulisteinen her på Smøla </a:t>
            </a:r>
            <a:r>
              <a:rPr lang="nb-NO" sz="1400" kern="100" dirty="0">
                <a:effectLst/>
                <a:latin typeface="Aptos" panose="020B0004020202020204" pitchFamily="34" charset="0"/>
                <a:ea typeface="Aptos" panose="020B0004020202020204" pitchFamily="34" charset="0"/>
                <a:cs typeface="Times New Roman" panose="02020603050405020304" pitchFamily="18" charset="0"/>
              </a:rPr>
              <a:t>ble reist i forbindelse med Kristenretten. </a:t>
            </a:r>
          </a:p>
          <a:p>
            <a:endParaRPr lang="nb-NO" sz="1400" dirty="0"/>
          </a:p>
          <a:p>
            <a:r>
              <a:rPr lang="nb-NO" sz="1400" dirty="0"/>
              <a:t>I forbindelse med feiringen av LANDSLOVEN og KRISTENRETTEN, som skulle gjøre landet tryggere og bedre for alle, så arrangeres det i år en VERDISEGLAS langs kysten – og </a:t>
            </a:r>
            <a:r>
              <a:rPr lang="nb-NO" sz="1400" b="1" dirty="0"/>
              <a:t>Kystpilegrimsleia. Smøla del av. Ungdom langs hele kysten møtes sånn som dere her – verdibrev. </a:t>
            </a:r>
            <a:r>
              <a:rPr lang="nb-NO" sz="1400" b="0" dirty="0" err="1"/>
              <a:t>Seglasen</a:t>
            </a:r>
            <a:r>
              <a:rPr lang="nb-NO" sz="1400" b="0" dirty="0"/>
              <a:t> har med ei kiste som samler opp verdibrev fra det dere synes er viktig for framtida. Den kista overleveres til de som styrer landet i dag. </a:t>
            </a:r>
          </a:p>
          <a:p>
            <a:r>
              <a:rPr lang="nb-NO" sz="1400" dirty="0"/>
              <a:t>Tid for QUIZ! Gruppeleder kan nå ÅPNE oppgave 1! Dere har </a:t>
            </a:r>
            <a:r>
              <a:rPr lang="nb-NO" sz="1400" dirty="0" err="1"/>
              <a:t>ca</a:t>
            </a:r>
            <a:r>
              <a:rPr lang="nb-NO" sz="1400" dirty="0"/>
              <a:t> 8 min på å løse den. Laila tar imot og retter. </a:t>
            </a:r>
            <a:br>
              <a:rPr lang="nb-NO" dirty="0"/>
            </a:br>
            <a:endParaRPr lang="nb-NO" dirty="0"/>
          </a:p>
        </p:txBody>
      </p:sp>
      <p:sp>
        <p:nvSpPr>
          <p:cNvPr id="4" name="Plassholder for lysbildenummer 3"/>
          <p:cNvSpPr>
            <a:spLocks noGrp="1"/>
          </p:cNvSpPr>
          <p:nvPr>
            <p:ph type="sldNum" sz="quarter" idx="5"/>
          </p:nvPr>
        </p:nvSpPr>
        <p:spPr/>
        <p:txBody>
          <a:bodyPr/>
          <a:lstStyle/>
          <a:p>
            <a:fld id="{4CEF6AE3-9DCD-4B0B-945D-F10B0907BA1A}" type="slidenum">
              <a:rPr lang="nb-NO" smtClean="0"/>
              <a:t>1</a:t>
            </a:fld>
            <a:endParaRPr lang="nb-NO"/>
          </a:p>
        </p:txBody>
      </p:sp>
    </p:spTree>
    <p:extLst>
      <p:ext uri="{BB962C8B-B14F-4D97-AF65-F5344CB8AC3E}">
        <p14:creationId xmlns:p14="http://schemas.microsoft.com/office/powerpoint/2010/main" val="86407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12:05-12:15</a:t>
            </a:r>
          </a:p>
        </p:txBody>
      </p:sp>
      <p:sp>
        <p:nvSpPr>
          <p:cNvPr id="4" name="Plassholder for lysbildenummer 3"/>
          <p:cNvSpPr>
            <a:spLocks noGrp="1"/>
          </p:cNvSpPr>
          <p:nvPr>
            <p:ph type="sldNum" sz="quarter" idx="5"/>
          </p:nvPr>
        </p:nvSpPr>
        <p:spPr/>
        <p:txBody>
          <a:bodyPr/>
          <a:lstStyle/>
          <a:p>
            <a:fld id="{4CEF6AE3-9DCD-4B0B-945D-F10B0907BA1A}" type="slidenum">
              <a:rPr lang="nb-NO" smtClean="0"/>
              <a:t>2</a:t>
            </a:fld>
            <a:endParaRPr lang="nb-NO"/>
          </a:p>
        </p:txBody>
      </p:sp>
    </p:spTree>
    <p:extLst>
      <p:ext uri="{BB962C8B-B14F-4D97-AF65-F5344CB8AC3E}">
        <p14:creationId xmlns:p14="http://schemas.microsoft.com/office/powerpoint/2010/main" val="227951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12:15-12:35</a:t>
            </a:r>
          </a:p>
          <a:p>
            <a:r>
              <a:rPr lang="nb-NO" dirty="0"/>
              <a:t>Oppgave 2 om verdier. Som sagt, så har vi det bra i dag, fordi de allerede for 1000 og 750 år siden laget lover til det beste for alle og fellesskapet. Grunnlaget for at vi skårer høy på tillit og andre gode verdier kan vi faktisk takke fortida for. Vi har hatt gode folk som har tenkt på at Norge skal være et godt, trygt og rettferdig land å leve i. Vi kan ikke ta gode verdier for gitt, de må tas vare på av deg og meg. Din og min stemme teller og er VIKTIG! </a:t>
            </a:r>
            <a:br>
              <a:rPr lang="nb-NO" dirty="0"/>
            </a:br>
            <a:r>
              <a:rPr lang="nb-NO" dirty="0"/>
              <a:t>Hva trenger framtida av oss som lever i dag? Hvilke verdier er viktige for deg? Hva er verdier? Er det smykker, penger, ting og tang vi tenker på, eller? Noen som vil foreslå? </a:t>
            </a:r>
            <a:br>
              <a:rPr lang="nb-NO" dirty="0"/>
            </a:br>
            <a:r>
              <a:rPr lang="nb-NO" dirty="0"/>
              <a:t>Eksempel: </a:t>
            </a:r>
            <a:r>
              <a:rPr lang="nb-NO" b="0" i="0" dirty="0">
                <a:solidFill>
                  <a:srgbClr val="040C28"/>
                </a:solidFill>
                <a:effectLst/>
                <a:latin typeface="Google Sans"/>
              </a:rPr>
              <a:t>frihet, glede, trygghet, ærlighet, tillit, respekt, osv. </a:t>
            </a:r>
          </a:p>
          <a:p>
            <a:endParaRPr lang="nb-NO" b="0" i="0" dirty="0">
              <a:solidFill>
                <a:srgbClr val="040C28"/>
              </a:solidFill>
              <a:effectLst/>
              <a:latin typeface="Google Sans"/>
            </a:endParaRPr>
          </a:p>
          <a:p>
            <a:r>
              <a:rPr lang="nb-NO" b="0" i="0" dirty="0">
                <a:solidFill>
                  <a:srgbClr val="040C28"/>
                </a:solidFill>
                <a:effectLst/>
                <a:latin typeface="Google Sans"/>
              </a:rPr>
              <a:t>GRUPPELEDER ÅPNE OPPGAVE 2:  Pass på at alle på bordet ser det, det er 2 stk. av samme oppgave.</a:t>
            </a:r>
          </a:p>
          <a:p>
            <a:endParaRPr lang="nb-NO" b="0" i="0" dirty="0">
              <a:solidFill>
                <a:srgbClr val="040C28"/>
              </a:solidFill>
              <a:effectLst/>
              <a:latin typeface="Google Sans"/>
            </a:endParaRPr>
          </a:p>
          <a:p>
            <a:r>
              <a:rPr lang="nb-NO" b="0" i="0" dirty="0">
                <a:solidFill>
                  <a:srgbClr val="040C28"/>
                </a:solidFill>
                <a:effectLst/>
                <a:latin typeface="Google Sans"/>
              </a:rPr>
              <a:t>LESE GJENNOM OPPGAVA.</a:t>
            </a:r>
          </a:p>
          <a:p>
            <a:r>
              <a:rPr lang="nb-NO" b="1" i="0" dirty="0">
                <a:solidFill>
                  <a:srgbClr val="040C28"/>
                </a:solidFill>
                <a:effectLst/>
                <a:latin typeface="Google Sans"/>
              </a:rPr>
              <a:t>Viktig å være STILLE når det står det, ikke ødelegge for deg selv eller andre</a:t>
            </a:r>
            <a:r>
              <a:rPr lang="nb-NO" b="0" i="0" dirty="0">
                <a:solidFill>
                  <a:srgbClr val="040C28"/>
                </a:solidFill>
                <a:effectLst/>
                <a:latin typeface="Google Sans"/>
              </a:rPr>
              <a:t>. Jeg tar tida og sier fra når dere kan snakke igjen og arbeide i gruppe med oppgaven. </a:t>
            </a:r>
          </a:p>
          <a:p>
            <a:endParaRPr lang="nb-NO" b="0" i="0" dirty="0">
              <a:solidFill>
                <a:srgbClr val="040C28"/>
              </a:solidFill>
              <a:effectLst/>
              <a:latin typeface="Google Sans"/>
            </a:endParaRPr>
          </a:p>
          <a:p>
            <a:r>
              <a:rPr lang="nb-NO" b="0" i="0" dirty="0">
                <a:solidFill>
                  <a:srgbClr val="040C28"/>
                </a:solidFill>
                <a:effectLst/>
                <a:latin typeface="Google Sans"/>
              </a:rPr>
              <a:t>PLENUM KL 12:28-12:35 </a:t>
            </a:r>
            <a:endParaRPr lang="nb-NO" dirty="0"/>
          </a:p>
        </p:txBody>
      </p:sp>
      <p:sp>
        <p:nvSpPr>
          <p:cNvPr id="4" name="Plassholder for lysbildenummer 3"/>
          <p:cNvSpPr>
            <a:spLocks noGrp="1"/>
          </p:cNvSpPr>
          <p:nvPr>
            <p:ph type="sldNum" sz="quarter" idx="5"/>
          </p:nvPr>
        </p:nvSpPr>
        <p:spPr/>
        <p:txBody>
          <a:bodyPr/>
          <a:lstStyle/>
          <a:p>
            <a:fld id="{4CEF6AE3-9DCD-4B0B-945D-F10B0907BA1A}" type="slidenum">
              <a:rPr lang="nb-NO" smtClean="0"/>
              <a:t>3</a:t>
            </a:fld>
            <a:endParaRPr lang="nb-NO"/>
          </a:p>
        </p:txBody>
      </p:sp>
    </p:spTree>
    <p:extLst>
      <p:ext uri="{BB962C8B-B14F-4D97-AF65-F5344CB8AC3E}">
        <p14:creationId xmlns:p14="http://schemas.microsoft.com/office/powerpoint/2010/main" val="54602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12:35-12:40</a:t>
            </a:r>
          </a:p>
          <a:p>
            <a:r>
              <a:rPr lang="nb-NO" dirty="0"/>
              <a:t>ÅPNE OPPGAVE 3</a:t>
            </a:r>
            <a:br>
              <a:rPr lang="nb-NO" dirty="0"/>
            </a:br>
            <a:r>
              <a:rPr lang="nb-NO" dirty="0"/>
              <a:t>Dere får se ordskya i pausen nå straks etterpå , storskjerm i amfiet. </a:t>
            </a:r>
          </a:p>
          <a:p>
            <a:endParaRPr lang="nb-NO" dirty="0"/>
          </a:p>
          <a:p>
            <a:r>
              <a:rPr lang="nb-NO" b="1" dirty="0"/>
              <a:t>PAUSE!! TIL KL 12:50 </a:t>
            </a:r>
            <a:r>
              <a:rPr lang="nb-NO" dirty="0"/>
              <a:t>(el 45) (Sjekke tidsplan)</a:t>
            </a:r>
          </a:p>
        </p:txBody>
      </p:sp>
      <p:sp>
        <p:nvSpPr>
          <p:cNvPr id="4" name="Plassholder for lysbildenummer 3"/>
          <p:cNvSpPr>
            <a:spLocks noGrp="1"/>
          </p:cNvSpPr>
          <p:nvPr>
            <p:ph type="sldNum" sz="quarter" idx="5"/>
          </p:nvPr>
        </p:nvSpPr>
        <p:spPr/>
        <p:txBody>
          <a:bodyPr/>
          <a:lstStyle/>
          <a:p>
            <a:fld id="{4CEF6AE3-9DCD-4B0B-945D-F10B0907BA1A}" type="slidenum">
              <a:rPr lang="nb-NO" smtClean="0"/>
              <a:t>4</a:t>
            </a:fld>
            <a:endParaRPr lang="nb-NO"/>
          </a:p>
        </p:txBody>
      </p:sp>
    </p:spTree>
    <p:extLst>
      <p:ext uri="{BB962C8B-B14F-4D97-AF65-F5344CB8AC3E}">
        <p14:creationId xmlns:p14="http://schemas.microsoft.com/office/powerpoint/2010/main" val="300971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12:50-13:07</a:t>
            </a:r>
          </a:p>
          <a:p>
            <a:r>
              <a:rPr lang="nb-NO" dirty="0"/>
              <a:t>ÅPNE OPPGAVE 4 </a:t>
            </a:r>
          </a:p>
          <a:p>
            <a:r>
              <a:rPr lang="nb-NO" dirty="0"/>
              <a:t>Hva slags saker mener du det er viktig å bry seg om for framtida? Saker er litt annerledes enn verdier, eksempler på saker kan være: </a:t>
            </a:r>
          </a:p>
          <a:p>
            <a:endParaRPr lang="nb-NO" dirty="0"/>
          </a:p>
          <a:p>
            <a:r>
              <a:rPr lang="nb-NO" dirty="0"/>
              <a:t>Kollektivtilbud, bosetting, inkludering, arbeidsplasser, fritidstilbud til alle, slutt på mobbing, gode </a:t>
            </a:r>
            <a:r>
              <a:rPr lang="nb-NO" dirty="0" err="1"/>
              <a:t>oppvekstvilkår</a:t>
            </a:r>
            <a:r>
              <a:rPr lang="nb-NO" dirty="0"/>
              <a:t>, </a:t>
            </a:r>
            <a:r>
              <a:rPr lang="nb-NO" b="0" i="0" dirty="0">
                <a:solidFill>
                  <a:srgbClr val="040C28"/>
                </a:solidFill>
                <a:effectLst/>
                <a:latin typeface="Google Sans"/>
              </a:rPr>
              <a:t>enklere tilgang til bolig for unge, </a:t>
            </a:r>
            <a:r>
              <a:rPr lang="nb-NO" dirty="0" err="1"/>
              <a:t>osv</a:t>
            </a:r>
            <a:r>
              <a:rPr lang="nb-NO" dirty="0"/>
              <a:t> KJENN ETTER PÅ SAKER SOM DU KANSKJE ER OPPTATT AV. Hva mener du er viktig? </a:t>
            </a:r>
          </a:p>
          <a:p>
            <a:endParaRPr lang="nb-NO" dirty="0"/>
          </a:p>
          <a:p>
            <a:r>
              <a:rPr lang="nb-NO" dirty="0"/>
              <a:t>Lese oppgaven. </a:t>
            </a:r>
          </a:p>
          <a:p>
            <a:endParaRPr lang="nb-NO" dirty="0"/>
          </a:p>
          <a:p>
            <a:r>
              <a:rPr lang="nb-NO" dirty="0"/>
              <a:t>Plenum: 13:07-13:14. </a:t>
            </a:r>
          </a:p>
        </p:txBody>
      </p:sp>
      <p:sp>
        <p:nvSpPr>
          <p:cNvPr id="4" name="Plassholder for lysbildenummer 3"/>
          <p:cNvSpPr>
            <a:spLocks noGrp="1"/>
          </p:cNvSpPr>
          <p:nvPr>
            <p:ph type="sldNum" sz="quarter" idx="5"/>
          </p:nvPr>
        </p:nvSpPr>
        <p:spPr/>
        <p:txBody>
          <a:bodyPr/>
          <a:lstStyle/>
          <a:p>
            <a:fld id="{4CEF6AE3-9DCD-4B0B-945D-F10B0907BA1A}" type="slidenum">
              <a:rPr lang="nb-NO" smtClean="0"/>
              <a:t>5</a:t>
            </a:fld>
            <a:endParaRPr lang="nb-NO"/>
          </a:p>
        </p:txBody>
      </p:sp>
    </p:spTree>
    <p:extLst>
      <p:ext uri="{BB962C8B-B14F-4D97-AF65-F5344CB8AC3E}">
        <p14:creationId xmlns:p14="http://schemas.microsoft.com/office/powerpoint/2010/main" val="387840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13:14-13:16</a:t>
            </a:r>
          </a:p>
          <a:p>
            <a:r>
              <a:rPr lang="nb-NO" dirty="0"/>
              <a:t>De fire Gudommelige søstre var en VIKTIG DEL av</a:t>
            </a:r>
            <a:r>
              <a:rPr lang="nb-NO" b="1" dirty="0"/>
              <a:t> Landsloven</a:t>
            </a:r>
            <a:r>
              <a:rPr lang="nb-NO" dirty="0"/>
              <a:t>, gjennom dem skulle de sikre at saker endte godt og riktig for alle involverte. </a:t>
            </a:r>
            <a:br>
              <a:rPr lang="nb-NO" dirty="0"/>
            </a:br>
            <a:r>
              <a:rPr lang="nb-NO" dirty="0"/>
              <a:t>Ikke virkelige søstre, men oppretta som verdier og figurer for å sikre at dommer ble gjort riktig.  SANNHET, MISKUNN (tilgivelse), FRED og RETTFERDIGHET. Før Landsloven var HEVN en akseptert straffemetode. Det ville de bort fra i den nye loven. </a:t>
            </a:r>
          </a:p>
          <a:p>
            <a:r>
              <a:rPr lang="nb-NO" dirty="0"/>
              <a:t>Bare når de 4 elementene er tilstede i en dom, ble dommen riktig. De Gudommelige søstre var godt kjent i Norge og Europa i middelalderen (500-1500-tallet – 1,5 tusen år siden til 500 år siden) </a:t>
            </a:r>
          </a:p>
          <a:p>
            <a:r>
              <a:rPr lang="nb-NO" dirty="0"/>
              <a:t>De gudommelige søstre skulle forebygge at </a:t>
            </a:r>
            <a:r>
              <a:rPr lang="nb-NO" b="1" dirty="0"/>
              <a:t>satans søstre </a:t>
            </a:r>
            <a:r>
              <a:rPr lang="nb-NO" dirty="0"/>
              <a:t>lå til grunn for avgjørelser, de stod for FRYKT, PENGEBGSRISKHET, HAT eller VENNSKAP.  Det er Dårlige verdier til grunn – ikke nøytralt å </a:t>
            </a:r>
            <a:r>
              <a:rPr lang="nb-NO" b="1" dirty="0"/>
              <a:t>la venner </a:t>
            </a:r>
            <a:r>
              <a:rPr lang="nb-NO" dirty="0"/>
              <a:t>være med å avgjøre. I dag sier vi at du er</a:t>
            </a:r>
            <a:r>
              <a:rPr lang="nb-NO" b="1" dirty="0"/>
              <a:t> inhabil </a:t>
            </a:r>
            <a:r>
              <a:rPr lang="nb-NO" dirty="0"/>
              <a:t>når du ikke kan være med å avgjøre en sak pga. vennskap eller for nær tilknytning. Passe på at ikke noen aktivt drar fordel ut av en dom. Den skal være riktig. </a:t>
            </a:r>
          </a:p>
          <a:p>
            <a:endParaRPr lang="nb-NO" dirty="0"/>
          </a:p>
          <a:p>
            <a:r>
              <a:rPr lang="nb-NO" dirty="0"/>
              <a:t>Hvis du ikke kunne dømme rett: - for mildt eller for strengt - , også etter å ha brukt de Gudommelige søstre, så skulle du bruke din egen samvittighet og ditt gode skjønn. Over </a:t>
            </a:r>
            <a:r>
              <a:rPr lang="nb-NO" b="1" dirty="0"/>
              <a:t>loven står din egen dømmekraft. </a:t>
            </a:r>
            <a:r>
              <a:rPr lang="nb-NO" dirty="0"/>
              <a:t>Du kan aldri skylde på loven eller andre ting for hva du gjør,  vi er alltid ansvarlige. Landsloven sa det så sterkt at den som dømte kun etter loven uten å vurdere nøye, var en DÅRE. Betyr å være dum, drive dumskap. </a:t>
            </a:r>
          </a:p>
          <a:p>
            <a:endParaRPr lang="nb-NO" dirty="0"/>
          </a:p>
          <a:p>
            <a:r>
              <a:rPr lang="nb-NO" dirty="0"/>
              <a:t>Dere skal få øve og prøve litt på å bruke disse verdiene og søstrene i en litt vanskelig sak, slik de gjorde for 750 år siden. Dette skal alle ungdommene som er med i verdisamtaler langs kysten få øve litt på. Viktig å vurdere saker fra flere sider, ikke bestemme for fort hvis det skal lande godt for alle. </a:t>
            </a:r>
          </a:p>
        </p:txBody>
      </p:sp>
      <p:sp>
        <p:nvSpPr>
          <p:cNvPr id="4" name="Plassholder for lysbildenummer 3"/>
          <p:cNvSpPr>
            <a:spLocks noGrp="1"/>
          </p:cNvSpPr>
          <p:nvPr>
            <p:ph type="sldNum" sz="quarter" idx="5"/>
          </p:nvPr>
        </p:nvSpPr>
        <p:spPr/>
        <p:txBody>
          <a:bodyPr/>
          <a:lstStyle/>
          <a:p>
            <a:fld id="{4CEF6AE3-9DCD-4B0B-945D-F10B0907BA1A}" type="slidenum">
              <a:rPr lang="nb-NO" smtClean="0"/>
              <a:t>6</a:t>
            </a:fld>
            <a:endParaRPr lang="nb-NO"/>
          </a:p>
        </p:txBody>
      </p:sp>
    </p:spTree>
    <p:extLst>
      <p:ext uri="{BB962C8B-B14F-4D97-AF65-F5344CB8AC3E}">
        <p14:creationId xmlns:p14="http://schemas.microsoft.com/office/powerpoint/2010/main" val="329722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13:16-13:42</a:t>
            </a:r>
          </a:p>
          <a:p>
            <a:r>
              <a:rPr lang="nb-NO" dirty="0"/>
              <a:t>ÅPNE 5. og siste oppgave: </a:t>
            </a:r>
          </a:p>
          <a:p>
            <a:r>
              <a:rPr lang="nb-NO" dirty="0"/>
              <a:t>Nå får dere delt ut et sett med 4 kort hver. Dere skal 2 og 2 sammen velge et «case» gjerne noe dere synes er litt vanskelig å vite sikkert hva som er riktig. LESE GJENNOM OPPGAVEN. </a:t>
            </a:r>
          </a:p>
          <a:p>
            <a:endParaRPr lang="nb-NO" dirty="0"/>
          </a:p>
          <a:p>
            <a:r>
              <a:rPr lang="nb-NO" dirty="0"/>
              <a:t>Du får med kortstokken hjem. På baksiden står det litt om hva du har vært med på og hvorfor. Les på det etter at vi er ferdige her. Baksiden har ikke noe å si for løsning av oppgaven, det er kun verdiene på hver av søstrene som skal brukes. En verdi av gangen, snakk sammen om hva som blir rett i saken når du bruker den ene verdien, gå over til neste verdi, osv.. To og to gjør dette sammen.</a:t>
            </a:r>
          </a:p>
          <a:p>
            <a:endParaRPr lang="nb-NO" dirty="0"/>
          </a:p>
          <a:p>
            <a:r>
              <a:rPr lang="nb-NO" dirty="0"/>
              <a:t>Snu deg til venstre og snakk med den om dette.  Om det ikke går opp på borden, så til 7-eren på annet bord. Velg selv case eller bruk det som er i eksempel i blått på oppgaven, </a:t>
            </a:r>
          </a:p>
          <a:p>
            <a:endParaRPr lang="nb-NO" dirty="0"/>
          </a:p>
          <a:p>
            <a:r>
              <a:rPr lang="nb-NO" dirty="0"/>
              <a:t>PLENUM: 13:42-13:52</a:t>
            </a:r>
          </a:p>
        </p:txBody>
      </p:sp>
      <p:sp>
        <p:nvSpPr>
          <p:cNvPr id="4" name="Plassholder for lysbildenummer 3"/>
          <p:cNvSpPr>
            <a:spLocks noGrp="1"/>
          </p:cNvSpPr>
          <p:nvPr>
            <p:ph type="sldNum" sz="quarter" idx="5"/>
          </p:nvPr>
        </p:nvSpPr>
        <p:spPr/>
        <p:txBody>
          <a:bodyPr/>
          <a:lstStyle/>
          <a:p>
            <a:fld id="{4CEF6AE3-9DCD-4B0B-945D-F10B0907BA1A}" type="slidenum">
              <a:rPr lang="nb-NO" smtClean="0"/>
              <a:t>7</a:t>
            </a:fld>
            <a:endParaRPr lang="nb-NO"/>
          </a:p>
        </p:txBody>
      </p:sp>
    </p:spTree>
    <p:extLst>
      <p:ext uri="{BB962C8B-B14F-4D97-AF65-F5344CB8AC3E}">
        <p14:creationId xmlns:p14="http://schemas.microsoft.com/office/powerpoint/2010/main" val="32037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Alle går til salen etter presentasjon – oppgave med de Gudommelige søstre. </a:t>
            </a:r>
          </a:p>
          <a:p>
            <a:r>
              <a:rPr lang="nb-NO" dirty="0"/>
              <a:t>Felles refleksjon 13:49-13:52  Hvordan har dette vært? Har lært noe nytt, tenkt på en annen måte enn du er vant til? Hva som helst, hvordan var dette? </a:t>
            </a:r>
          </a:p>
          <a:p>
            <a:endParaRPr lang="nb-NO" dirty="0"/>
          </a:p>
          <a:p>
            <a:r>
              <a:rPr lang="nb-NO" dirty="0"/>
              <a:t>og deretter </a:t>
            </a:r>
            <a:r>
              <a:rPr lang="nb-NO" dirty="0" err="1"/>
              <a:t>Menti</a:t>
            </a:r>
            <a:r>
              <a:rPr lang="nb-NO" dirty="0"/>
              <a:t>. På storskjerm  13:52-13:55</a:t>
            </a:r>
          </a:p>
        </p:txBody>
      </p:sp>
      <p:sp>
        <p:nvSpPr>
          <p:cNvPr id="4" name="Plassholder for lysbildenummer 3"/>
          <p:cNvSpPr>
            <a:spLocks noGrp="1"/>
          </p:cNvSpPr>
          <p:nvPr>
            <p:ph type="sldNum" sz="quarter" idx="5"/>
          </p:nvPr>
        </p:nvSpPr>
        <p:spPr/>
        <p:txBody>
          <a:bodyPr/>
          <a:lstStyle/>
          <a:p>
            <a:fld id="{4CEF6AE3-9DCD-4B0B-945D-F10B0907BA1A}" type="slidenum">
              <a:rPr lang="nb-NO" smtClean="0"/>
              <a:t>8</a:t>
            </a:fld>
            <a:endParaRPr lang="nb-NO"/>
          </a:p>
        </p:txBody>
      </p:sp>
    </p:spTree>
    <p:extLst>
      <p:ext uri="{BB962C8B-B14F-4D97-AF65-F5344CB8AC3E}">
        <p14:creationId xmlns:p14="http://schemas.microsoft.com/office/powerpoint/2010/main" val="94370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13:55-14:00 </a:t>
            </a:r>
          </a:p>
          <a:p>
            <a:r>
              <a:rPr lang="nb-NO" dirty="0"/>
              <a:t>Verdibrevene som dere nå har vært med å bidra til skal overleveres på et stort arrangement i Trondheim som heter Olavfest. Der kommer stortingspresidenten og tar i mot – han som er valgt av de nasjonale politikerne i Stortinget, til å lede arbeidet med Stortinget.</a:t>
            </a:r>
          </a:p>
          <a:p>
            <a:r>
              <a:rPr lang="nb-NO"/>
              <a:t>TUSEN, TUSEN TAKK FOR INNSATSEN! </a:t>
            </a:r>
            <a:endParaRPr lang="nb-NO" dirty="0"/>
          </a:p>
        </p:txBody>
      </p:sp>
      <p:sp>
        <p:nvSpPr>
          <p:cNvPr id="4" name="Plassholder for lysbildenummer 3"/>
          <p:cNvSpPr>
            <a:spLocks noGrp="1"/>
          </p:cNvSpPr>
          <p:nvPr>
            <p:ph type="sldNum" sz="quarter" idx="5"/>
          </p:nvPr>
        </p:nvSpPr>
        <p:spPr/>
        <p:txBody>
          <a:bodyPr/>
          <a:lstStyle/>
          <a:p>
            <a:fld id="{4CEF6AE3-9DCD-4B0B-945D-F10B0907BA1A}" type="slidenum">
              <a:rPr lang="nb-NO" smtClean="0"/>
              <a:t>9</a:t>
            </a:fld>
            <a:endParaRPr lang="nb-NO"/>
          </a:p>
        </p:txBody>
      </p:sp>
    </p:spTree>
    <p:extLst>
      <p:ext uri="{BB962C8B-B14F-4D97-AF65-F5344CB8AC3E}">
        <p14:creationId xmlns:p14="http://schemas.microsoft.com/office/powerpoint/2010/main" val="8221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44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6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6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78308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63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70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7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49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14983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00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5/3/2024</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2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5/3/2024</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7005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A85DA7-9E6D-417A-921A-B54C0406B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Grafikk, grafisk design, design, illustrasjon&#10;&#10;Automatisk generert beskrivelse">
            <a:extLst>
              <a:ext uri="{FF2B5EF4-FFF2-40B4-BE49-F238E27FC236}">
                <a16:creationId xmlns:a16="http://schemas.microsoft.com/office/drawing/2014/main" id="{146C9ADE-ED47-8BFF-30DD-0D88AEE3BD21}"/>
              </a:ext>
            </a:extLst>
          </p:cNvPr>
          <p:cNvPicPr>
            <a:picLocks noChangeAspect="1"/>
          </p:cNvPicPr>
          <p:nvPr/>
        </p:nvPicPr>
        <p:blipFill rotWithShape="1">
          <a:blip r:embed="rId3">
            <a:extLst>
              <a:ext uri="{28A0092B-C50C-407E-A947-70E740481C1C}">
                <a14:useLocalDpi xmlns:a14="http://schemas.microsoft.com/office/drawing/2010/main" val="0"/>
              </a:ext>
            </a:extLst>
          </a:blip>
          <a:srcRect r="5333"/>
          <a:stretch/>
        </p:blipFill>
        <p:spPr>
          <a:xfrm>
            <a:off x="-571500" y="11"/>
            <a:ext cx="12192000" cy="6857989"/>
          </a:xfrm>
          <a:prstGeom prst="rect">
            <a:avLst/>
          </a:prstGeom>
        </p:spPr>
      </p:pic>
      <p:cxnSp>
        <p:nvCxnSpPr>
          <p:cNvPr id="12" name="Straight Connector 11">
            <a:extLst>
              <a:ext uri="{FF2B5EF4-FFF2-40B4-BE49-F238E27FC236}">
                <a16:creationId xmlns:a16="http://schemas.microsoft.com/office/drawing/2014/main" id="{4DFBD79C-B297-415D-B4B5-D08E444BBA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75371"/>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CE5395-CDE2-415A-ACFA-0104181CF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12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7A65B0D1-12AF-9B6C-BADB-F3FB279D80EB}"/>
              </a:ext>
            </a:extLst>
          </p:cNvPr>
          <p:cNvSpPr txBox="1"/>
          <p:nvPr/>
        </p:nvSpPr>
        <p:spPr>
          <a:xfrm rot="16200000">
            <a:off x="-706469" y="2654964"/>
            <a:ext cx="3693695" cy="1569660"/>
          </a:xfrm>
          <a:prstGeom prst="rect">
            <a:avLst/>
          </a:prstGeom>
          <a:noFill/>
        </p:spPr>
        <p:txBody>
          <a:bodyPr wrap="square" rtlCol="0">
            <a:spAutoFit/>
          </a:bodyPr>
          <a:lstStyle/>
          <a:p>
            <a:r>
              <a:rPr lang="nb-NO" sz="9600" dirty="0">
                <a:solidFill>
                  <a:srgbClr val="396C83"/>
                </a:solidFill>
              </a:rPr>
              <a:t>QUIZ</a:t>
            </a:r>
          </a:p>
        </p:txBody>
      </p:sp>
      <p:pic>
        <p:nvPicPr>
          <p:cNvPr id="7" name="Bilde 6" descr="Et bilde som inneholder Grafikk, grafisk design, design, illustrasjon&#10;&#10;Automatisk generert beskrivelse">
            <a:extLst>
              <a:ext uri="{FF2B5EF4-FFF2-40B4-BE49-F238E27FC236}">
                <a16:creationId xmlns:a16="http://schemas.microsoft.com/office/drawing/2014/main" id="{BC03CAD7-D662-4104-196F-76CC94ABA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79" y="229520"/>
            <a:ext cx="2705716" cy="1441778"/>
          </a:xfrm>
          <a:prstGeom prst="rect">
            <a:avLst/>
          </a:prstGeom>
        </p:spPr>
      </p:pic>
      <p:sp>
        <p:nvSpPr>
          <p:cNvPr id="8" name="TekstSylinder 7">
            <a:extLst>
              <a:ext uri="{FF2B5EF4-FFF2-40B4-BE49-F238E27FC236}">
                <a16:creationId xmlns:a16="http://schemas.microsoft.com/office/drawing/2014/main" id="{73F182BA-C7C8-7CBD-BCCF-783C7FB376CF}"/>
              </a:ext>
            </a:extLst>
          </p:cNvPr>
          <p:cNvSpPr txBox="1"/>
          <p:nvPr/>
        </p:nvSpPr>
        <p:spPr>
          <a:xfrm>
            <a:off x="2828478" y="1459823"/>
            <a:ext cx="6580682" cy="461665"/>
          </a:xfrm>
          <a:prstGeom prst="rect">
            <a:avLst/>
          </a:prstGeom>
          <a:noFill/>
        </p:spPr>
        <p:txBody>
          <a:bodyPr wrap="square" rtlCol="0">
            <a:spAutoFit/>
          </a:bodyPr>
          <a:lstStyle/>
          <a:p>
            <a:r>
              <a:rPr lang="nb-NO" sz="2400" dirty="0"/>
              <a:t>Hvilke to jubileum feirer vi i Verdiåret 2024? </a:t>
            </a:r>
          </a:p>
        </p:txBody>
      </p:sp>
      <p:sp>
        <p:nvSpPr>
          <p:cNvPr id="9" name="Rektangel 8">
            <a:extLst>
              <a:ext uri="{FF2B5EF4-FFF2-40B4-BE49-F238E27FC236}">
                <a16:creationId xmlns:a16="http://schemas.microsoft.com/office/drawing/2014/main" id="{691D99F4-FD74-D462-BF5D-D658776374FD}"/>
              </a:ext>
            </a:extLst>
          </p:cNvPr>
          <p:cNvSpPr/>
          <p:nvPr/>
        </p:nvSpPr>
        <p:spPr>
          <a:xfrm>
            <a:off x="2987784" y="2081834"/>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7C12F890-9D9E-051B-C52F-BF5C136734F4}"/>
              </a:ext>
            </a:extLst>
          </p:cNvPr>
          <p:cNvSpPr/>
          <p:nvPr/>
        </p:nvSpPr>
        <p:spPr>
          <a:xfrm>
            <a:off x="2987504" y="2504034"/>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7B80E4AF-537A-3E96-0BB0-B35CDC7BECAB}"/>
              </a:ext>
            </a:extLst>
          </p:cNvPr>
          <p:cNvSpPr/>
          <p:nvPr/>
        </p:nvSpPr>
        <p:spPr>
          <a:xfrm>
            <a:off x="5444686" y="2091988"/>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7CB78270-40F1-A8FD-E6EB-D4B6CEBF943B}"/>
              </a:ext>
            </a:extLst>
          </p:cNvPr>
          <p:cNvSpPr/>
          <p:nvPr/>
        </p:nvSpPr>
        <p:spPr>
          <a:xfrm>
            <a:off x="5444686" y="2504034"/>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4546EFEC-4B73-436E-E554-FBE02AD2F5C6}"/>
              </a:ext>
            </a:extLst>
          </p:cNvPr>
          <p:cNvSpPr txBox="1"/>
          <p:nvPr/>
        </p:nvSpPr>
        <p:spPr>
          <a:xfrm>
            <a:off x="3383421" y="2056255"/>
            <a:ext cx="1904752" cy="369332"/>
          </a:xfrm>
          <a:prstGeom prst="rect">
            <a:avLst/>
          </a:prstGeom>
          <a:noFill/>
        </p:spPr>
        <p:txBody>
          <a:bodyPr wrap="square" rtlCol="0">
            <a:spAutoFit/>
          </a:bodyPr>
          <a:lstStyle/>
          <a:p>
            <a:r>
              <a:rPr lang="nb-NO" dirty="0"/>
              <a:t>Kristenretten </a:t>
            </a:r>
          </a:p>
        </p:txBody>
      </p:sp>
      <p:sp>
        <p:nvSpPr>
          <p:cNvPr id="15" name="TekstSylinder 14">
            <a:extLst>
              <a:ext uri="{FF2B5EF4-FFF2-40B4-BE49-F238E27FC236}">
                <a16:creationId xmlns:a16="http://schemas.microsoft.com/office/drawing/2014/main" id="{53833DF2-51A5-4508-37E8-AE834829AC22}"/>
              </a:ext>
            </a:extLst>
          </p:cNvPr>
          <p:cNvSpPr txBox="1"/>
          <p:nvPr/>
        </p:nvSpPr>
        <p:spPr>
          <a:xfrm>
            <a:off x="5771938" y="2056255"/>
            <a:ext cx="5091880" cy="369332"/>
          </a:xfrm>
          <a:prstGeom prst="rect">
            <a:avLst/>
          </a:prstGeom>
          <a:noFill/>
        </p:spPr>
        <p:txBody>
          <a:bodyPr wrap="square" rtlCol="0">
            <a:spAutoFit/>
          </a:bodyPr>
          <a:lstStyle/>
          <a:p>
            <a:r>
              <a:rPr lang="nb-NO" dirty="0"/>
              <a:t>Slaget på Stiklestad</a:t>
            </a:r>
          </a:p>
        </p:txBody>
      </p:sp>
      <p:sp>
        <p:nvSpPr>
          <p:cNvPr id="16" name="TekstSylinder 15">
            <a:extLst>
              <a:ext uri="{FF2B5EF4-FFF2-40B4-BE49-F238E27FC236}">
                <a16:creationId xmlns:a16="http://schemas.microsoft.com/office/drawing/2014/main" id="{AF8F10C1-4BC2-5A2A-B7E2-5F56E01566B3}"/>
              </a:ext>
            </a:extLst>
          </p:cNvPr>
          <p:cNvSpPr txBox="1"/>
          <p:nvPr/>
        </p:nvSpPr>
        <p:spPr>
          <a:xfrm>
            <a:off x="5771938" y="2502063"/>
            <a:ext cx="3156202" cy="369332"/>
          </a:xfrm>
          <a:prstGeom prst="rect">
            <a:avLst/>
          </a:prstGeom>
          <a:noFill/>
        </p:spPr>
        <p:txBody>
          <a:bodyPr wrap="square" rtlCol="0">
            <a:spAutoFit/>
          </a:bodyPr>
          <a:lstStyle/>
          <a:p>
            <a:r>
              <a:rPr lang="nb-NO" dirty="0"/>
              <a:t>Norge ble eget land</a:t>
            </a:r>
          </a:p>
        </p:txBody>
      </p:sp>
      <p:sp>
        <p:nvSpPr>
          <p:cNvPr id="17" name="TekstSylinder 16">
            <a:extLst>
              <a:ext uri="{FF2B5EF4-FFF2-40B4-BE49-F238E27FC236}">
                <a16:creationId xmlns:a16="http://schemas.microsoft.com/office/drawing/2014/main" id="{316FA28B-0D5E-8C77-4385-E68C98224910}"/>
              </a:ext>
            </a:extLst>
          </p:cNvPr>
          <p:cNvSpPr txBox="1"/>
          <p:nvPr/>
        </p:nvSpPr>
        <p:spPr>
          <a:xfrm>
            <a:off x="3375199" y="2484247"/>
            <a:ext cx="1912974" cy="369332"/>
          </a:xfrm>
          <a:prstGeom prst="rect">
            <a:avLst/>
          </a:prstGeom>
          <a:noFill/>
        </p:spPr>
        <p:txBody>
          <a:bodyPr wrap="square" rtlCol="0">
            <a:spAutoFit/>
          </a:bodyPr>
          <a:lstStyle/>
          <a:p>
            <a:r>
              <a:rPr lang="nb-NO" dirty="0"/>
              <a:t>Landsloven </a:t>
            </a:r>
          </a:p>
        </p:txBody>
      </p:sp>
      <p:sp>
        <p:nvSpPr>
          <p:cNvPr id="18" name="TekstSylinder 17">
            <a:extLst>
              <a:ext uri="{FF2B5EF4-FFF2-40B4-BE49-F238E27FC236}">
                <a16:creationId xmlns:a16="http://schemas.microsoft.com/office/drawing/2014/main" id="{226C9B6E-3553-E138-118A-0FD7ED0DC257}"/>
              </a:ext>
            </a:extLst>
          </p:cNvPr>
          <p:cNvSpPr txBox="1"/>
          <p:nvPr/>
        </p:nvSpPr>
        <p:spPr>
          <a:xfrm>
            <a:off x="2828478" y="3112350"/>
            <a:ext cx="7859314" cy="830997"/>
          </a:xfrm>
          <a:prstGeom prst="rect">
            <a:avLst/>
          </a:prstGeom>
          <a:noFill/>
        </p:spPr>
        <p:txBody>
          <a:bodyPr wrap="square" rtlCol="0">
            <a:spAutoFit/>
          </a:bodyPr>
          <a:lstStyle/>
          <a:p>
            <a:r>
              <a:rPr lang="nb-NO" sz="2400" dirty="0"/>
              <a:t>Hva kaller vi et land med lover som beskytter innbyggere fra urettferdig behandling og straff? </a:t>
            </a:r>
          </a:p>
        </p:txBody>
      </p:sp>
      <p:sp>
        <p:nvSpPr>
          <p:cNvPr id="19" name="Rektangel 18">
            <a:extLst>
              <a:ext uri="{FF2B5EF4-FFF2-40B4-BE49-F238E27FC236}">
                <a16:creationId xmlns:a16="http://schemas.microsoft.com/office/drawing/2014/main" id="{43E0E2B7-8B0B-16C0-D2E9-8F062DBA498B}"/>
              </a:ext>
            </a:extLst>
          </p:cNvPr>
          <p:cNvSpPr/>
          <p:nvPr/>
        </p:nvSpPr>
        <p:spPr>
          <a:xfrm>
            <a:off x="2987784" y="4012569"/>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64FAB0C-52CE-108B-CADF-509D917B0323}"/>
              </a:ext>
            </a:extLst>
          </p:cNvPr>
          <p:cNvSpPr/>
          <p:nvPr/>
        </p:nvSpPr>
        <p:spPr>
          <a:xfrm>
            <a:off x="5444686" y="4023893"/>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a:extLst>
              <a:ext uri="{FF2B5EF4-FFF2-40B4-BE49-F238E27FC236}">
                <a16:creationId xmlns:a16="http://schemas.microsoft.com/office/drawing/2014/main" id="{86D630AB-52FE-1087-EEE1-5659BEF8E025}"/>
              </a:ext>
            </a:extLst>
          </p:cNvPr>
          <p:cNvSpPr txBox="1"/>
          <p:nvPr/>
        </p:nvSpPr>
        <p:spPr>
          <a:xfrm>
            <a:off x="5776792" y="3968752"/>
            <a:ext cx="2653482" cy="369332"/>
          </a:xfrm>
          <a:prstGeom prst="rect">
            <a:avLst/>
          </a:prstGeom>
          <a:noFill/>
        </p:spPr>
        <p:txBody>
          <a:bodyPr wrap="square" rtlCol="0">
            <a:spAutoFit/>
          </a:bodyPr>
          <a:lstStyle/>
          <a:p>
            <a:r>
              <a:rPr lang="nb-NO" dirty="0"/>
              <a:t>Monarki/kongedømme </a:t>
            </a:r>
          </a:p>
        </p:txBody>
      </p:sp>
      <p:sp>
        <p:nvSpPr>
          <p:cNvPr id="22" name="TekstSylinder 21">
            <a:extLst>
              <a:ext uri="{FF2B5EF4-FFF2-40B4-BE49-F238E27FC236}">
                <a16:creationId xmlns:a16="http://schemas.microsoft.com/office/drawing/2014/main" id="{41837141-5E5F-5A13-C8B4-20F028A24F06}"/>
              </a:ext>
            </a:extLst>
          </p:cNvPr>
          <p:cNvSpPr txBox="1"/>
          <p:nvPr/>
        </p:nvSpPr>
        <p:spPr>
          <a:xfrm>
            <a:off x="3375199" y="4001316"/>
            <a:ext cx="1912974" cy="369332"/>
          </a:xfrm>
          <a:prstGeom prst="rect">
            <a:avLst/>
          </a:prstGeom>
          <a:noFill/>
        </p:spPr>
        <p:txBody>
          <a:bodyPr wrap="square" rtlCol="0">
            <a:spAutoFit/>
          </a:bodyPr>
          <a:lstStyle/>
          <a:p>
            <a:r>
              <a:rPr lang="nb-NO" dirty="0"/>
              <a:t>Rettsstat </a:t>
            </a:r>
          </a:p>
        </p:txBody>
      </p:sp>
      <p:sp>
        <p:nvSpPr>
          <p:cNvPr id="23" name="TekstSylinder 22">
            <a:extLst>
              <a:ext uri="{FF2B5EF4-FFF2-40B4-BE49-F238E27FC236}">
                <a16:creationId xmlns:a16="http://schemas.microsoft.com/office/drawing/2014/main" id="{CAB6E27F-2190-D60D-C7F6-DD935CFA24D4}"/>
              </a:ext>
            </a:extLst>
          </p:cNvPr>
          <p:cNvSpPr txBox="1"/>
          <p:nvPr/>
        </p:nvSpPr>
        <p:spPr>
          <a:xfrm>
            <a:off x="2828478" y="581934"/>
            <a:ext cx="8377078" cy="461665"/>
          </a:xfrm>
          <a:prstGeom prst="rect">
            <a:avLst/>
          </a:prstGeom>
          <a:noFill/>
        </p:spPr>
        <p:txBody>
          <a:bodyPr wrap="square" rtlCol="0">
            <a:spAutoFit/>
          </a:bodyPr>
          <a:lstStyle/>
          <a:p>
            <a:r>
              <a:rPr lang="nb-NO" sz="2400" b="1" dirty="0"/>
              <a:t>Gruppenavn, lag et:   </a:t>
            </a:r>
            <a:r>
              <a:rPr lang="nb-NO" b="1" dirty="0"/>
              <a:t>______________________________ </a:t>
            </a:r>
          </a:p>
        </p:txBody>
      </p:sp>
      <p:sp>
        <p:nvSpPr>
          <p:cNvPr id="24" name="TekstSylinder 23">
            <a:extLst>
              <a:ext uri="{FF2B5EF4-FFF2-40B4-BE49-F238E27FC236}">
                <a16:creationId xmlns:a16="http://schemas.microsoft.com/office/drawing/2014/main" id="{FF5E667E-5424-C86F-121B-D7A6C387A60F}"/>
              </a:ext>
            </a:extLst>
          </p:cNvPr>
          <p:cNvSpPr txBox="1"/>
          <p:nvPr/>
        </p:nvSpPr>
        <p:spPr>
          <a:xfrm>
            <a:off x="2828478" y="4667836"/>
            <a:ext cx="7475582" cy="461665"/>
          </a:xfrm>
          <a:prstGeom prst="rect">
            <a:avLst/>
          </a:prstGeom>
          <a:noFill/>
        </p:spPr>
        <p:txBody>
          <a:bodyPr wrap="square" rtlCol="0">
            <a:spAutoFit/>
          </a:bodyPr>
          <a:lstStyle/>
          <a:p>
            <a:r>
              <a:rPr lang="nb-NO" sz="2400" dirty="0"/>
              <a:t>Hvilken verdi skårer Norge som land høyt på i dag?</a:t>
            </a:r>
          </a:p>
        </p:txBody>
      </p:sp>
      <p:sp>
        <p:nvSpPr>
          <p:cNvPr id="25" name="Rektangel 24">
            <a:extLst>
              <a:ext uri="{FF2B5EF4-FFF2-40B4-BE49-F238E27FC236}">
                <a16:creationId xmlns:a16="http://schemas.microsoft.com/office/drawing/2014/main" id="{BC9B807A-22A1-17E4-D91E-03353CA77372}"/>
              </a:ext>
            </a:extLst>
          </p:cNvPr>
          <p:cNvSpPr/>
          <p:nvPr/>
        </p:nvSpPr>
        <p:spPr>
          <a:xfrm>
            <a:off x="2989440" y="5221521"/>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FC5D7CD0-B9EC-132B-D6E2-2F90EA42488C}"/>
              </a:ext>
            </a:extLst>
          </p:cNvPr>
          <p:cNvSpPr txBox="1"/>
          <p:nvPr/>
        </p:nvSpPr>
        <p:spPr>
          <a:xfrm>
            <a:off x="3375199" y="5184859"/>
            <a:ext cx="2653482" cy="369332"/>
          </a:xfrm>
          <a:prstGeom prst="rect">
            <a:avLst/>
          </a:prstGeom>
          <a:noFill/>
        </p:spPr>
        <p:txBody>
          <a:bodyPr wrap="square" rtlCol="0">
            <a:spAutoFit/>
          </a:bodyPr>
          <a:lstStyle/>
          <a:p>
            <a:r>
              <a:rPr lang="nb-NO" dirty="0"/>
              <a:t>Ærlighet </a:t>
            </a:r>
          </a:p>
        </p:txBody>
      </p:sp>
      <p:sp>
        <p:nvSpPr>
          <p:cNvPr id="27" name="Rektangel 26">
            <a:extLst>
              <a:ext uri="{FF2B5EF4-FFF2-40B4-BE49-F238E27FC236}">
                <a16:creationId xmlns:a16="http://schemas.microsoft.com/office/drawing/2014/main" id="{40BAFB22-928C-F66F-6EAD-9A911761BF51}"/>
              </a:ext>
            </a:extLst>
          </p:cNvPr>
          <p:cNvSpPr/>
          <p:nvPr/>
        </p:nvSpPr>
        <p:spPr>
          <a:xfrm>
            <a:off x="5444686" y="5209722"/>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kstSylinder 27">
            <a:extLst>
              <a:ext uri="{FF2B5EF4-FFF2-40B4-BE49-F238E27FC236}">
                <a16:creationId xmlns:a16="http://schemas.microsoft.com/office/drawing/2014/main" id="{C36D965C-6E57-B1B9-778B-67CBB871A610}"/>
              </a:ext>
            </a:extLst>
          </p:cNvPr>
          <p:cNvSpPr txBox="1"/>
          <p:nvPr/>
        </p:nvSpPr>
        <p:spPr>
          <a:xfrm>
            <a:off x="5838435" y="5209722"/>
            <a:ext cx="3522342" cy="369332"/>
          </a:xfrm>
          <a:prstGeom prst="rect">
            <a:avLst/>
          </a:prstGeom>
          <a:noFill/>
        </p:spPr>
        <p:txBody>
          <a:bodyPr wrap="square" rtlCol="0">
            <a:spAutoFit/>
          </a:bodyPr>
          <a:lstStyle/>
          <a:p>
            <a:r>
              <a:rPr lang="nb-NO" dirty="0"/>
              <a:t>Tillit</a:t>
            </a:r>
          </a:p>
        </p:txBody>
      </p:sp>
      <p:sp>
        <p:nvSpPr>
          <p:cNvPr id="29" name="Rektangel 28">
            <a:extLst>
              <a:ext uri="{FF2B5EF4-FFF2-40B4-BE49-F238E27FC236}">
                <a16:creationId xmlns:a16="http://schemas.microsoft.com/office/drawing/2014/main" id="{0D623210-5EF9-8BDD-1359-EA88DBBC9922}"/>
              </a:ext>
            </a:extLst>
          </p:cNvPr>
          <p:cNvSpPr/>
          <p:nvPr/>
        </p:nvSpPr>
        <p:spPr>
          <a:xfrm>
            <a:off x="2987784" y="5668534"/>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TekstSylinder 29">
            <a:extLst>
              <a:ext uri="{FF2B5EF4-FFF2-40B4-BE49-F238E27FC236}">
                <a16:creationId xmlns:a16="http://schemas.microsoft.com/office/drawing/2014/main" id="{B91FBB9A-429F-4070-0C70-09FADF018F50}"/>
              </a:ext>
            </a:extLst>
          </p:cNvPr>
          <p:cNvSpPr txBox="1"/>
          <p:nvPr/>
        </p:nvSpPr>
        <p:spPr>
          <a:xfrm>
            <a:off x="3375199" y="5616153"/>
            <a:ext cx="2653482" cy="369332"/>
          </a:xfrm>
          <a:prstGeom prst="rect">
            <a:avLst/>
          </a:prstGeom>
          <a:noFill/>
        </p:spPr>
        <p:txBody>
          <a:bodyPr wrap="square" rtlCol="0">
            <a:spAutoFit/>
          </a:bodyPr>
          <a:lstStyle/>
          <a:p>
            <a:r>
              <a:rPr lang="nb-NO" dirty="0"/>
              <a:t>Respekt</a:t>
            </a:r>
          </a:p>
        </p:txBody>
      </p:sp>
      <p:sp>
        <p:nvSpPr>
          <p:cNvPr id="31" name="Rektangel 30">
            <a:extLst>
              <a:ext uri="{FF2B5EF4-FFF2-40B4-BE49-F238E27FC236}">
                <a16:creationId xmlns:a16="http://schemas.microsoft.com/office/drawing/2014/main" id="{6D6BF500-D83C-FF3A-667F-B4BB4B6B1A1A}"/>
              </a:ext>
            </a:extLst>
          </p:cNvPr>
          <p:cNvSpPr/>
          <p:nvPr/>
        </p:nvSpPr>
        <p:spPr>
          <a:xfrm>
            <a:off x="5444686" y="5635374"/>
            <a:ext cx="291626" cy="281698"/>
          </a:xfrm>
          <a:prstGeom prst="rect">
            <a:avLst/>
          </a:prstGeom>
          <a:noFill/>
          <a:ln>
            <a:solidFill>
              <a:srgbClr val="396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D6094B14-8577-1E50-930F-78D82A68D8D4}"/>
              </a:ext>
            </a:extLst>
          </p:cNvPr>
          <p:cNvSpPr txBox="1"/>
          <p:nvPr/>
        </p:nvSpPr>
        <p:spPr>
          <a:xfrm>
            <a:off x="5838435" y="5607438"/>
            <a:ext cx="3522342" cy="369332"/>
          </a:xfrm>
          <a:prstGeom prst="rect">
            <a:avLst/>
          </a:prstGeom>
          <a:noFill/>
        </p:spPr>
        <p:txBody>
          <a:bodyPr wrap="square" rtlCol="0">
            <a:spAutoFit/>
          </a:bodyPr>
          <a:lstStyle/>
          <a:p>
            <a:r>
              <a:rPr lang="nb-NO" dirty="0"/>
              <a:t>Frihet</a:t>
            </a:r>
          </a:p>
        </p:txBody>
      </p:sp>
    </p:spTree>
    <p:extLst>
      <p:ext uri="{BB962C8B-B14F-4D97-AF65-F5344CB8AC3E}">
        <p14:creationId xmlns:p14="http://schemas.microsoft.com/office/powerpoint/2010/main" val="200160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grafisk design, Grafikk, tekst, design&#10;&#10;Automatisk generert beskrivelse">
            <a:extLst>
              <a:ext uri="{FF2B5EF4-FFF2-40B4-BE49-F238E27FC236}">
                <a16:creationId xmlns:a16="http://schemas.microsoft.com/office/drawing/2014/main" id="{43CEB50A-E362-754D-E6A7-38960B56795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44577" y="-378337"/>
            <a:ext cx="13554745" cy="7236337"/>
          </a:xfrm>
          <a:prstGeom prst="rect">
            <a:avLst/>
          </a:prstGeom>
        </p:spPr>
      </p:pic>
      <p:sp>
        <p:nvSpPr>
          <p:cNvPr id="4" name="TekstSylinder 3">
            <a:extLst>
              <a:ext uri="{FF2B5EF4-FFF2-40B4-BE49-F238E27FC236}">
                <a16:creationId xmlns:a16="http://schemas.microsoft.com/office/drawing/2014/main" id="{8B43A6FD-1201-BB5F-D517-02FF1CE3CED6}"/>
              </a:ext>
            </a:extLst>
          </p:cNvPr>
          <p:cNvSpPr txBox="1"/>
          <p:nvPr/>
        </p:nvSpPr>
        <p:spPr>
          <a:xfrm>
            <a:off x="2903095" y="1309779"/>
            <a:ext cx="8356947" cy="5355312"/>
          </a:xfrm>
          <a:prstGeom prst="rect">
            <a:avLst/>
          </a:prstGeom>
          <a:noFill/>
        </p:spPr>
        <p:txBody>
          <a:bodyPr wrap="square" rtlCol="0">
            <a:spAutoFit/>
          </a:bodyPr>
          <a:lstStyle/>
          <a:p>
            <a:r>
              <a:rPr lang="nb-NO" b="1" dirty="0"/>
              <a:t>3 min INDIVIDUELL, helt stille, skriv på </a:t>
            </a:r>
            <a:r>
              <a:rPr lang="nb-NO" b="1" dirty="0" err="1"/>
              <a:t>post-it</a:t>
            </a:r>
            <a:r>
              <a:rPr lang="nb-NO" b="1" dirty="0"/>
              <a:t>-lapper, alt du kommer på: </a:t>
            </a:r>
            <a:br>
              <a:rPr lang="nb-NO" b="1" dirty="0"/>
            </a:br>
            <a:endParaRPr lang="nb-NO" b="1" dirty="0"/>
          </a:p>
          <a:p>
            <a:pPr marL="342900" indent="-342900">
              <a:buFont typeface="+mj-lt"/>
              <a:buAutoNum type="arabicPeriod"/>
            </a:pPr>
            <a:r>
              <a:rPr lang="nb-NO" dirty="0"/>
              <a:t>Hva legger du i ordet verdi (verdifullt)? Nevn eksempler på viktige verdier for deg, skriv ned på </a:t>
            </a:r>
            <a:r>
              <a:rPr lang="nb-NO" dirty="0" err="1"/>
              <a:t>post-it</a:t>
            </a:r>
            <a:r>
              <a:rPr lang="nb-NO" dirty="0"/>
              <a:t>. Hva tenker du er de viktigste verdiene for (gode og trygge liv) framtida? Skriv ned alle du kommer på. </a:t>
            </a:r>
            <a:br>
              <a:rPr lang="nb-NO" dirty="0"/>
            </a:br>
            <a:r>
              <a:rPr lang="nb-NO" dirty="0"/>
              <a:t>(Tenker du ...4 år, 20 år, 100 år, eller lenger fram i tid?). </a:t>
            </a:r>
          </a:p>
          <a:p>
            <a:endParaRPr lang="nb-NO" dirty="0"/>
          </a:p>
          <a:p>
            <a:r>
              <a:rPr lang="nb-NO" b="1" dirty="0"/>
              <a:t>8 min GRUPPE, alle i gruppa skal dele minst en verdi fra oppgave 2 over: </a:t>
            </a:r>
            <a:br>
              <a:rPr lang="nb-NO" dirty="0"/>
            </a:br>
            <a:br>
              <a:rPr lang="nb-NO" dirty="0"/>
            </a:br>
            <a:r>
              <a:rPr lang="nb-NO" dirty="0"/>
              <a:t>Alle legger fram sin 1-2 viktigste verdi(er) </a:t>
            </a:r>
            <a:r>
              <a:rPr lang="nb-NO" b="1" dirty="0"/>
              <a:t>for framtida</a:t>
            </a:r>
            <a:r>
              <a:rPr lang="nb-NO" dirty="0"/>
              <a:t>. Gruppa velger i fellesskap de </a:t>
            </a:r>
            <a:r>
              <a:rPr lang="nb-NO" b="1" dirty="0"/>
              <a:t>3 viktigste verdiene </a:t>
            </a:r>
            <a:r>
              <a:rPr lang="nb-NO" dirty="0"/>
              <a:t>som presenteres for alle etterpå.  Gruppeleder skriver de 3 verdiene ned på A4-ark. </a:t>
            </a:r>
            <a:br>
              <a:rPr lang="nb-NO" dirty="0"/>
            </a:br>
            <a:endParaRPr lang="nb-NO" dirty="0"/>
          </a:p>
          <a:p>
            <a:endParaRPr lang="nb-NO" dirty="0"/>
          </a:p>
          <a:p>
            <a:r>
              <a:rPr lang="nb-NO" b="1" dirty="0"/>
              <a:t>Maks 1 min per gruppe PLENUM:</a:t>
            </a:r>
            <a:br>
              <a:rPr lang="nb-NO" b="1" dirty="0"/>
            </a:br>
            <a:r>
              <a:rPr lang="nb-NO" dirty="0"/>
              <a:t>Gruppeleder eller annen i gruppa presenterer </a:t>
            </a:r>
          </a:p>
          <a:p>
            <a:endParaRPr lang="nb-NO" dirty="0"/>
          </a:p>
          <a:p>
            <a:endParaRPr lang="nb-NO" dirty="0"/>
          </a:p>
          <a:p>
            <a:pPr marL="342900" indent="-342900">
              <a:buFont typeface="+mj-lt"/>
              <a:buAutoNum type="arabicPeriod"/>
            </a:pPr>
            <a:endParaRPr lang="nb-NO" b="1" dirty="0"/>
          </a:p>
        </p:txBody>
      </p:sp>
      <p:sp>
        <p:nvSpPr>
          <p:cNvPr id="5" name="TekstSylinder 4">
            <a:extLst>
              <a:ext uri="{FF2B5EF4-FFF2-40B4-BE49-F238E27FC236}">
                <a16:creationId xmlns:a16="http://schemas.microsoft.com/office/drawing/2014/main" id="{B488AAEA-8DC5-DC93-F313-08F0917E6C8D}"/>
              </a:ext>
            </a:extLst>
          </p:cNvPr>
          <p:cNvSpPr txBox="1"/>
          <p:nvPr/>
        </p:nvSpPr>
        <p:spPr>
          <a:xfrm rot="16200000">
            <a:off x="-1022084" y="2613392"/>
            <a:ext cx="5144642" cy="1631216"/>
          </a:xfrm>
          <a:prstGeom prst="rect">
            <a:avLst/>
          </a:prstGeom>
          <a:noFill/>
        </p:spPr>
        <p:txBody>
          <a:bodyPr wrap="square" rtlCol="0">
            <a:spAutoFit/>
          </a:bodyPr>
          <a:lstStyle/>
          <a:p>
            <a:r>
              <a:rPr lang="nb-NO" sz="10000" dirty="0">
                <a:solidFill>
                  <a:srgbClr val="396C83"/>
                </a:solidFill>
              </a:rPr>
              <a:t>Verdier</a:t>
            </a:r>
            <a:r>
              <a:rPr lang="nb-NO" sz="6000" dirty="0">
                <a:solidFill>
                  <a:srgbClr val="396C83"/>
                </a:solidFill>
              </a:rPr>
              <a:t> </a:t>
            </a:r>
          </a:p>
        </p:txBody>
      </p:sp>
      <p:pic>
        <p:nvPicPr>
          <p:cNvPr id="2" name="Bilde 1" descr="Et bilde som inneholder Grafikk, grafisk design, design, illustrasjon&#10;&#10;Automatisk generert beskrivelse">
            <a:extLst>
              <a:ext uri="{FF2B5EF4-FFF2-40B4-BE49-F238E27FC236}">
                <a16:creationId xmlns:a16="http://schemas.microsoft.com/office/drawing/2014/main" id="{5E304752-D79F-45B0-D1BE-D875673E9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79" y="229520"/>
            <a:ext cx="2705716" cy="1441778"/>
          </a:xfrm>
          <a:prstGeom prst="rect">
            <a:avLst/>
          </a:prstGeom>
        </p:spPr>
      </p:pic>
    </p:spTree>
    <p:extLst>
      <p:ext uri="{BB962C8B-B14F-4D97-AF65-F5344CB8AC3E}">
        <p14:creationId xmlns:p14="http://schemas.microsoft.com/office/powerpoint/2010/main" val="150400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9A73E93-03E3-B860-5496-EB0B6128F98A}"/>
              </a:ext>
            </a:extLst>
          </p:cNvPr>
          <p:cNvSpPr txBox="1"/>
          <p:nvPr/>
        </p:nvSpPr>
        <p:spPr>
          <a:xfrm>
            <a:off x="0" y="0"/>
            <a:ext cx="12192000" cy="6858000"/>
          </a:xfrm>
          <a:prstGeom prst="rect">
            <a:avLst/>
          </a:prstGeom>
          <a:solidFill>
            <a:srgbClr val="396C83"/>
          </a:solidFill>
        </p:spPr>
        <p:txBody>
          <a:bodyPr wrap="square" rtlCol="0">
            <a:spAutoFit/>
          </a:bodyPr>
          <a:lstStyle/>
          <a:p>
            <a:endParaRPr lang="nb-NO" dirty="0"/>
          </a:p>
        </p:txBody>
      </p:sp>
      <p:pic>
        <p:nvPicPr>
          <p:cNvPr id="4" name="Bilde 3" descr="Et bilde som inneholder grafisk design, Grafikk, tekst, design&#10;&#10;Automatisk generert beskrivelse">
            <a:extLst>
              <a:ext uri="{FF2B5EF4-FFF2-40B4-BE49-F238E27FC236}">
                <a16:creationId xmlns:a16="http://schemas.microsoft.com/office/drawing/2014/main" id="{508BB738-B4B5-847D-A404-0F28D5DB7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401067" cy="2883414"/>
          </a:xfrm>
          <a:prstGeom prst="rect">
            <a:avLst/>
          </a:prstGeom>
        </p:spPr>
      </p:pic>
      <p:pic>
        <p:nvPicPr>
          <p:cNvPr id="6" name="Bilde 5" descr="Et bilde som inneholder mønster, piksel, design&#10;&#10;Automatisk generert beskrivelse">
            <a:extLst>
              <a:ext uri="{FF2B5EF4-FFF2-40B4-BE49-F238E27FC236}">
                <a16:creationId xmlns:a16="http://schemas.microsoft.com/office/drawing/2014/main" id="{307EB9F2-8078-2D11-2EF9-8A6C42E64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1776" y="894505"/>
            <a:ext cx="4762500" cy="4762500"/>
          </a:xfrm>
          <a:prstGeom prst="rect">
            <a:avLst/>
          </a:prstGeom>
        </p:spPr>
      </p:pic>
      <p:sp>
        <p:nvSpPr>
          <p:cNvPr id="7" name="TekstSylinder 6">
            <a:extLst>
              <a:ext uri="{FF2B5EF4-FFF2-40B4-BE49-F238E27FC236}">
                <a16:creationId xmlns:a16="http://schemas.microsoft.com/office/drawing/2014/main" id="{52977AD3-B3C5-B067-851D-AA53B3712E80}"/>
              </a:ext>
            </a:extLst>
          </p:cNvPr>
          <p:cNvSpPr txBox="1"/>
          <p:nvPr/>
        </p:nvSpPr>
        <p:spPr>
          <a:xfrm>
            <a:off x="770709" y="3429000"/>
            <a:ext cx="4911634" cy="1569660"/>
          </a:xfrm>
          <a:prstGeom prst="rect">
            <a:avLst/>
          </a:prstGeom>
          <a:noFill/>
        </p:spPr>
        <p:txBody>
          <a:bodyPr wrap="square" rtlCol="0">
            <a:spAutoFit/>
          </a:bodyPr>
          <a:lstStyle/>
          <a:p>
            <a:r>
              <a:rPr lang="nb-NO" sz="4800" dirty="0">
                <a:solidFill>
                  <a:schemeClr val="bg1"/>
                </a:solidFill>
              </a:rPr>
              <a:t>menti.com</a:t>
            </a:r>
            <a:br>
              <a:rPr lang="nb-NO" sz="4800" dirty="0">
                <a:solidFill>
                  <a:schemeClr val="bg1"/>
                </a:solidFill>
              </a:rPr>
            </a:br>
            <a:r>
              <a:rPr lang="nb-NO" sz="4800" dirty="0">
                <a:solidFill>
                  <a:schemeClr val="bg1"/>
                </a:solidFill>
              </a:rPr>
              <a:t>kode: </a:t>
            </a:r>
            <a:r>
              <a:rPr lang="nb-NO" sz="4800" b="1" dirty="0">
                <a:solidFill>
                  <a:schemeClr val="bg1"/>
                </a:solidFill>
              </a:rPr>
              <a:t>75723831 </a:t>
            </a:r>
          </a:p>
        </p:txBody>
      </p:sp>
    </p:spTree>
    <p:extLst>
      <p:ext uri="{BB962C8B-B14F-4D97-AF65-F5344CB8AC3E}">
        <p14:creationId xmlns:p14="http://schemas.microsoft.com/office/powerpoint/2010/main" val="113101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Grafikk, grafisk design, design, illustrasjon&#10;&#10;Automatisk generert beskrivelse">
            <a:extLst>
              <a:ext uri="{FF2B5EF4-FFF2-40B4-BE49-F238E27FC236}">
                <a16:creationId xmlns:a16="http://schemas.microsoft.com/office/drawing/2014/main" id="{62D38DFB-7442-2975-6759-6666ED9FE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79" y="229520"/>
            <a:ext cx="2705716" cy="1441778"/>
          </a:xfrm>
          <a:prstGeom prst="rect">
            <a:avLst/>
          </a:prstGeom>
        </p:spPr>
      </p:pic>
      <p:sp>
        <p:nvSpPr>
          <p:cNvPr id="3" name="TekstSylinder 2">
            <a:extLst>
              <a:ext uri="{FF2B5EF4-FFF2-40B4-BE49-F238E27FC236}">
                <a16:creationId xmlns:a16="http://schemas.microsoft.com/office/drawing/2014/main" id="{7F67F52C-AE0B-991C-2960-04FB544C23B3}"/>
              </a:ext>
            </a:extLst>
          </p:cNvPr>
          <p:cNvSpPr txBox="1"/>
          <p:nvPr/>
        </p:nvSpPr>
        <p:spPr>
          <a:xfrm rot="16200000">
            <a:off x="-988644" y="2176141"/>
            <a:ext cx="5144642" cy="1631216"/>
          </a:xfrm>
          <a:prstGeom prst="rect">
            <a:avLst/>
          </a:prstGeom>
          <a:noFill/>
        </p:spPr>
        <p:txBody>
          <a:bodyPr wrap="square" rtlCol="0">
            <a:spAutoFit/>
          </a:bodyPr>
          <a:lstStyle/>
          <a:p>
            <a:r>
              <a:rPr lang="nb-NO" sz="10000" dirty="0">
                <a:solidFill>
                  <a:srgbClr val="396C83"/>
                </a:solidFill>
              </a:rPr>
              <a:t>Saker</a:t>
            </a:r>
            <a:r>
              <a:rPr lang="nb-NO" sz="6000" dirty="0">
                <a:solidFill>
                  <a:srgbClr val="396C83"/>
                </a:solidFill>
              </a:rPr>
              <a:t> </a:t>
            </a:r>
          </a:p>
        </p:txBody>
      </p:sp>
      <p:sp>
        <p:nvSpPr>
          <p:cNvPr id="4" name="TekstSylinder 3">
            <a:extLst>
              <a:ext uri="{FF2B5EF4-FFF2-40B4-BE49-F238E27FC236}">
                <a16:creationId xmlns:a16="http://schemas.microsoft.com/office/drawing/2014/main" id="{8A37B281-EBC8-946E-78C3-82F444FC0E15}"/>
              </a:ext>
            </a:extLst>
          </p:cNvPr>
          <p:cNvSpPr txBox="1"/>
          <p:nvPr/>
        </p:nvSpPr>
        <p:spPr>
          <a:xfrm>
            <a:off x="2969975" y="1392012"/>
            <a:ext cx="8356947" cy="5078313"/>
          </a:xfrm>
          <a:prstGeom prst="rect">
            <a:avLst/>
          </a:prstGeom>
          <a:noFill/>
        </p:spPr>
        <p:txBody>
          <a:bodyPr wrap="square" rtlCol="0">
            <a:spAutoFit/>
          </a:bodyPr>
          <a:lstStyle/>
          <a:p>
            <a:r>
              <a:rPr lang="nb-NO" b="1" dirty="0"/>
              <a:t>2 min INDIVIDUELL, helt stille, skriv på </a:t>
            </a:r>
            <a:r>
              <a:rPr lang="nb-NO" b="1" dirty="0" err="1"/>
              <a:t>post-it</a:t>
            </a:r>
            <a:r>
              <a:rPr lang="nb-NO" b="1" dirty="0"/>
              <a:t>-lapper, alt du kommer på: </a:t>
            </a:r>
            <a:br>
              <a:rPr lang="nb-NO" b="1" dirty="0"/>
            </a:br>
            <a:endParaRPr lang="nb-NO" b="1" dirty="0"/>
          </a:p>
          <a:p>
            <a:pPr marL="342900" indent="-342900">
              <a:buFont typeface="+mj-lt"/>
              <a:buAutoNum type="arabicPeriod"/>
            </a:pPr>
            <a:r>
              <a:rPr lang="nb-NO" dirty="0"/>
              <a:t>Hva mener du er de viktigste sakene for framtida? Skriv ned på alt du kommer på , bruk </a:t>
            </a:r>
            <a:r>
              <a:rPr lang="nb-NO" dirty="0" err="1"/>
              <a:t>post-it</a:t>
            </a:r>
            <a:r>
              <a:rPr lang="nb-NO" dirty="0"/>
              <a:t>-lapper. </a:t>
            </a:r>
          </a:p>
          <a:p>
            <a:pPr marL="342900" indent="-342900">
              <a:buFont typeface="+mj-lt"/>
              <a:buAutoNum type="arabicPeriod"/>
            </a:pPr>
            <a:endParaRPr lang="nb-NO" dirty="0"/>
          </a:p>
          <a:p>
            <a:endParaRPr lang="nb-NO" dirty="0"/>
          </a:p>
          <a:p>
            <a:r>
              <a:rPr lang="nb-NO" b="1" dirty="0"/>
              <a:t>13 min GRUPPE, alle i gruppa skal si minst en verdi fra oppgave 2 over: </a:t>
            </a:r>
            <a:br>
              <a:rPr lang="nb-NO" dirty="0"/>
            </a:br>
            <a:br>
              <a:rPr lang="nb-NO" dirty="0"/>
            </a:br>
            <a:r>
              <a:rPr lang="nb-NO" dirty="0"/>
              <a:t>Alle legger fram de 2 viktigste sakene </a:t>
            </a:r>
            <a:r>
              <a:rPr lang="nb-NO" b="1" dirty="0"/>
              <a:t>for framtida</a:t>
            </a:r>
            <a:r>
              <a:rPr lang="nb-NO" dirty="0"/>
              <a:t>. Gruppa velger i fellesskap de 4 viktigste som presenteres for alle etterpå.  Gruppeleder skriver de 4 sakene ned på A4-ark. </a:t>
            </a:r>
            <a:br>
              <a:rPr lang="nb-NO" dirty="0"/>
            </a:br>
            <a:endParaRPr lang="nb-NO" dirty="0"/>
          </a:p>
          <a:p>
            <a:endParaRPr lang="nb-NO" dirty="0"/>
          </a:p>
          <a:p>
            <a:r>
              <a:rPr lang="nb-NO" b="1" dirty="0"/>
              <a:t>Maks 1 min per gruppe  PLENUM:</a:t>
            </a:r>
            <a:br>
              <a:rPr lang="nb-NO" b="1" dirty="0"/>
            </a:br>
            <a:r>
              <a:rPr lang="nb-NO" dirty="0"/>
              <a:t>Gruppeleder eller annen i gruppa presenterer det dere har blitt enige om. </a:t>
            </a:r>
          </a:p>
          <a:p>
            <a:endParaRPr lang="nb-NO" dirty="0"/>
          </a:p>
          <a:p>
            <a:endParaRPr lang="nb-NO" dirty="0"/>
          </a:p>
          <a:p>
            <a:pPr marL="342900" indent="-342900">
              <a:buFont typeface="+mj-lt"/>
              <a:buAutoNum type="arabicPeriod"/>
            </a:pPr>
            <a:endParaRPr lang="nb-NO" b="1" dirty="0"/>
          </a:p>
        </p:txBody>
      </p:sp>
    </p:spTree>
    <p:extLst>
      <p:ext uri="{BB962C8B-B14F-4D97-AF65-F5344CB8AC3E}">
        <p14:creationId xmlns:p14="http://schemas.microsoft.com/office/powerpoint/2010/main" val="194058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C2E770B2-F460-435B-94B7-40172D763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7F8216C-2569-9A4E-F195-6D01E171EB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2" t="14086" b="10914"/>
          <a:stretch/>
        </p:blipFill>
        <p:spPr bwMode="auto">
          <a:xfrm>
            <a:off x="0" y="-138182"/>
            <a:ext cx="12192000" cy="71880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0" name="Straight Connector 1032">
            <a:extLst>
              <a:ext uri="{FF2B5EF4-FFF2-40B4-BE49-F238E27FC236}">
                <a16:creationId xmlns:a16="http://schemas.microsoft.com/office/drawing/2014/main" id="{45CE5395-CDE2-415A-ACFA-0104181CF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45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118A48C-B14F-2713-9997-DC99314DF3C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464118"/>
            <a:ext cx="12191737" cy="4578924"/>
          </a:xfrm>
          <a:prstGeom prst="rect">
            <a:avLst/>
          </a:prstGeom>
        </p:spPr>
      </p:pic>
      <p:pic>
        <p:nvPicPr>
          <p:cNvPr id="2" name="Bilde 1" descr="Et bilde som inneholder Grafikk, grafisk design, design, illustrasjon&#10;&#10;Automatisk generert beskrivelse">
            <a:extLst>
              <a:ext uri="{FF2B5EF4-FFF2-40B4-BE49-F238E27FC236}">
                <a16:creationId xmlns:a16="http://schemas.microsoft.com/office/drawing/2014/main" id="{62D38DFB-7442-2975-6759-6666ED9FE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79" y="229520"/>
            <a:ext cx="2705716" cy="1441778"/>
          </a:xfrm>
          <a:prstGeom prst="rect">
            <a:avLst/>
          </a:prstGeom>
        </p:spPr>
      </p:pic>
      <p:sp>
        <p:nvSpPr>
          <p:cNvPr id="3" name="TekstSylinder 2">
            <a:extLst>
              <a:ext uri="{FF2B5EF4-FFF2-40B4-BE49-F238E27FC236}">
                <a16:creationId xmlns:a16="http://schemas.microsoft.com/office/drawing/2014/main" id="{7F67F52C-AE0B-991C-2960-04FB544C23B3}"/>
              </a:ext>
            </a:extLst>
          </p:cNvPr>
          <p:cNvSpPr txBox="1"/>
          <p:nvPr/>
        </p:nvSpPr>
        <p:spPr>
          <a:xfrm rot="16200000">
            <a:off x="-1103970" y="1681189"/>
            <a:ext cx="5144642" cy="2400657"/>
          </a:xfrm>
          <a:prstGeom prst="rect">
            <a:avLst/>
          </a:prstGeom>
          <a:noFill/>
        </p:spPr>
        <p:txBody>
          <a:bodyPr wrap="square" rtlCol="0">
            <a:spAutoFit/>
          </a:bodyPr>
          <a:lstStyle/>
          <a:p>
            <a:r>
              <a:rPr lang="nb-NO" sz="15000" dirty="0">
                <a:solidFill>
                  <a:srgbClr val="396C83"/>
                </a:solidFill>
              </a:rPr>
              <a:t>2&amp;2</a:t>
            </a:r>
            <a:r>
              <a:rPr lang="nb-NO" sz="6000" dirty="0">
                <a:solidFill>
                  <a:srgbClr val="396C83"/>
                </a:solidFill>
              </a:rPr>
              <a:t> </a:t>
            </a:r>
          </a:p>
        </p:txBody>
      </p:sp>
      <p:sp>
        <p:nvSpPr>
          <p:cNvPr id="4" name="TekstSylinder 3">
            <a:extLst>
              <a:ext uri="{FF2B5EF4-FFF2-40B4-BE49-F238E27FC236}">
                <a16:creationId xmlns:a16="http://schemas.microsoft.com/office/drawing/2014/main" id="{8A37B281-EBC8-946E-78C3-82F444FC0E15}"/>
              </a:ext>
            </a:extLst>
          </p:cNvPr>
          <p:cNvSpPr txBox="1"/>
          <p:nvPr/>
        </p:nvSpPr>
        <p:spPr>
          <a:xfrm>
            <a:off x="3171117" y="1578914"/>
            <a:ext cx="8356947" cy="4985980"/>
          </a:xfrm>
          <a:prstGeom prst="rect">
            <a:avLst/>
          </a:prstGeom>
          <a:noFill/>
        </p:spPr>
        <p:txBody>
          <a:bodyPr wrap="square" rtlCol="0">
            <a:spAutoFit/>
          </a:bodyPr>
          <a:lstStyle/>
          <a:p>
            <a:endParaRPr lang="nb-NO" sz="2000" dirty="0"/>
          </a:p>
          <a:p>
            <a:r>
              <a:rPr lang="nb-NO" sz="2000" dirty="0"/>
              <a:t>Alle får en kortstokk hver, med de fire Gudommelige søstre. Verdier som må være tilstede for å ta riktige avgjørelser i vanskelige saker. </a:t>
            </a:r>
            <a:br>
              <a:rPr lang="nb-NO" sz="2000" dirty="0"/>
            </a:br>
            <a:r>
              <a:rPr lang="nb-NO" sz="2000" dirty="0"/>
              <a:t>Bruk kort etter kort, en av gangen og drøft saken ut fra den verdien. </a:t>
            </a:r>
          </a:p>
          <a:p>
            <a:endParaRPr lang="nb-NO" sz="2000" dirty="0"/>
          </a:p>
          <a:p>
            <a:r>
              <a:rPr lang="nb-NO" sz="2000" dirty="0"/>
              <a:t>FINN PÅ EN SAK SELV   ....eller bruk denne: </a:t>
            </a:r>
          </a:p>
          <a:p>
            <a:endParaRPr lang="nb-NO" sz="2000" dirty="0"/>
          </a:p>
          <a:p>
            <a:r>
              <a:rPr lang="nb-NO" sz="2000" b="1" dirty="0"/>
              <a:t>Case mobbesak</a:t>
            </a:r>
            <a:r>
              <a:rPr lang="nb-NO" sz="2000" dirty="0"/>
              <a:t>: En elev kommer ikke på skolen for han kjenner seg utstøtt og mobbet og forteller om to medelever som er plagsomme. De «</a:t>
            </a:r>
            <a:r>
              <a:rPr lang="nb-NO" sz="2000" dirty="0" err="1"/>
              <a:t>blikker</a:t>
            </a:r>
            <a:r>
              <a:rPr lang="nb-NO" sz="2000" dirty="0"/>
              <a:t>» og utestenger, stjeler og gjemmer ting... Mobberne nekter for at de har gjort noe. Hvordan ville du løse en slik sak? </a:t>
            </a:r>
            <a:br>
              <a:rPr lang="nb-NO" sz="2000" dirty="0"/>
            </a:br>
            <a:endParaRPr lang="nb-NO" sz="2000" dirty="0"/>
          </a:p>
          <a:p>
            <a:r>
              <a:rPr lang="nb-NO" sz="2000" b="1" dirty="0"/>
              <a:t>12 min</a:t>
            </a:r>
            <a:r>
              <a:rPr lang="nb-NO" sz="2000" dirty="0"/>
              <a:t>: 2&amp;2 deler i gruppa, hvordan saken kan løses best. Vi får høre noen eksempler i plenum. </a:t>
            </a:r>
          </a:p>
          <a:p>
            <a:endParaRPr lang="nb-NO" sz="2000" dirty="0"/>
          </a:p>
          <a:p>
            <a:endParaRPr lang="nb-NO" b="1" dirty="0"/>
          </a:p>
        </p:txBody>
      </p:sp>
      <p:sp>
        <p:nvSpPr>
          <p:cNvPr id="7" name="TekstSylinder 6">
            <a:extLst>
              <a:ext uri="{FF2B5EF4-FFF2-40B4-BE49-F238E27FC236}">
                <a16:creationId xmlns:a16="http://schemas.microsoft.com/office/drawing/2014/main" id="{DFCC3A3E-6257-BA13-17A5-0CD4F4FA4CBF}"/>
              </a:ext>
            </a:extLst>
          </p:cNvPr>
          <p:cNvSpPr txBox="1"/>
          <p:nvPr/>
        </p:nvSpPr>
        <p:spPr>
          <a:xfrm>
            <a:off x="3171117" y="1048619"/>
            <a:ext cx="6288982" cy="830997"/>
          </a:xfrm>
          <a:prstGeom prst="rect">
            <a:avLst/>
          </a:prstGeom>
          <a:noFill/>
        </p:spPr>
        <p:txBody>
          <a:bodyPr wrap="square" rtlCol="0">
            <a:spAutoFit/>
          </a:bodyPr>
          <a:lstStyle/>
          <a:p>
            <a:br>
              <a:rPr lang="nb-NO" sz="2400" b="1" dirty="0"/>
            </a:br>
            <a:r>
              <a:rPr lang="nb-NO" sz="2400" b="1" dirty="0">
                <a:solidFill>
                  <a:srgbClr val="396C83"/>
                </a:solidFill>
              </a:rPr>
              <a:t>To og to i 12 minutter</a:t>
            </a:r>
            <a:r>
              <a:rPr lang="nb-NO" sz="1800" dirty="0">
                <a:solidFill>
                  <a:srgbClr val="396C83"/>
                </a:solidFill>
              </a:rPr>
              <a:t>:</a:t>
            </a:r>
            <a:endParaRPr lang="nb-NO" dirty="0">
              <a:solidFill>
                <a:srgbClr val="396C83"/>
              </a:solidFill>
            </a:endParaRPr>
          </a:p>
        </p:txBody>
      </p:sp>
      <p:sp>
        <p:nvSpPr>
          <p:cNvPr id="9" name="Rektangel 8">
            <a:extLst>
              <a:ext uri="{FF2B5EF4-FFF2-40B4-BE49-F238E27FC236}">
                <a16:creationId xmlns:a16="http://schemas.microsoft.com/office/drawing/2014/main" id="{5EA42EE4-E88F-DB62-54C3-8B02E4938603}"/>
              </a:ext>
            </a:extLst>
          </p:cNvPr>
          <p:cNvSpPr/>
          <p:nvPr/>
        </p:nvSpPr>
        <p:spPr>
          <a:xfrm>
            <a:off x="3058510" y="3595925"/>
            <a:ext cx="9133490" cy="1501253"/>
          </a:xfrm>
          <a:prstGeom prst="rect">
            <a:avLst/>
          </a:prstGeom>
          <a:solidFill>
            <a:srgbClr val="396C83">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76368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9A73E93-03E3-B860-5496-EB0B6128F98A}"/>
              </a:ext>
            </a:extLst>
          </p:cNvPr>
          <p:cNvSpPr txBox="1"/>
          <p:nvPr/>
        </p:nvSpPr>
        <p:spPr>
          <a:xfrm>
            <a:off x="0" y="0"/>
            <a:ext cx="12192000" cy="6858000"/>
          </a:xfrm>
          <a:prstGeom prst="rect">
            <a:avLst/>
          </a:prstGeom>
          <a:solidFill>
            <a:srgbClr val="396C83"/>
          </a:solidFill>
        </p:spPr>
        <p:txBody>
          <a:bodyPr wrap="square" rtlCol="0">
            <a:spAutoFit/>
          </a:bodyPr>
          <a:lstStyle/>
          <a:p>
            <a:endParaRPr lang="nb-NO" dirty="0"/>
          </a:p>
        </p:txBody>
      </p:sp>
      <p:pic>
        <p:nvPicPr>
          <p:cNvPr id="4" name="Bilde 3" descr="Et bilde som inneholder grafisk design, Grafikk, tekst, design&#10;&#10;Automatisk generert beskrivelse">
            <a:extLst>
              <a:ext uri="{FF2B5EF4-FFF2-40B4-BE49-F238E27FC236}">
                <a16:creationId xmlns:a16="http://schemas.microsoft.com/office/drawing/2014/main" id="{508BB738-B4B5-847D-A404-0F28D5DB7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401067" cy="2883414"/>
          </a:xfrm>
          <a:prstGeom prst="rect">
            <a:avLst/>
          </a:prstGeom>
        </p:spPr>
      </p:pic>
      <p:pic>
        <p:nvPicPr>
          <p:cNvPr id="6" name="Bilde 5" descr="Et bilde som inneholder mønster, piksel, design&#10;&#10;Automatisk generert beskrivelse">
            <a:extLst>
              <a:ext uri="{FF2B5EF4-FFF2-40B4-BE49-F238E27FC236}">
                <a16:creationId xmlns:a16="http://schemas.microsoft.com/office/drawing/2014/main" id="{307EB9F2-8078-2D11-2EF9-8A6C42E64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1776" y="894506"/>
            <a:ext cx="4762500" cy="4762500"/>
          </a:xfrm>
          <a:prstGeom prst="rect">
            <a:avLst/>
          </a:prstGeom>
        </p:spPr>
      </p:pic>
      <p:sp>
        <p:nvSpPr>
          <p:cNvPr id="7" name="TekstSylinder 6">
            <a:extLst>
              <a:ext uri="{FF2B5EF4-FFF2-40B4-BE49-F238E27FC236}">
                <a16:creationId xmlns:a16="http://schemas.microsoft.com/office/drawing/2014/main" id="{52977AD3-B3C5-B067-851D-AA53B3712E80}"/>
              </a:ext>
            </a:extLst>
          </p:cNvPr>
          <p:cNvSpPr txBox="1"/>
          <p:nvPr/>
        </p:nvSpPr>
        <p:spPr>
          <a:xfrm>
            <a:off x="770709" y="3429000"/>
            <a:ext cx="4911634" cy="1569660"/>
          </a:xfrm>
          <a:prstGeom prst="rect">
            <a:avLst/>
          </a:prstGeom>
          <a:noFill/>
        </p:spPr>
        <p:txBody>
          <a:bodyPr wrap="square" rtlCol="0">
            <a:spAutoFit/>
          </a:bodyPr>
          <a:lstStyle/>
          <a:p>
            <a:r>
              <a:rPr lang="nb-NO" sz="4800" dirty="0">
                <a:solidFill>
                  <a:schemeClr val="bg1"/>
                </a:solidFill>
              </a:rPr>
              <a:t>menti.com</a:t>
            </a:r>
            <a:br>
              <a:rPr lang="nb-NO" sz="4800" dirty="0">
                <a:solidFill>
                  <a:schemeClr val="bg1"/>
                </a:solidFill>
              </a:rPr>
            </a:br>
            <a:r>
              <a:rPr lang="nb-NO" sz="4800" dirty="0">
                <a:solidFill>
                  <a:schemeClr val="bg1"/>
                </a:solidFill>
              </a:rPr>
              <a:t>kode: </a:t>
            </a:r>
            <a:r>
              <a:rPr lang="nb-NO" sz="4800" b="1" dirty="0">
                <a:solidFill>
                  <a:schemeClr val="bg1"/>
                </a:solidFill>
              </a:rPr>
              <a:t>75723831 </a:t>
            </a:r>
          </a:p>
        </p:txBody>
      </p:sp>
    </p:spTree>
    <p:extLst>
      <p:ext uri="{BB962C8B-B14F-4D97-AF65-F5344CB8AC3E}">
        <p14:creationId xmlns:p14="http://schemas.microsoft.com/office/powerpoint/2010/main" val="170472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F07E3949-6FB2-AD9B-A3FA-C834E52B1C79}"/>
              </a:ext>
            </a:extLst>
          </p:cNvPr>
          <p:cNvSpPr txBox="1"/>
          <p:nvPr/>
        </p:nvSpPr>
        <p:spPr>
          <a:xfrm>
            <a:off x="0" y="0"/>
            <a:ext cx="12192000" cy="6858000"/>
          </a:xfrm>
          <a:prstGeom prst="rect">
            <a:avLst/>
          </a:prstGeom>
          <a:solidFill>
            <a:srgbClr val="396C83"/>
          </a:solidFill>
        </p:spPr>
        <p:txBody>
          <a:bodyPr wrap="square" rtlCol="0">
            <a:spAutoFit/>
          </a:bodyPr>
          <a:lstStyle/>
          <a:p>
            <a:endParaRPr lang="nb-NO" dirty="0"/>
          </a:p>
        </p:txBody>
      </p:sp>
      <p:pic>
        <p:nvPicPr>
          <p:cNvPr id="5" name="Bilde 4" descr="Et bilde som inneholder grafisk design, Grafikk, tekst, design&#10;&#10;Automatisk generert beskrivelse">
            <a:extLst>
              <a:ext uri="{FF2B5EF4-FFF2-40B4-BE49-F238E27FC236}">
                <a16:creationId xmlns:a16="http://schemas.microsoft.com/office/drawing/2014/main" id="{4635A989-FCED-6C52-11D9-DB31FA2C6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74" y="739182"/>
            <a:ext cx="9846933" cy="5256884"/>
          </a:xfrm>
          <a:prstGeom prst="rect">
            <a:avLst/>
          </a:prstGeom>
        </p:spPr>
      </p:pic>
      <p:pic>
        <p:nvPicPr>
          <p:cNvPr id="2052" name="Picture 4" descr="Olavsfest 2023 – Apper på Google Play">
            <a:extLst>
              <a:ext uri="{FF2B5EF4-FFF2-40B4-BE49-F238E27FC236}">
                <a16:creationId xmlns:a16="http://schemas.microsoft.com/office/drawing/2014/main" id="{9B706518-382C-1542-1416-6DBDEB5144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140" y="4783014"/>
            <a:ext cx="1596788" cy="1596788"/>
          </a:xfrm>
          <a:prstGeom prst="rect">
            <a:avLst/>
          </a:prstGeom>
          <a:noFill/>
          <a:ln>
            <a:solidFill>
              <a:srgbClr val="2A7F9A"/>
            </a:solidFill>
          </a:ln>
          <a:extLst>
            <a:ext uri="{909E8E84-426E-40DD-AFC4-6F175D3DCCD1}">
              <a14:hiddenFill xmlns:a14="http://schemas.microsoft.com/office/drawing/2010/main">
                <a:solidFill>
                  <a:srgbClr val="FFFFFF"/>
                </a:solidFill>
              </a14:hiddenFill>
            </a:ext>
          </a:extLst>
        </p:spPr>
      </p:pic>
      <p:pic>
        <p:nvPicPr>
          <p:cNvPr id="2056" name="Picture 8" descr="Nasjonaljubileet 2030 og Stiklestad Nasjonale Kultursenter ...">
            <a:extLst>
              <a:ext uri="{FF2B5EF4-FFF2-40B4-BE49-F238E27FC236}">
                <a16:creationId xmlns:a16="http://schemas.microsoft.com/office/drawing/2014/main" id="{DA6F41BF-F9FC-39D8-3EE9-D1100CCC4D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9774" y="4783014"/>
            <a:ext cx="1690716" cy="1596788"/>
          </a:xfrm>
          <a:prstGeom prst="rect">
            <a:avLst/>
          </a:prstGeom>
          <a:noFill/>
          <a:ln>
            <a:solidFill>
              <a:srgbClr val="2A7F9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52106"/>
      </p:ext>
    </p:extLst>
  </p:cSld>
  <p:clrMapOvr>
    <a:masterClrMapping/>
  </p:clrMapOvr>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D91938FB57452469FA0D7A9DD91B8F3" ma:contentTypeVersion="11" ma:contentTypeDescription="Opprett et nytt dokument." ma:contentTypeScope="" ma:versionID="fd47c8f69df6c8173aa4c51e7988c3b2">
  <xsd:schema xmlns:xsd="http://www.w3.org/2001/XMLSchema" xmlns:xs="http://www.w3.org/2001/XMLSchema" xmlns:p="http://schemas.microsoft.com/office/2006/metadata/properties" xmlns:ns2="750017d1-309a-4993-a423-434b879a4716" xmlns:ns3="86af8742-88bd-4873-96d6-528d1d599e57" targetNamespace="http://schemas.microsoft.com/office/2006/metadata/properties" ma:root="true" ma:fieldsID="155cc7b9c5df1d32d5b79e33ee6bc7b2" ns2:_="" ns3:_="">
    <xsd:import namespace="750017d1-309a-4993-a423-434b879a4716"/>
    <xsd:import namespace="86af8742-88bd-4873-96d6-528d1d599e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017d1-309a-4993-a423-434b879a4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76202cec-c3e9-4661-aa4d-4c362f1f2c5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af8742-88bd-4873-96d6-528d1d599e5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1b4c27-b58f-432c-bb24-4915f18c148a}" ma:internalName="TaxCatchAll" ma:showField="CatchAllData" ma:web="86af8742-88bd-4873-96d6-528d1d599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0017d1-309a-4993-a423-434b879a4716">
      <Terms xmlns="http://schemas.microsoft.com/office/infopath/2007/PartnerControls"/>
    </lcf76f155ced4ddcb4097134ff3c332f>
    <TaxCatchAll xmlns="86af8742-88bd-4873-96d6-528d1d599e57" xsi:nil="true"/>
  </documentManagement>
</p:properties>
</file>

<file path=customXml/itemProps1.xml><?xml version="1.0" encoding="utf-8"?>
<ds:datastoreItem xmlns:ds="http://schemas.openxmlformats.org/officeDocument/2006/customXml" ds:itemID="{F21D9B7A-EB6B-4945-9B47-1462713D7532}">
  <ds:schemaRefs>
    <ds:schemaRef ds:uri="http://schemas.microsoft.com/sharepoint/v3/contenttype/forms"/>
  </ds:schemaRefs>
</ds:datastoreItem>
</file>

<file path=customXml/itemProps2.xml><?xml version="1.0" encoding="utf-8"?>
<ds:datastoreItem xmlns:ds="http://schemas.openxmlformats.org/officeDocument/2006/customXml" ds:itemID="{D705794B-E311-4E92-8527-7E6E1BC55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017d1-309a-4993-a423-434b879a4716"/>
    <ds:schemaRef ds:uri="86af8742-88bd-4873-96d6-528d1d599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7D6301-7A96-4DB8-8482-EFCE6973CA58}">
  <ds:schemaRefs>
    <ds:schemaRef ds:uri="4a5b3af5-8faf-4f06-886a-551b3d94e1da"/>
    <ds:schemaRef ds:uri="750017d1-309a-4993-a423-434b879a4716"/>
    <ds:schemaRef ds:uri="86af8742-88bd-4873-96d6-528d1d599e57"/>
    <ds:schemaRef ds:uri="8c2d7dbc-f14a-43d8-bf10-5db40970ee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438</TotalTime>
  <Words>1868</Words>
  <Application>Microsoft Office PowerPoint</Application>
  <PresentationFormat>Widescreen</PresentationFormat>
  <Paragraphs>105</Paragraphs>
  <Slides>9</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Batang</vt:lpstr>
      <vt:lpstr>Aptos</vt:lpstr>
      <vt:lpstr>Arial</vt:lpstr>
      <vt:lpstr>Avenir Next LT Pro Light</vt:lpstr>
      <vt:lpstr>Google Sans</vt:lpstr>
      <vt:lpstr>AlignmentVTI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Godal</dc:creator>
  <cp:lastModifiedBy>Geir Endre Kristoffersen</cp:lastModifiedBy>
  <cp:revision>5</cp:revision>
  <cp:lastPrinted>2024-04-20T18:07:34Z</cp:lastPrinted>
  <dcterms:created xsi:type="dcterms:W3CDTF">2024-04-20T17:21:14Z</dcterms:created>
  <dcterms:modified xsi:type="dcterms:W3CDTF">2024-05-03T13:23:02Z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0x0101009D91938FB57452469FA0D7A9DD91B8F3</vt:lpwstr>
  </property>
  <property fmtid="{D5CDD505-2E9C-101B-9397-08002B2CF9AE}" pid="3" name="MediaServiceImageTags">
    <vt:lpwstr/>
  </property>
</Properties>
</file>