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258" r:id="rId6"/>
    <p:sldId id="277" r:id="rId7"/>
    <p:sldId id="292" r:id="rId8"/>
    <p:sldId id="259" r:id="rId9"/>
    <p:sldId id="278" r:id="rId10"/>
    <p:sldId id="280" r:id="rId11"/>
    <p:sldId id="295" r:id="rId12"/>
    <p:sldId id="293" r:id="rId13"/>
    <p:sldId id="282" r:id="rId14"/>
    <p:sldId id="275" r:id="rId15"/>
    <p:sldId id="294" r:id="rId16"/>
    <p:sldId id="285" r:id="rId17"/>
    <p:sldId id="288" r:id="rId18"/>
    <p:sldId id="297" r:id="rId19"/>
    <p:sldId id="284" r:id="rId20"/>
    <p:sldId id="287" r:id="rId21"/>
    <p:sldId id="289" r:id="rId22"/>
    <p:sldId id="290" r:id="rId23"/>
    <p:sldId id="291" r:id="rId24"/>
    <p:sldId id="298" r:id="rId2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5A989EFC-3358-4DE1-8B7E-C832C006AD61}">
          <p14:sldIdLst>
            <p14:sldId id="256"/>
            <p14:sldId id="258"/>
            <p14:sldId id="277"/>
            <p14:sldId id="292"/>
            <p14:sldId id="259"/>
            <p14:sldId id="278"/>
            <p14:sldId id="280"/>
            <p14:sldId id="295"/>
            <p14:sldId id="293"/>
            <p14:sldId id="282"/>
            <p14:sldId id="275"/>
            <p14:sldId id="294"/>
            <p14:sldId id="285"/>
            <p14:sldId id="288"/>
            <p14:sldId id="297"/>
            <p14:sldId id="284"/>
            <p14:sldId id="287"/>
            <p14:sldId id="289"/>
            <p14:sldId id="290"/>
            <p14:sldId id="291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13" autoAdjust="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6E9E0-BE10-4260-89B6-C042C18B75B8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B0784-3FF7-42BC-8E0E-809AB5B576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9383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31723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6728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2753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676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2755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517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053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6970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9967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1332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5382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B0784-3FF7-42BC-8E0E-809AB5B5764F}" type="slidenum">
              <a:rPr lang="nb-NO" smtClean="0"/>
              <a:pPr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1457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686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555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983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053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759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195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071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763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105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449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657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4F3FD-0582-4CC8-8E0C-7327170FA692}" type="datetimeFigureOut">
              <a:rPr lang="nb-NO" smtClean="0"/>
              <a:pPr/>
              <a:t>19.06.2017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8097-FD9F-4997-8110-98DC3937BA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991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BxHQpWI97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71600" y="914400"/>
            <a:ext cx="7772400" cy="3124200"/>
          </a:xfrm>
        </p:spPr>
        <p:txBody>
          <a:bodyPr>
            <a:normAutofit/>
          </a:bodyPr>
          <a:lstStyle/>
          <a:p>
            <a:r>
              <a:rPr lang="nb-NO" b="1" dirty="0" smtClean="0"/>
              <a:t>” Medarbeiderskap”</a:t>
            </a:r>
            <a:br>
              <a:rPr lang="nb-NO" b="1" dirty="0" smtClean="0"/>
            </a:br>
            <a:r>
              <a:rPr lang="nb-NO" b="1" dirty="0" smtClean="0"/>
              <a:t> </a:t>
            </a:r>
            <a:r>
              <a:rPr lang="nb-NO" sz="2800" b="1" dirty="0" smtClean="0"/>
              <a:t>- en krevende utfordring </a:t>
            </a:r>
            <a:br>
              <a:rPr lang="nb-NO" sz="2800" b="1" dirty="0" smtClean="0"/>
            </a:br>
            <a:r>
              <a:rPr lang="nb-NO" sz="2800" b="1" dirty="0" smtClean="0"/>
              <a:t>for hvem?</a:t>
            </a:r>
            <a:br>
              <a:rPr lang="nb-NO" sz="2800" b="1" dirty="0" smtClean="0"/>
            </a:br>
            <a:endParaRPr lang="nb-NO" b="1" dirty="0" smtClean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979712" y="3573016"/>
            <a:ext cx="6400800" cy="2751584"/>
          </a:xfrm>
        </p:spPr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Terje Stig Knudsen</a:t>
            </a:r>
          </a:p>
          <a:p>
            <a:r>
              <a:rPr lang="nb-NO" dirty="0" smtClean="0"/>
              <a:t>Diakon på Askøy.</a:t>
            </a:r>
          </a:p>
          <a:p>
            <a:endParaRPr lang="nb-NO" dirty="0"/>
          </a:p>
        </p:txBody>
      </p:sp>
      <p:pic>
        <p:nvPicPr>
          <p:cNvPr id="307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88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Hva er medarbeiderskap?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92500" lnSpcReduction="10000"/>
          </a:bodyPr>
          <a:lstStyle/>
          <a:p>
            <a:r>
              <a:rPr lang="nb-NO" sz="2500" dirty="0" smtClean="0"/>
              <a:t>La meg bruke enda et bilde – en metafor:</a:t>
            </a:r>
          </a:p>
          <a:p>
            <a:r>
              <a:rPr lang="nb-NO" sz="2500" dirty="0" smtClean="0"/>
              <a:t>I 3,50 min skal vi studere ”Gjessenes flygning” – laget  av Michael </a:t>
            </a:r>
            <a:r>
              <a:rPr lang="nb-NO" sz="2500" dirty="0" err="1" smtClean="0"/>
              <a:t>Pacitti</a:t>
            </a:r>
            <a:r>
              <a:rPr lang="nb-NO" sz="2500" dirty="0" smtClean="0"/>
              <a:t>.</a:t>
            </a:r>
          </a:p>
          <a:p>
            <a:r>
              <a:rPr lang="nb-NO" sz="2500" dirty="0" smtClean="0"/>
              <a:t>Kanskje dette er hovedinnholdet i MEDARBEIDERSKAP?</a:t>
            </a:r>
            <a:endParaRPr lang="nb-NO" sz="2800" i="1" dirty="0" smtClean="0"/>
          </a:p>
          <a:p>
            <a:r>
              <a:rPr lang="nb-NO" sz="2800" b="1" dirty="0" smtClean="0">
                <a:hlinkClick r:id="rId3"/>
              </a:rPr>
              <a:t>A Great Lesson From Geese in V-Formation - YouTube</a:t>
            </a:r>
            <a:endParaRPr lang="nb-NO" sz="2800" b="1" dirty="0" smtClean="0"/>
          </a:p>
          <a:p>
            <a:endParaRPr lang="nb-NO" sz="2800" i="1" dirty="0" smtClean="0"/>
          </a:p>
          <a:p>
            <a:pPr>
              <a:buNone/>
            </a:pPr>
            <a:endParaRPr lang="nb-NO" sz="2800" b="1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 ”Gjessenes underlige flygning”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53000"/>
          </a:xfrm>
        </p:spPr>
        <p:txBody>
          <a:bodyPr>
            <a:normAutofit fontScale="92500"/>
          </a:bodyPr>
          <a:lstStyle/>
          <a:p>
            <a:pPr marL="914400" lvl="1" indent="-514350"/>
            <a:r>
              <a:rPr lang="nb-NO" dirty="0" smtClean="0"/>
              <a:t>Hjelpe hverandre</a:t>
            </a:r>
          </a:p>
          <a:p>
            <a:pPr marL="914400" lvl="1" indent="-514350"/>
            <a:r>
              <a:rPr lang="nb-NO" dirty="0" smtClean="0"/>
              <a:t>Støtte hverandre</a:t>
            </a:r>
          </a:p>
          <a:p>
            <a:pPr marL="914400" lvl="1" indent="-514350"/>
            <a:r>
              <a:rPr lang="nb-NO" dirty="0" smtClean="0"/>
              <a:t>Ligge bak hverandre</a:t>
            </a:r>
          </a:p>
          <a:p>
            <a:pPr marL="914400" lvl="1" indent="-514350"/>
            <a:r>
              <a:rPr lang="nb-NO" dirty="0" smtClean="0"/>
              <a:t>Beskytte hverandre</a:t>
            </a:r>
          </a:p>
          <a:p>
            <a:pPr marL="914400" lvl="1" indent="-514350"/>
            <a:r>
              <a:rPr lang="nb-NO" dirty="0" smtClean="0"/>
              <a:t>Felles mål – men vi gjør det sammen</a:t>
            </a:r>
          </a:p>
          <a:p>
            <a:pPr marL="914400" lvl="1" indent="-514350"/>
            <a:r>
              <a:rPr lang="nb-NO" dirty="0" smtClean="0"/>
              <a:t>Felles ”verdier” – hjelpe – stole på – trygghet osv</a:t>
            </a:r>
          </a:p>
          <a:p>
            <a:pPr marL="914400" lvl="1" indent="-514350"/>
            <a:r>
              <a:rPr lang="nb-NO" dirty="0" smtClean="0"/>
              <a:t>Felles reise……..</a:t>
            </a:r>
          </a:p>
          <a:p>
            <a:pPr marL="914400" lvl="1" indent="-514350"/>
            <a:r>
              <a:rPr lang="nb-NO" dirty="0" smtClean="0"/>
              <a:t>”De tar vare på hverandre”</a:t>
            </a:r>
          </a:p>
          <a:p>
            <a:pPr marL="914400" lvl="1" indent="-514350"/>
            <a:r>
              <a:rPr lang="nb-NO" dirty="0" smtClean="0"/>
              <a:t>De er avhengighet av hverandre</a:t>
            </a:r>
          </a:p>
          <a:p>
            <a:pPr marL="914400" lvl="1" indent="-514350"/>
            <a:r>
              <a:rPr lang="nb-NO" dirty="0" smtClean="0"/>
              <a:t>Relasjon</a:t>
            </a:r>
          </a:p>
          <a:p>
            <a:pPr marL="914400" lvl="1" indent="-514350"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 Likheter mellom ”</a:t>
            </a:r>
            <a:r>
              <a:rPr lang="nb-NO" b="1" dirty="0" err="1" smtClean="0"/>
              <a:t>tidtakern</a:t>
            </a:r>
            <a:r>
              <a:rPr lang="nb-NO" b="1" dirty="0" smtClean="0"/>
              <a:t>” og ”gjessene”: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53000"/>
          </a:xfrm>
        </p:spPr>
        <p:txBody>
          <a:bodyPr>
            <a:normAutofit lnSpcReduction="10000"/>
          </a:bodyPr>
          <a:lstStyle/>
          <a:p>
            <a:pPr marL="914400" lvl="1" indent="-514350"/>
            <a:r>
              <a:rPr lang="nb-NO" dirty="0" smtClean="0"/>
              <a:t>De er gjensidig avhengige av hverandre </a:t>
            </a:r>
          </a:p>
          <a:p>
            <a:pPr marL="914400" lvl="1" indent="-514350"/>
            <a:r>
              <a:rPr lang="nb-NO" dirty="0" smtClean="0"/>
              <a:t>De trenger støtte og hjelp for å klare  arbeidsoppgavene.</a:t>
            </a:r>
          </a:p>
          <a:p>
            <a:pPr marL="914400" lvl="1" indent="-514350"/>
            <a:r>
              <a:rPr lang="nb-NO" dirty="0" smtClean="0"/>
              <a:t>De trenger å vite hvor de skal – mål.</a:t>
            </a:r>
          </a:p>
          <a:p>
            <a:pPr marL="914400" lvl="1" indent="-514350"/>
            <a:r>
              <a:rPr lang="nb-NO" dirty="0" smtClean="0"/>
              <a:t>De trenger å ”bli tatt vare på” – vist omsorg.</a:t>
            </a:r>
          </a:p>
          <a:p>
            <a:pPr marL="914400" lvl="1" indent="-514350"/>
            <a:r>
              <a:rPr lang="nb-NO" dirty="0" smtClean="0"/>
              <a:t>De trenger en relasjon til de  som de skal jobbe sammen med.</a:t>
            </a:r>
          </a:p>
          <a:p>
            <a:pPr marL="914400" lvl="1" indent="-514350"/>
            <a:r>
              <a:rPr lang="nb-NO" dirty="0" smtClean="0"/>
              <a:t>De trenger å jobbe samme som et ”team”</a:t>
            </a:r>
          </a:p>
          <a:p>
            <a:pPr marL="914400" lvl="1" indent="-514350"/>
            <a:r>
              <a:rPr lang="nb-NO" dirty="0" smtClean="0"/>
              <a:t>De trenger ledelse og lederskap.</a:t>
            </a:r>
          </a:p>
          <a:p>
            <a:pPr marL="914400" lvl="1" indent="-514350"/>
            <a:r>
              <a:rPr lang="nb-NO" dirty="0" smtClean="0"/>
              <a:t>De – jeg trenger å bli sett – hørt og lyttet til.</a:t>
            </a:r>
          </a:p>
          <a:p>
            <a:pPr marL="914400" lvl="1" indent="-514350"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Hva er medarbeiderskap?</a:t>
            </a:r>
            <a:br>
              <a:rPr lang="nb-NO" b="1" dirty="0" smtClean="0"/>
            </a:br>
            <a:r>
              <a:rPr lang="nb-NO" sz="1800" b="1" dirty="0" smtClean="0"/>
              <a:t>- litt teori…</a:t>
            </a:r>
            <a:r>
              <a:rPr lang="nb-NO" b="1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25000" lnSpcReduction="20000"/>
          </a:bodyPr>
          <a:lstStyle/>
          <a:p>
            <a:r>
              <a:rPr lang="nb-NO" sz="12800" dirty="0" smtClean="0"/>
              <a:t> Claus Møller – TM 1994</a:t>
            </a:r>
          </a:p>
          <a:p>
            <a:pPr lvl="2"/>
            <a:r>
              <a:rPr lang="nb-NO" sz="8000" dirty="0" smtClean="0"/>
              <a:t>”Når et individ gjør en helhjertet og målrettet innsats for en organisasjon:</a:t>
            </a:r>
          </a:p>
          <a:p>
            <a:pPr lvl="3"/>
            <a:r>
              <a:rPr lang="nb-NO" sz="8000" dirty="0" smtClean="0"/>
              <a:t>For å utvikle produktiviteten </a:t>
            </a:r>
          </a:p>
          <a:p>
            <a:pPr lvl="3"/>
            <a:r>
              <a:rPr lang="nb-NO" sz="8000" dirty="0" smtClean="0"/>
              <a:t> For å utvikle relasjonene </a:t>
            </a:r>
          </a:p>
          <a:p>
            <a:pPr lvl="3"/>
            <a:r>
              <a:rPr lang="nb-NO" sz="8000" dirty="0" smtClean="0"/>
              <a:t> For å utvikle kvaliteten på arbeidet som  blir levert</a:t>
            </a:r>
          </a:p>
          <a:p>
            <a:pPr lvl="3"/>
            <a:r>
              <a:rPr lang="nb-NO" sz="8000" dirty="0" smtClean="0"/>
              <a:t> Ansvar – initiativ  og forpliktelse</a:t>
            </a:r>
          </a:p>
          <a:p>
            <a:pPr lvl="3"/>
            <a:endParaRPr lang="nb-NO" sz="2697" dirty="0" smtClean="0"/>
          </a:p>
          <a:p>
            <a:r>
              <a:rPr lang="nb-NO" sz="12800" dirty="0" err="1" smtClean="0"/>
              <a:t>Andersson</a:t>
            </a:r>
            <a:r>
              <a:rPr lang="nb-NO" sz="12800" dirty="0" smtClean="0"/>
              <a:t> og </a:t>
            </a:r>
            <a:r>
              <a:rPr lang="nb-NO" sz="12800" dirty="0" err="1" smtClean="0"/>
              <a:t>Tengblad</a:t>
            </a:r>
            <a:r>
              <a:rPr lang="nb-NO" sz="12800" dirty="0" smtClean="0"/>
              <a:t> – 2006</a:t>
            </a:r>
          </a:p>
          <a:p>
            <a:pPr lvl="2"/>
            <a:r>
              <a:rPr lang="nb-NO" sz="8000" dirty="0" smtClean="0"/>
              <a:t>Hvordan den ansatte håndterer: </a:t>
            </a:r>
          </a:p>
          <a:p>
            <a:pPr lvl="3"/>
            <a:r>
              <a:rPr lang="nb-NO" sz="8000" dirty="0" smtClean="0"/>
              <a:t> Sin relasjon til arbeidsgiver</a:t>
            </a:r>
          </a:p>
          <a:p>
            <a:pPr lvl="3"/>
            <a:r>
              <a:rPr lang="nb-NO" sz="8000" dirty="0" smtClean="0"/>
              <a:t> Sin relasjon til kollegaene</a:t>
            </a:r>
          </a:p>
          <a:p>
            <a:pPr lvl="3"/>
            <a:r>
              <a:rPr lang="nb-NO" sz="8000" dirty="0" smtClean="0"/>
              <a:t> Sine konkrete arbeidsoppgaver </a:t>
            </a:r>
          </a:p>
          <a:p>
            <a:endParaRPr lang="nb-NO" sz="3897" dirty="0" smtClean="0"/>
          </a:p>
          <a:p>
            <a:endParaRPr lang="nb-NO" sz="5818" dirty="0" smtClean="0"/>
          </a:p>
          <a:p>
            <a:pPr>
              <a:buNone/>
            </a:pPr>
            <a:endParaRPr lang="nb-NO" sz="2500" dirty="0" smtClean="0"/>
          </a:p>
          <a:p>
            <a:pPr lvl="1"/>
            <a:endParaRPr lang="nb-NO" sz="2100" dirty="0" smtClean="0"/>
          </a:p>
          <a:p>
            <a:pPr lvl="1"/>
            <a:endParaRPr lang="nb-NO" sz="2100" dirty="0" smtClean="0"/>
          </a:p>
          <a:p>
            <a:pPr lvl="1">
              <a:buNone/>
            </a:pPr>
            <a:endParaRPr lang="nb-NO" sz="2100" dirty="0" smtClean="0"/>
          </a:p>
          <a:p>
            <a:pPr lvl="1"/>
            <a:endParaRPr lang="nb-NO" sz="2400" dirty="0" smtClean="0"/>
          </a:p>
          <a:p>
            <a:endParaRPr lang="nb-NO" sz="2800" i="1" dirty="0" smtClean="0"/>
          </a:p>
          <a:p>
            <a:pPr>
              <a:buNone/>
            </a:pPr>
            <a:endParaRPr lang="nb-NO" sz="2800" b="1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Spørsmål til refleksjon?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25000" lnSpcReduction="20000"/>
          </a:bodyPr>
          <a:lstStyle/>
          <a:p>
            <a:r>
              <a:rPr lang="nb-NO" sz="9600" dirty="0" smtClean="0"/>
              <a:t>Hva legger du i begrepet medarbeiderskap?</a:t>
            </a:r>
          </a:p>
          <a:p>
            <a:r>
              <a:rPr lang="nb-NO" sz="9600" dirty="0" smtClean="0"/>
              <a:t>Hvordan kommer medarbeiderskap til uttrykk hos deg – utøver du medarbeiderskap i ditt daglige arbeid?</a:t>
            </a:r>
          </a:p>
          <a:p>
            <a:r>
              <a:rPr lang="nb-NO" sz="9600" dirty="0" smtClean="0"/>
              <a:t>Noe du kjente igjen fra min innledning og som du kan bruke - ta med deg til din menighet/stab?</a:t>
            </a:r>
          </a:p>
          <a:p>
            <a:pPr>
              <a:buNone/>
            </a:pPr>
            <a:endParaRPr lang="nb-NO" sz="9600" dirty="0" smtClean="0"/>
          </a:p>
          <a:p>
            <a:endParaRPr lang="nb-NO" sz="9600" dirty="0" smtClean="0"/>
          </a:p>
          <a:p>
            <a:r>
              <a:rPr lang="nb-NO" sz="9600" dirty="0" smtClean="0"/>
              <a:t>Snu deg mot sidemannen/kvinnen -  3 min</a:t>
            </a:r>
          </a:p>
          <a:p>
            <a:endParaRPr lang="nb-NO" sz="6338" dirty="0" smtClean="0"/>
          </a:p>
          <a:p>
            <a:pPr lvl="1"/>
            <a:endParaRPr lang="nb-NO" sz="3273" dirty="0" smtClean="0"/>
          </a:p>
          <a:p>
            <a:pPr>
              <a:buNone/>
            </a:pPr>
            <a:endParaRPr lang="nb-NO" sz="2500" dirty="0" smtClean="0"/>
          </a:p>
          <a:p>
            <a:pPr lvl="1"/>
            <a:endParaRPr lang="nb-NO" sz="2100" dirty="0" smtClean="0"/>
          </a:p>
          <a:p>
            <a:pPr lvl="1"/>
            <a:endParaRPr lang="nb-NO" sz="2100" dirty="0" smtClean="0"/>
          </a:p>
          <a:p>
            <a:pPr lvl="1">
              <a:buNone/>
            </a:pPr>
            <a:endParaRPr lang="nb-NO" sz="2100" dirty="0" smtClean="0"/>
          </a:p>
          <a:p>
            <a:pPr lvl="1"/>
            <a:endParaRPr lang="nb-NO" sz="2400" dirty="0" smtClean="0"/>
          </a:p>
          <a:p>
            <a:endParaRPr lang="nb-NO" sz="2800" i="1" dirty="0" smtClean="0"/>
          </a:p>
          <a:p>
            <a:pPr>
              <a:buNone/>
            </a:pPr>
            <a:endParaRPr lang="nb-NO" sz="2800" b="1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Hvordan legge til rette for medarbeiderskap?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nb-NO" sz="8000" dirty="0" smtClean="0"/>
          </a:p>
          <a:p>
            <a:pPr lvl="2">
              <a:buNone/>
            </a:pPr>
            <a:endParaRPr lang="nb-NO" sz="8000" dirty="0" smtClean="0"/>
          </a:p>
          <a:p>
            <a:pPr lvl="1"/>
            <a:endParaRPr lang="nb-NO" sz="3273" dirty="0" smtClean="0"/>
          </a:p>
          <a:p>
            <a:pPr>
              <a:buNone/>
            </a:pPr>
            <a:r>
              <a:rPr lang="nb-NO" sz="2500" dirty="0" smtClean="0"/>
              <a:t>				</a:t>
            </a:r>
            <a:r>
              <a:rPr lang="nb-NO" sz="5760" dirty="0" smtClean="0">
                <a:solidFill>
                  <a:srgbClr val="FF0000"/>
                </a:solidFill>
              </a:rPr>
              <a:t>Medarbeiderskap</a:t>
            </a:r>
          </a:p>
          <a:p>
            <a:pPr lvl="1"/>
            <a:endParaRPr lang="nb-NO" sz="2100" dirty="0" smtClean="0"/>
          </a:p>
          <a:p>
            <a:pPr lvl="1"/>
            <a:endParaRPr lang="nb-NO" sz="2100" dirty="0" smtClean="0"/>
          </a:p>
          <a:p>
            <a:pPr lvl="1">
              <a:buNone/>
            </a:pPr>
            <a:endParaRPr lang="nb-NO" sz="2100" dirty="0" smtClean="0"/>
          </a:p>
          <a:p>
            <a:pPr lvl="8" algn="r">
              <a:buNone/>
            </a:pPr>
            <a:endParaRPr lang="nb-NO" sz="2400" dirty="0" smtClean="0"/>
          </a:p>
          <a:p>
            <a:pPr lvl="8" algn="r">
              <a:buNone/>
            </a:pPr>
            <a:endParaRPr lang="nb-NO" sz="2400" dirty="0" smtClean="0"/>
          </a:p>
          <a:p>
            <a:pPr lvl="8" algn="r">
              <a:buNone/>
            </a:pPr>
            <a:r>
              <a:rPr lang="nb-NO" sz="3840" dirty="0" smtClean="0"/>
              <a:t>Samarbeidskvalitet</a:t>
            </a:r>
          </a:p>
          <a:p>
            <a:pPr lvl="8" algn="r">
              <a:buNone/>
            </a:pPr>
            <a:r>
              <a:rPr lang="nb-NO" sz="3840" dirty="0" smtClean="0"/>
              <a:t>Nærhet i  relasjon</a:t>
            </a:r>
          </a:p>
          <a:p>
            <a:pPr>
              <a:buNone/>
            </a:pPr>
            <a:r>
              <a:rPr lang="nb-NO" sz="2800" b="1" dirty="0" smtClean="0"/>
              <a:t>		</a:t>
            </a:r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ett pil 7"/>
          <p:cNvCxnSpPr/>
          <p:nvPr/>
        </p:nvCxnSpPr>
        <p:spPr>
          <a:xfrm rot="5400000" flipH="1" flipV="1">
            <a:off x="-533400" y="4038600"/>
            <a:ext cx="3962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tt pil 9"/>
          <p:cNvCxnSpPr/>
          <p:nvPr/>
        </p:nvCxnSpPr>
        <p:spPr>
          <a:xfrm>
            <a:off x="1371600" y="5943600"/>
            <a:ext cx="6781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2057400" y="2286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 smtClean="0"/>
              <a:t>Gjensidig </a:t>
            </a:r>
            <a:r>
              <a:rPr lang="nn-NO" sz="2400" dirty="0" err="1" smtClean="0"/>
              <a:t>avhengighet</a:t>
            </a:r>
            <a:r>
              <a:rPr lang="nn-NO" sz="2400" dirty="0" smtClean="0"/>
              <a:t> i </a:t>
            </a:r>
            <a:r>
              <a:rPr lang="nn-NO" sz="2400" dirty="0" err="1" smtClean="0"/>
              <a:t>oppgaveløsning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Hvordan legge til rette for medarbeiderskap?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25000" lnSpcReduction="20000"/>
          </a:bodyPr>
          <a:lstStyle/>
          <a:p>
            <a:r>
              <a:rPr lang="nb-NO" sz="8000" dirty="0" smtClean="0"/>
              <a:t> Noen sentrale forutsetninger:</a:t>
            </a:r>
          </a:p>
          <a:p>
            <a:pPr lvl="1"/>
            <a:r>
              <a:rPr lang="nb-NO" sz="8000" dirty="0" smtClean="0"/>
              <a:t> Gjensidig avhengighet i oppgaver</a:t>
            </a:r>
          </a:p>
          <a:p>
            <a:pPr lvl="1"/>
            <a:r>
              <a:rPr lang="nb-NO" sz="8000" dirty="0" smtClean="0"/>
              <a:t> Nærhet i relasjon</a:t>
            </a:r>
          </a:p>
          <a:p>
            <a:pPr lvl="2"/>
            <a:r>
              <a:rPr lang="nb-NO" sz="8000" dirty="0" smtClean="0"/>
              <a:t>Må være preget av:</a:t>
            </a:r>
          </a:p>
          <a:p>
            <a:pPr lvl="3"/>
            <a:r>
              <a:rPr lang="nb-NO" sz="8000" dirty="0" smtClean="0"/>
              <a:t>Åpenhet og tillit</a:t>
            </a:r>
          </a:p>
          <a:p>
            <a:pPr lvl="3"/>
            <a:r>
              <a:rPr lang="nb-NO" sz="8000" dirty="0" smtClean="0"/>
              <a:t>Fellesskap og samarbeid</a:t>
            </a:r>
          </a:p>
          <a:p>
            <a:pPr lvl="3"/>
            <a:r>
              <a:rPr lang="nb-NO" sz="8000" dirty="0" smtClean="0"/>
              <a:t>Engasjement og at det jeg jobber med har en meningsfullhet</a:t>
            </a:r>
          </a:p>
          <a:p>
            <a:pPr lvl="3"/>
            <a:r>
              <a:rPr lang="nb-NO" sz="8000" dirty="0" smtClean="0"/>
              <a:t>At vi er ansvarlige medarbeidere som  gjør ” en skikkelig jobb” </a:t>
            </a:r>
          </a:p>
          <a:p>
            <a:pPr lvl="2"/>
            <a:r>
              <a:rPr lang="nb-NO" sz="8000" dirty="0" smtClean="0"/>
              <a:t>For å få til dette – må noe være til stede:</a:t>
            </a:r>
          </a:p>
          <a:p>
            <a:pPr lvl="3"/>
            <a:r>
              <a:rPr lang="nb-NO" sz="8000" dirty="0" smtClean="0"/>
              <a:t>Dialog</a:t>
            </a:r>
          </a:p>
          <a:p>
            <a:pPr lvl="3"/>
            <a:r>
              <a:rPr lang="nb-NO" sz="8000" dirty="0" smtClean="0"/>
              <a:t>Gjensidig forpliktelser</a:t>
            </a:r>
          </a:p>
          <a:p>
            <a:pPr lvl="3"/>
            <a:r>
              <a:rPr lang="nb-NO" sz="8000" dirty="0" smtClean="0"/>
              <a:t>Sosiale aktiviteter – grunnlag for motivasjon og drivkraft</a:t>
            </a:r>
          </a:p>
          <a:p>
            <a:pPr lvl="3"/>
            <a:r>
              <a:rPr lang="nb-NO" sz="8000" dirty="0" smtClean="0"/>
              <a:t>Delaktighet  x noen melder seg ut….</a:t>
            </a:r>
          </a:p>
          <a:p>
            <a:pPr lvl="2"/>
            <a:endParaRPr lang="nb-NO" sz="8000" dirty="0" smtClean="0"/>
          </a:p>
          <a:p>
            <a:pPr lvl="1"/>
            <a:endParaRPr lang="nb-NO" sz="3273" dirty="0" smtClean="0"/>
          </a:p>
          <a:p>
            <a:pPr>
              <a:buNone/>
            </a:pPr>
            <a:endParaRPr lang="nb-NO" sz="2500" dirty="0" smtClean="0"/>
          </a:p>
          <a:p>
            <a:pPr lvl="1"/>
            <a:endParaRPr lang="nb-NO" sz="2100" dirty="0" smtClean="0"/>
          </a:p>
          <a:p>
            <a:pPr lvl="1"/>
            <a:endParaRPr lang="nb-NO" sz="2100" dirty="0" smtClean="0"/>
          </a:p>
          <a:p>
            <a:pPr lvl="1">
              <a:buNone/>
            </a:pPr>
            <a:endParaRPr lang="nb-NO" sz="2100" dirty="0" smtClean="0"/>
          </a:p>
          <a:p>
            <a:pPr lvl="1"/>
            <a:endParaRPr lang="nb-NO" sz="2400" dirty="0" smtClean="0"/>
          </a:p>
          <a:p>
            <a:endParaRPr lang="nb-NO" sz="2800" i="1" dirty="0" smtClean="0"/>
          </a:p>
          <a:p>
            <a:pPr>
              <a:buNone/>
            </a:pPr>
            <a:endParaRPr lang="nb-NO" sz="2800" b="1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Hva kan ledere gjøre for å legge til rette for medarbeiderskap?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25000" lnSpcReduction="20000"/>
          </a:bodyPr>
          <a:lstStyle/>
          <a:p>
            <a:r>
              <a:rPr lang="nb-NO" sz="12800" dirty="0" smtClean="0"/>
              <a:t>Gi konstruktive tilbakemeldinger – </a:t>
            </a:r>
            <a:r>
              <a:rPr lang="nb-NO" sz="12800" dirty="0" err="1" smtClean="0"/>
              <a:t>pos/neg</a:t>
            </a:r>
            <a:endParaRPr lang="nb-NO" sz="12800" dirty="0" smtClean="0"/>
          </a:p>
          <a:p>
            <a:r>
              <a:rPr lang="nb-NO" sz="12800" dirty="0" smtClean="0"/>
              <a:t>Gi rom for å ta selvstendig ansvar </a:t>
            </a:r>
          </a:p>
          <a:p>
            <a:r>
              <a:rPr lang="nb-NO" sz="12800" dirty="0" smtClean="0"/>
              <a:t>Inkludere medarbeidere i utvikling av arbeidsplassen – gjensidig avhengighet.</a:t>
            </a:r>
          </a:p>
          <a:p>
            <a:r>
              <a:rPr lang="nb-NO" sz="12800" dirty="0" smtClean="0"/>
              <a:t>Være tilstede – gi støtte – men også utfordre</a:t>
            </a:r>
          </a:p>
          <a:p>
            <a:r>
              <a:rPr lang="nb-NO" sz="12800" dirty="0" smtClean="0"/>
              <a:t>Være interessert i medarbeideres utvikling </a:t>
            </a:r>
          </a:p>
          <a:p>
            <a:r>
              <a:rPr lang="nb-NO" sz="12800" dirty="0" smtClean="0"/>
              <a:t>Skala: Nærhet ----------------- avstand</a:t>
            </a:r>
          </a:p>
          <a:p>
            <a:r>
              <a:rPr lang="nb-NO" sz="12800" dirty="0" smtClean="0"/>
              <a:t>Myndiggjorte medarbeidere</a:t>
            </a:r>
          </a:p>
          <a:p>
            <a:endParaRPr lang="nb-NO" sz="11200" dirty="0" smtClean="0"/>
          </a:p>
          <a:p>
            <a:endParaRPr lang="nb-NO" sz="6338" dirty="0" smtClean="0"/>
          </a:p>
          <a:p>
            <a:pPr lvl="1"/>
            <a:endParaRPr lang="nb-NO" sz="3273" dirty="0" smtClean="0"/>
          </a:p>
          <a:p>
            <a:pPr>
              <a:buNone/>
            </a:pPr>
            <a:endParaRPr lang="nb-NO" sz="2500" dirty="0" smtClean="0"/>
          </a:p>
          <a:p>
            <a:pPr lvl="1"/>
            <a:endParaRPr lang="nb-NO" sz="2100" dirty="0" smtClean="0"/>
          </a:p>
          <a:p>
            <a:pPr lvl="1"/>
            <a:endParaRPr lang="nb-NO" sz="2100" dirty="0" smtClean="0"/>
          </a:p>
          <a:p>
            <a:pPr lvl="1">
              <a:buNone/>
            </a:pPr>
            <a:endParaRPr lang="nb-NO" sz="2100" dirty="0" smtClean="0"/>
          </a:p>
          <a:p>
            <a:pPr lvl="1"/>
            <a:endParaRPr lang="nb-NO" sz="2400" dirty="0" smtClean="0"/>
          </a:p>
          <a:p>
            <a:endParaRPr lang="nb-NO" sz="2800" i="1" dirty="0" smtClean="0"/>
          </a:p>
          <a:p>
            <a:pPr>
              <a:buNone/>
            </a:pPr>
            <a:endParaRPr lang="nb-NO" sz="2800" b="1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Hva kan ledere gjøre for å legge til rette for medarbeiderskap?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25000" lnSpcReduction="20000"/>
          </a:bodyPr>
          <a:lstStyle/>
          <a:p>
            <a:r>
              <a:rPr lang="nb-NO" sz="11200" dirty="0" smtClean="0"/>
              <a:t> At du som leder har respekt for dine medarbeidere?</a:t>
            </a:r>
          </a:p>
          <a:p>
            <a:r>
              <a:rPr lang="nb-NO" sz="11200" dirty="0" smtClean="0"/>
              <a:t>At medarbeidere har tillitt til sin leder – må vises i handling – atferd.</a:t>
            </a:r>
          </a:p>
          <a:p>
            <a:r>
              <a:rPr lang="nb-NO" sz="11200" dirty="0" smtClean="0"/>
              <a:t>At du som leder gir dine medarbeidere anerkjennelse og motsatt.</a:t>
            </a:r>
          </a:p>
          <a:p>
            <a:r>
              <a:rPr lang="nb-NO" sz="11200" dirty="0" smtClean="0"/>
              <a:t>At du som leder deler informasjon.</a:t>
            </a:r>
          </a:p>
          <a:p>
            <a:r>
              <a:rPr lang="nb-NO" sz="11200" dirty="0" smtClean="0"/>
              <a:t>At du som leder tenker: Jeg er avhengig av mine medarbeidere – hvordan klarer du å vise det – atferd?</a:t>
            </a:r>
          </a:p>
          <a:p>
            <a:endParaRPr lang="nb-NO" sz="6338" dirty="0" smtClean="0"/>
          </a:p>
          <a:p>
            <a:endParaRPr lang="nb-NO" sz="6338" dirty="0" smtClean="0"/>
          </a:p>
          <a:p>
            <a:pPr lvl="1"/>
            <a:endParaRPr lang="nb-NO" sz="3273" dirty="0" smtClean="0"/>
          </a:p>
          <a:p>
            <a:pPr>
              <a:buNone/>
            </a:pPr>
            <a:endParaRPr lang="nb-NO" sz="2500" dirty="0" smtClean="0"/>
          </a:p>
          <a:p>
            <a:pPr lvl="1"/>
            <a:endParaRPr lang="nb-NO" sz="2100" dirty="0" smtClean="0"/>
          </a:p>
          <a:p>
            <a:pPr lvl="1"/>
            <a:endParaRPr lang="nb-NO" sz="2100" dirty="0" smtClean="0"/>
          </a:p>
          <a:p>
            <a:pPr lvl="1">
              <a:buNone/>
            </a:pPr>
            <a:endParaRPr lang="nb-NO" sz="2100" dirty="0" smtClean="0"/>
          </a:p>
          <a:p>
            <a:pPr lvl="1"/>
            <a:endParaRPr lang="nb-NO" sz="2400" dirty="0" smtClean="0"/>
          </a:p>
          <a:p>
            <a:endParaRPr lang="nb-NO" sz="2800" i="1" dirty="0" smtClean="0"/>
          </a:p>
          <a:p>
            <a:pPr>
              <a:buNone/>
            </a:pPr>
            <a:endParaRPr lang="nb-NO" sz="2800" b="1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Spørsmål til refleksjon?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25000" lnSpcReduction="20000"/>
          </a:bodyPr>
          <a:lstStyle/>
          <a:p>
            <a:r>
              <a:rPr lang="nb-NO" sz="14400" dirty="0" smtClean="0"/>
              <a:t>Hvordan er det lagt til rette til medarbeiderskap i din menighet?</a:t>
            </a:r>
          </a:p>
          <a:p>
            <a:r>
              <a:rPr lang="nb-NO" sz="14400" dirty="0" smtClean="0"/>
              <a:t>Hva tenker du at du kan gjøre for å fremme medarbeiderskap i din menighet?</a:t>
            </a:r>
          </a:p>
          <a:p>
            <a:r>
              <a:rPr lang="nb-NO" sz="14400" dirty="0" smtClean="0"/>
              <a:t>Snu deg mot din sidekvinne/mann – 3 min.</a:t>
            </a:r>
          </a:p>
          <a:p>
            <a:endParaRPr lang="nb-NO" sz="14400" dirty="0" smtClean="0"/>
          </a:p>
          <a:p>
            <a:endParaRPr lang="nb-NO" sz="6338" dirty="0" smtClean="0"/>
          </a:p>
          <a:p>
            <a:pPr lvl="1"/>
            <a:endParaRPr lang="nb-NO" sz="3273" dirty="0" smtClean="0"/>
          </a:p>
          <a:p>
            <a:pPr>
              <a:buNone/>
            </a:pPr>
            <a:endParaRPr lang="nb-NO" sz="2500" dirty="0" smtClean="0"/>
          </a:p>
          <a:p>
            <a:pPr lvl="1"/>
            <a:endParaRPr lang="nb-NO" sz="2100" dirty="0" smtClean="0"/>
          </a:p>
          <a:p>
            <a:pPr lvl="1"/>
            <a:endParaRPr lang="nb-NO" sz="2100" dirty="0" smtClean="0"/>
          </a:p>
          <a:p>
            <a:pPr lvl="1">
              <a:buNone/>
            </a:pPr>
            <a:endParaRPr lang="nb-NO" sz="2100" dirty="0" smtClean="0"/>
          </a:p>
          <a:p>
            <a:pPr lvl="1"/>
            <a:endParaRPr lang="nb-NO" sz="2400" dirty="0" smtClean="0"/>
          </a:p>
          <a:p>
            <a:endParaRPr lang="nb-NO" sz="2800" i="1" dirty="0" smtClean="0"/>
          </a:p>
          <a:p>
            <a:pPr>
              <a:buNone/>
            </a:pPr>
            <a:endParaRPr lang="nb-NO" sz="2800" b="1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Autofit/>
          </a:bodyPr>
          <a:lstStyle/>
          <a:p>
            <a:r>
              <a:rPr lang="nb-NO" b="1" dirty="0" smtClean="0"/>
              <a:t>Disposisjon: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25000" lnSpcReduction="20000"/>
          </a:bodyPr>
          <a:lstStyle/>
          <a:p>
            <a:pPr marL="914400" lvl="1" indent="-514350">
              <a:buFontTx/>
              <a:buChar char="-"/>
            </a:pPr>
            <a:r>
              <a:rPr lang="nb-NO" sz="11200" dirty="0" smtClean="0"/>
              <a:t>Hvem er jeg?</a:t>
            </a:r>
          </a:p>
          <a:p>
            <a:pPr marL="914400" lvl="1" indent="-514350">
              <a:buFontTx/>
              <a:buChar char="-"/>
            </a:pPr>
            <a:r>
              <a:rPr lang="nb-NO" sz="11200" dirty="0" smtClean="0"/>
              <a:t>” Tidtakeren”</a:t>
            </a:r>
          </a:p>
          <a:p>
            <a:pPr marL="914400" lvl="1" indent="-514350">
              <a:buFontTx/>
              <a:buChar char="-"/>
            </a:pPr>
            <a:r>
              <a:rPr lang="nb-NO" sz="11200" dirty="0" smtClean="0"/>
              <a:t>” Noen fugler”</a:t>
            </a:r>
          </a:p>
          <a:p>
            <a:pPr marL="914400" lvl="1" indent="-514350">
              <a:buFontTx/>
              <a:buChar char="-"/>
            </a:pPr>
            <a:r>
              <a:rPr lang="nb-NO" sz="11200" dirty="0" smtClean="0"/>
              <a:t>Hva er medarbeiderskap?</a:t>
            </a:r>
          </a:p>
          <a:p>
            <a:pPr marL="914400" lvl="1" indent="-514350">
              <a:buFontTx/>
              <a:buChar char="-"/>
            </a:pPr>
            <a:r>
              <a:rPr lang="nb-NO" sz="11200" dirty="0" smtClean="0"/>
              <a:t>Hvordan legge til rette for medarbeiderskap?</a:t>
            </a:r>
          </a:p>
          <a:p>
            <a:pPr marL="914400" lvl="1" indent="-514350">
              <a:buFontTx/>
              <a:buChar char="-"/>
            </a:pPr>
            <a:r>
              <a:rPr lang="nb-NO" sz="11200" dirty="0" smtClean="0"/>
              <a:t>Ledelse og medarbeiderskap.</a:t>
            </a:r>
          </a:p>
          <a:p>
            <a:pPr marL="914400" lvl="1" indent="-514350">
              <a:buFontTx/>
              <a:buChar char="-"/>
            </a:pPr>
            <a:r>
              <a:rPr lang="nb-NO" sz="11200" dirty="0" smtClean="0"/>
              <a:t>Hva med ”din”  menighet?</a:t>
            </a:r>
          </a:p>
          <a:p>
            <a:pPr marL="914400" lvl="1" indent="-514350">
              <a:buFontTx/>
              <a:buChar char="-"/>
            </a:pPr>
            <a:r>
              <a:rPr lang="nb-NO" sz="11200" dirty="0" smtClean="0"/>
              <a:t>Spørsmål til ettertanke og refleksjon.</a:t>
            </a:r>
          </a:p>
          <a:p>
            <a:pPr marL="1314450" lvl="2" indent="-514350">
              <a:buFontTx/>
              <a:buChar char="-"/>
            </a:pPr>
            <a:r>
              <a:rPr lang="nb-NO" sz="11200" dirty="0" smtClean="0"/>
              <a:t>”vi er så ”spesielle” at i vår menighet er det…?”</a:t>
            </a:r>
          </a:p>
          <a:p>
            <a:pPr marL="914400" lvl="1" indent="-514350">
              <a:buFontTx/>
              <a:buChar char="-"/>
            </a:pPr>
            <a:endParaRPr lang="nb-NO" sz="8615" dirty="0" smtClean="0"/>
          </a:p>
          <a:p>
            <a:pPr marL="914400" lvl="1" indent="-514350">
              <a:buFontTx/>
              <a:buChar char="-"/>
            </a:pPr>
            <a:endParaRPr lang="nb-NO" sz="3600" dirty="0" smtClean="0"/>
          </a:p>
          <a:p>
            <a:pPr marL="914400" lvl="1" indent="-514350">
              <a:buFontTx/>
              <a:buChar char="-"/>
            </a:pPr>
            <a:endParaRPr lang="nb-NO" sz="3200" dirty="0" smtClean="0"/>
          </a:p>
          <a:p>
            <a:pPr marL="914400" lvl="1" indent="-514350">
              <a:buFontTx/>
              <a:buChar char="-"/>
            </a:pPr>
            <a:endParaRPr lang="nb-NO" sz="3200" dirty="0" smtClean="0"/>
          </a:p>
          <a:p>
            <a:pPr marL="914400" lvl="1" indent="-514350">
              <a:buFontTx/>
              <a:buChar char="-"/>
            </a:pPr>
            <a:endParaRPr lang="nb-NO" sz="3200" dirty="0" smtClean="0"/>
          </a:p>
          <a:p>
            <a:pPr marL="914400" lvl="1" indent="-514350">
              <a:buFontTx/>
              <a:buChar char="-"/>
            </a:pPr>
            <a:endParaRPr lang="nb-NO" sz="3200" dirty="0" smtClean="0"/>
          </a:p>
          <a:p>
            <a:pPr marL="914400" lvl="1" indent="-514350">
              <a:buNone/>
            </a:pPr>
            <a:r>
              <a:rPr lang="nb-NO" sz="6100" dirty="0" smtClean="0"/>
              <a:t> </a:t>
            </a:r>
            <a:endParaRPr lang="nb-NO" sz="2900" dirty="0" smtClean="0"/>
          </a:p>
          <a:p>
            <a:endParaRPr lang="nb-NO" sz="4400" dirty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Spørsmål til ettertanke?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25000" lnSpcReduction="20000"/>
          </a:bodyPr>
          <a:lstStyle/>
          <a:p>
            <a:r>
              <a:rPr lang="nb-NO" sz="12800" dirty="0" smtClean="0"/>
              <a:t> ” Vi er så spesielle” i vår menighet at vi kan ikke….</a:t>
            </a:r>
          </a:p>
          <a:p>
            <a:r>
              <a:rPr lang="nb-NO" sz="12800" dirty="0" smtClean="0"/>
              <a:t> ” Vi er så spesielle” i vår menighet at vi kan……</a:t>
            </a:r>
          </a:p>
          <a:p>
            <a:r>
              <a:rPr lang="nb-NO" sz="12800" dirty="0" smtClean="0"/>
              <a:t>Lederen sier:</a:t>
            </a:r>
          </a:p>
          <a:p>
            <a:pPr lvl="1"/>
            <a:r>
              <a:rPr lang="nb-NO" sz="12800" dirty="0" smtClean="0"/>
              <a:t>Vi har det slik i vår menighet at?</a:t>
            </a:r>
          </a:p>
          <a:p>
            <a:pPr lvl="2"/>
            <a:r>
              <a:rPr lang="nb-NO" sz="12800" dirty="0" smtClean="0"/>
              <a:t>Sant</a:t>
            </a:r>
          </a:p>
          <a:p>
            <a:pPr lvl="2"/>
            <a:r>
              <a:rPr lang="nb-NO" sz="12800" dirty="0" smtClean="0"/>
              <a:t>Usant</a:t>
            </a:r>
          </a:p>
          <a:p>
            <a:pPr lvl="1"/>
            <a:r>
              <a:rPr lang="nb-NO" sz="12800" dirty="0" smtClean="0"/>
              <a:t>Spør medarbeiderne dine?</a:t>
            </a:r>
          </a:p>
          <a:p>
            <a:endParaRPr lang="nb-NO" sz="11200" dirty="0" smtClean="0"/>
          </a:p>
          <a:p>
            <a:endParaRPr lang="nb-NO" sz="6338" dirty="0" smtClean="0"/>
          </a:p>
          <a:p>
            <a:pPr lvl="1"/>
            <a:endParaRPr lang="nb-NO" sz="3273" dirty="0" smtClean="0"/>
          </a:p>
          <a:p>
            <a:pPr>
              <a:buNone/>
            </a:pPr>
            <a:endParaRPr lang="nb-NO" sz="2500" dirty="0" smtClean="0"/>
          </a:p>
          <a:p>
            <a:pPr lvl="1"/>
            <a:endParaRPr lang="nb-NO" sz="2100" dirty="0" smtClean="0"/>
          </a:p>
          <a:p>
            <a:pPr lvl="1"/>
            <a:endParaRPr lang="nb-NO" sz="2100" dirty="0" smtClean="0"/>
          </a:p>
          <a:p>
            <a:pPr lvl="1">
              <a:buNone/>
            </a:pPr>
            <a:endParaRPr lang="nb-NO" sz="2100" dirty="0" smtClean="0"/>
          </a:p>
          <a:p>
            <a:pPr lvl="1"/>
            <a:endParaRPr lang="nb-NO" sz="2400" dirty="0" smtClean="0"/>
          </a:p>
          <a:p>
            <a:endParaRPr lang="nb-NO" sz="2800" i="1" dirty="0" smtClean="0"/>
          </a:p>
          <a:p>
            <a:pPr>
              <a:buNone/>
            </a:pPr>
            <a:endParaRPr lang="nb-NO" sz="2800" b="1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828800"/>
            <a:ext cx="7787208" cy="47244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nb-NO" sz="14400" dirty="0" smtClean="0"/>
          </a:p>
          <a:p>
            <a:pPr>
              <a:buNone/>
            </a:pPr>
            <a:endParaRPr lang="nb-NO" sz="14400" dirty="0" smtClean="0"/>
          </a:p>
          <a:p>
            <a:pPr algn="ctr">
              <a:buNone/>
            </a:pPr>
            <a:r>
              <a:rPr lang="nb-NO" sz="14400" dirty="0" smtClean="0"/>
              <a:t>TAKK FOR MEG.</a:t>
            </a:r>
          </a:p>
          <a:p>
            <a:endParaRPr lang="nb-NO" sz="14400" dirty="0" smtClean="0"/>
          </a:p>
          <a:p>
            <a:endParaRPr lang="nb-NO" sz="6338" dirty="0" smtClean="0"/>
          </a:p>
          <a:p>
            <a:pPr lvl="1"/>
            <a:endParaRPr lang="nb-NO" sz="3273" dirty="0" smtClean="0"/>
          </a:p>
          <a:p>
            <a:pPr>
              <a:buNone/>
            </a:pPr>
            <a:endParaRPr lang="nb-NO" sz="2500" dirty="0" smtClean="0"/>
          </a:p>
          <a:p>
            <a:pPr lvl="1"/>
            <a:endParaRPr lang="nb-NO" sz="2100" dirty="0" smtClean="0"/>
          </a:p>
          <a:p>
            <a:pPr lvl="1"/>
            <a:endParaRPr lang="nb-NO" sz="2100" dirty="0" smtClean="0"/>
          </a:p>
          <a:p>
            <a:pPr lvl="1">
              <a:buNone/>
            </a:pPr>
            <a:endParaRPr lang="nb-NO" sz="2100" dirty="0" smtClean="0"/>
          </a:p>
          <a:p>
            <a:pPr lvl="1"/>
            <a:endParaRPr lang="nb-NO" sz="2400" dirty="0" smtClean="0"/>
          </a:p>
          <a:p>
            <a:endParaRPr lang="nb-NO" sz="2800" i="1" dirty="0" smtClean="0"/>
          </a:p>
          <a:p>
            <a:pPr>
              <a:buNone/>
            </a:pPr>
            <a:endParaRPr lang="nb-NO" sz="2800" b="1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endParaRPr lang="nb-NO" sz="2800" dirty="0" smtClean="0"/>
          </a:p>
          <a:p>
            <a:pPr>
              <a:buNone/>
            </a:pPr>
            <a:r>
              <a:rPr lang="nb-NO" sz="2800" i="1" dirty="0" smtClean="0"/>
              <a:t>I</a:t>
            </a:r>
          </a:p>
          <a:p>
            <a:endParaRPr lang="nb-NO" sz="2800" dirty="0" smtClean="0"/>
          </a:p>
          <a:p>
            <a:endParaRPr lang="nb-NO" sz="2800" b="1" dirty="0" smtClean="0"/>
          </a:p>
          <a:p>
            <a:endParaRPr lang="nb-NO" sz="2500" dirty="0" smtClean="0"/>
          </a:p>
          <a:p>
            <a:endParaRPr lang="nb-NO" sz="22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Hvem er jeg?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53000"/>
          </a:xfrm>
        </p:spPr>
        <p:txBody>
          <a:bodyPr>
            <a:normAutofit fontScale="92500" lnSpcReduction="20000"/>
          </a:bodyPr>
          <a:lstStyle/>
          <a:p>
            <a:r>
              <a:rPr lang="nb-NO" sz="2900" dirty="0" smtClean="0"/>
              <a:t>Født og oppvokst i Oslo.</a:t>
            </a:r>
          </a:p>
          <a:p>
            <a:r>
              <a:rPr lang="nb-NO" sz="2900" dirty="0" smtClean="0"/>
              <a:t>3 voksne barn.</a:t>
            </a:r>
          </a:p>
          <a:p>
            <a:r>
              <a:rPr lang="nb-NO" sz="2900" dirty="0" smtClean="0"/>
              <a:t>Bor nå i Åsane/Morvik</a:t>
            </a:r>
          </a:p>
          <a:p>
            <a:r>
              <a:rPr lang="nb-NO" sz="2900" dirty="0" smtClean="0"/>
              <a:t>Utdannet Diakon fra Diakonhjemmet Høyskolesenter</a:t>
            </a:r>
          </a:p>
          <a:p>
            <a:r>
              <a:rPr lang="nb-NO" sz="2900" dirty="0" smtClean="0"/>
              <a:t>MBA fra </a:t>
            </a:r>
            <a:r>
              <a:rPr lang="nb-NO" sz="2900" dirty="0" err="1" smtClean="0"/>
              <a:t>Henley</a:t>
            </a:r>
            <a:r>
              <a:rPr lang="nb-NO" sz="2900" dirty="0" smtClean="0"/>
              <a:t> University/London </a:t>
            </a:r>
          </a:p>
          <a:p>
            <a:r>
              <a:rPr lang="nb-NO" sz="2900" dirty="0" err="1" smtClean="0"/>
              <a:t>Executive</a:t>
            </a:r>
            <a:r>
              <a:rPr lang="nb-NO" sz="2900" dirty="0" smtClean="0"/>
              <a:t> MBA fra NHH – Bergen</a:t>
            </a:r>
          </a:p>
          <a:p>
            <a:r>
              <a:rPr lang="nb-NO" sz="2900" dirty="0" smtClean="0"/>
              <a:t>Vært mellomleder og toppleder i privat/offentlig sektor i mange år. </a:t>
            </a:r>
          </a:p>
          <a:p>
            <a:r>
              <a:rPr lang="nb-NO" sz="2900" dirty="0" err="1" smtClean="0"/>
              <a:t>Aspire</a:t>
            </a:r>
            <a:r>
              <a:rPr lang="nb-NO" sz="2900" dirty="0" smtClean="0"/>
              <a:t> Utvikling as – jobbet med ledelse -lederutvikling  i privat/offentlig sektor i nesten 20 år.</a:t>
            </a:r>
          </a:p>
          <a:p>
            <a:r>
              <a:rPr lang="nb-NO" sz="2900" dirty="0" smtClean="0"/>
              <a:t>Nå diakon på Askøy og er ”litt nervøs” og spent….</a:t>
            </a:r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sz="2500" dirty="0" smtClean="0"/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To eksempler – ”metaforer” på medarbeiderskap: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53000"/>
          </a:xfrm>
        </p:spPr>
        <p:txBody>
          <a:bodyPr>
            <a:normAutofit/>
          </a:bodyPr>
          <a:lstStyle/>
          <a:p>
            <a:pPr>
              <a:buNone/>
            </a:pPr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 algn="ctr">
              <a:buNone/>
            </a:pPr>
            <a:r>
              <a:rPr lang="nb-NO" sz="3600" b="1" dirty="0" smtClean="0"/>
              <a:t>”TIDTAKEREN”</a:t>
            </a:r>
          </a:p>
          <a:p>
            <a:pPr algn="ctr">
              <a:buNone/>
            </a:pPr>
            <a:r>
              <a:rPr lang="nb-NO" sz="3600" b="1" dirty="0" smtClean="0"/>
              <a:t>OG</a:t>
            </a:r>
          </a:p>
          <a:p>
            <a:pPr algn="ctr">
              <a:buNone/>
            </a:pPr>
            <a:r>
              <a:rPr lang="nb-NO" sz="3600" b="1" dirty="0" smtClean="0"/>
              <a:t>”NOEN FUGLER”</a:t>
            </a:r>
          </a:p>
          <a:p>
            <a:pPr lvl="2">
              <a:buNone/>
            </a:pPr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”Tidtakerne”</a:t>
            </a:r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lassholder for innhold 4" descr="Gutta i manuell tidtaking Åpningsstevne 2014.jpg"/>
          <p:cNvPicPr>
            <a:picLocks noGrp="1" noChangeAspect="1"/>
          </p:cNvPicPr>
          <p:nvPr>
            <p:ph idx="1"/>
          </p:nvPr>
        </p:nvPicPr>
        <p:blipFill>
          <a:blip r:embed="rId3"/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1834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Hva er MEDARBEIDERSKAP?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356792" y="1295400"/>
            <a:ext cx="7787208" cy="4953000"/>
          </a:xfrm>
        </p:spPr>
        <p:txBody>
          <a:bodyPr>
            <a:normAutofit/>
          </a:bodyPr>
          <a:lstStyle/>
          <a:p>
            <a:r>
              <a:rPr lang="nb-NO" sz="2900" dirty="0" smtClean="0"/>
              <a:t>Historien om min ”FAR”.</a:t>
            </a:r>
          </a:p>
          <a:p>
            <a:r>
              <a:rPr lang="nb-NO" sz="2900" dirty="0" smtClean="0"/>
              <a:t>Historien om en ”Tidtaker”</a:t>
            </a:r>
          </a:p>
          <a:p>
            <a:pPr>
              <a:buNone/>
            </a:pPr>
            <a:endParaRPr lang="nb-NO" sz="2900" dirty="0" smtClean="0"/>
          </a:p>
          <a:p>
            <a:endParaRPr lang="nb-NO" sz="2100" dirty="0" smtClean="0"/>
          </a:p>
          <a:p>
            <a:pPr lvl="2"/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 descr="sc00009115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1" y="2438400"/>
            <a:ext cx="3809999" cy="444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”Tidtakeren”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53000"/>
          </a:xfrm>
        </p:spPr>
        <p:txBody>
          <a:bodyPr>
            <a:normAutofit lnSpcReduction="10000"/>
          </a:bodyPr>
          <a:lstStyle/>
          <a:p>
            <a:pPr marL="914400" lvl="1" indent="-457200">
              <a:buNone/>
            </a:pPr>
            <a:r>
              <a:rPr lang="nb-NO" sz="2900" dirty="0" smtClean="0"/>
              <a:t>Hva kjennetegner </a:t>
            </a:r>
            <a:r>
              <a:rPr lang="nb-NO" sz="2900" b="1" dirty="0" smtClean="0"/>
              <a:t>”tidtakeren”</a:t>
            </a:r>
            <a:r>
              <a:rPr lang="nb-NO" sz="2900" dirty="0" smtClean="0"/>
              <a:t>:</a:t>
            </a:r>
          </a:p>
          <a:p>
            <a:pPr marL="514350" indent="-457200"/>
            <a:r>
              <a:rPr lang="nb-NO" sz="2400" dirty="0" smtClean="0"/>
              <a:t>Han kom – vi hadde ikke mobil – ikke fasttelefon engang – vi brukte ”lapper”….</a:t>
            </a:r>
          </a:p>
          <a:p>
            <a:pPr marL="514350" indent="-457200"/>
            <a:r>
              <a:rPr lang="nb-NO" sz="2400" dirty="0" smtClean="0"/>
              <a:t>Han bare var der…</a:t>
            </a:r>
          </a:p>
          <a:p>
            <a:pPr marL="514350" indent="-457200"/>
            <a:r>
              <a:rPr lang="nb-NO" sz="2400" dirty="0" smtClean="0"/>
              <a:t>Jeg kunne regne med ham.</a:t>
            </a:r>
          </a:p>
          <a:p>
            <a:pPr marL="514350" indent="-457200"/>
            <a:r>
              <a:rPr lang="nb-NO" sz="2400" dirty="0" smtClean="0"/>
              <a:t>Jeg var avhengig av ham.</a:t>
            </a:r>
          </a:p>
          <a:p>
            <a:pPr marL="514350" indent="-457200"/>
            <a:r>
              <a:rPr lang="nb-NO" sz="2400" dirty="0" smtClean="0"/>
              <a:t>Han kjente til oppgavene – hva han skulle gjøre…</a:t>
            </a:r>
          </a:p>
          <a:p>
            <a:pPr marL="514350" indent="-457200"/>
            <a:r>
              <a:rPr lang="nb-NO" sz="2400" dirty="0" smtClean="0"/>
              <a:t>Han var til å stole på.</a:t>
            </a:r>
          </a:p>
          <a:p>
            <a:pPr marL="514350" indent="-457200"/>
            <a:r>
              <a:rPr lang="nb-NO" sz="2400" dirty="0" smtClean="0"/>
              <a:t>Han var </a:t>
            </a:r>
            <a:r>
              <a:rPr lang="nb-NO" sz="2400" b="1" dirty="0" smtClean="0"/>
              <a:t>TIDTAKEREN</a:t>
            </a:r>
            <a:r>
              <a:rPr lang="nb-NO" sz="2400" dirty="0" smtClean="0"/>
              <a:t>.</a:t>
            </a:r>
          </a:p>
          <a:p>
            <a:pPr marL="514350" indent="-457200"/>
            <a:r>
              <a:rPr lang="nb-NO" sz="2400" dirty="0" smtClean="0"/>
              <a:t>Vi var vaktisk avhengige av hverandre.</a:t>
            </a:r>
          </a:p>
          <a:p>
            <a:pPr marL="514350" indent="-457200"/>
            <a:r>
              <a:rPr lang="nb-NO" sz="2400" dirty="0" smtClean="0"/>
              <a:t>Vi hadde en relasjon … </a:t>
            </a:r>
            <a:r>
              <a:rPr lang="nb-NO" sz="2400" dirty="0" err="1" smtClean="0"/>
              <a:t>joda</a:t>
            </a:r>
            <a:r>
              <a:rPr lang="nb-NO" sz="2400" dirty="0" smtClean="0"/>
              <a:t> – han var  jo tross alt ”FATTERN” min. </a:t>
            </a:r>
          </a:p>
          <a:p>
            <a:pPr lvl="1"/>
            <a:endParaRPr lang="nb-NO" sz="2000" dirty="0" smtClean="0"/>
          </a:p>
          <a:p>
            <a:pPr lvl="1"/>
            <a:endParaRPr lang="nb-NO" sz="2000" dirty="0" smtClean="0"/>
          </a:p>
          <a:p>
            <a:pPr lvl="2"/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”Tidtakeren”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53000"/>
          </a:xfrm>
        </p:spPr>
        <p:txBody>
          <a:bodyPr>
            <a:normAutofit/>
          </a:bodyPr>
          <a:lstStyle/>
          <a:p>
            <a:pPr marL="914400" lvl="1" indent="-457200">
              <a:buNone/>
            </a:pPr>
            <a:r>
              <a:rPr lang="nb-NO" sz="2900" dirty="0" smtClean="0"/>
              <a:t> </a:t>
            </a:r>
          </a:p>
          <a:p>
            <a:pPr marL="914400" lvl="1" indent="-457200">
              <a:buNone/>
            </a:pPr>
            <a:endParaRPr lang="nb-NO" sz="2900" dirty="0" smtClean="0"/>
          </a:p>
          <a:p>
            <a:pPr marL="914400" lvl="1" indent="-457200" algn="ctr">
              <a:buNone/>
            </a:pPr>
            <a:r>
              <a:rPr lang="nb-NO" sz="3600" b="1" dirty="0" smtClean="0"/>
              <a:t>Har du en slik ”TIDTAKER”:</a:t>
            </a:r>
          </a:p>
          <a:p>
            <a:pPr marL="914400" lvl="1" indent="-457200">
              <a:buNone/>
            </a:pPr>
            <a:r>
              <a:rPr lang="nb-NO" sz="3600" b="1" dirty="0" smtClean="0"/>
              <a:t>			- På jobben din?</a:t>
            </a:r>
          </a:p>
          <a:p>
            <a:pPr marL="914400" lvl="1" indent="-457200" algn="ctr">
              <a:buNone/>
            </a:pPr>
            <a:r>
              <a:rPr lang="nb-NO" sz="3600" b="1" dirty="0" smtClean="0"/>
              <a:t>  - I din nærhet?</a:t>
            </a:r>
          </a:p>
          <a:p>
            <a:pPr marL="914400" lvl="1" indent="-457200" algn="ctr"/>
            <a:r>
              <a:rPr lang="nb-NO" sz="3600" b="1" dirty="0" smtClean="0"/>
              <a:t>10 sek ettertanke……</a:t>
            </a:r>
          </a:p>
          <a:p>
            <a:pPr lvl="1"/>
            <a:endParaRPr lang="nb-NO" sz="2000" dirty="0" smtClean="0"/>
          </a:p>
          <a:p>
            <a:pPr lvl="1"/>
            <a:endParaRPr lang="nb-NO" sz="2000" dirty="0" smtClean="0"/>
          </a:p>
          <a:p>
            <a:pPr lvl="2"/>
            <a:endParaRPr lang="nb-NO" sz="21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563960"/>
          </a:xfrm>
        </p:spPr>
        <p:txBody>
          <a:bodyPr>
            <a:noAutofit/>
          </a:bodyPr>
          <a:lstStyle/>
          <a:p>
            <a:r>
              <a:rPr lang="nb-NO" b="1" dirty="0" smtClean="0"/>
              <a:t>Hva er medarbeiderskap?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53000"/>
          </a:xfrm>
        </p:spPr>
        <p:txBody>
          <a:bodyPr>
            <a:normAutofit/>
          </a:bodyPr>
          <a:lstStyle/>
          <a:p>
            <a:pPr marL="914400" lvl="1" indent="-457200">
              <a:buNone/>
            </a:pPr>
            <a:r>
              <a:rPr lang="nb-NO" sz="2900" dirty="0" smtClean="0"/>
              <a:t> </a:t>
            </a:r>
            <a:endParaRPr lang="nb-NO" sz="2400" dirty="0" smtClean="0"/>
          </a:p>
          <a:p>
            <a:pPr lvl="1"/>
            <a:endParaRPr lang="nb-NO" sz="2000" dirty="0" smtClean="0"/>
          </a:p>
          <a:p>
            <a:pPr lvl="1"/>
            <a:endParaRPr lang="nb-NO" sz="2000" dirty="0" smtClean="0"/>
          </a:p>
          <a:p>
            <a:pPr lvl="2" algn="ctr">
              <a:buNone/>
            </a:pPr>
            <a:r>
              <a:rPr lang="nb-NO" sz="3600" dirty="0" smtClean="0"/>
              <a:t>Historien om – noen ”fugler”</a:t>
            </a:r>
          </a:p>
          <a:p>
            <a:pPr lvl="1" algn="ctr">
              <a:buNone/>
            </a:pPr>
            <a:r>
              <a:rPr lang="nb-NO" sz="4000" dirty="0" smtClean="0"/>
              <a:t>”</a:t>
            </a:r>
            <a:r>
              <a:rPr lang="nb-NO" sz="4000" b="1" dirty="0" smtClean="0"/>
              <a:t>GJESSENE FLYR”</a:t>
            </a:r>
            <a:endParaRPr lang="nb-NO" sz="4000" dirty="0" smtClean="0"/>
          </a:p>
          <a:p>
            <a:pPr lvl="1"/>
            <a:endParaRPr lang="nb-NO" sz="25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endParaRPr lang="nb-NO" sz="2900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2" descr="http://www.kirken.no/_files/Collage_hoyde_30x360_hv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9400"/>
            <a:ext cx="569846" cy="68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åpning Fjell-l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AAE0B5BFB08F429DC75EF98FC1D973" ma:contentTypeVersion="0" ma:contentTypeDescription="Opprett et nytt dokument." ma:contentTypeScope="" ma:versionID="1a29319559db5088bff74ab40c087ae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970b2d52a9e581c8b9353de709005b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279E43-97D6-413C-BD69-BD936610E9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C122B5-3396-4AA5-8A6F-99AB67D76F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3F93D31-C3BE-4886-850F-3701E17F909D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åpning Fjell-ly</Template>
  <TotalTime>1986</TotalTime>
  <Words>950</Words>
  <Application>Microsoft Office PowerPoint</Application>
  <PresentationFormat>Skjermfremvisning (4:3)</PresentationFormat>
  <Paragraphs>418</Paragraphs>
  <Slides>21</Slides>
  <Notes>12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4" baseType="lpstr">
      <vt:lpstr>Arial</vt:lpstr>
      <vt:lpstr>Calibri</vt:lpstr>
      <vt:lpstr>åpning Fjell-ly</vt:lpstr>
      <vt:lpstr>” Medarbeiderskap”  - en krevende utfordring  for hvem? </vt:lpstr>
      <vt:lpstr>Disposisjon:</vt:lpstr>
      <vt:lpstr>Hvem er jeg?</vt:lpstr>
      <vt:lpstr>To eksempler – ”metaforer” på medarbeiderskap:</vt:lpstr>
      <vt:lpstr>”Tidtakerne”</vt:lpstr>
      <vt:lpstr>Hva er MEDARBEIDERSKAP?</vt:lpstr>
      <vt:lpstr>”Tidtakeren”</vt:lpstr>
      <vt:lpstr>”Tidtakeren”</vt:lpstr>
      <vt:lpstr>Hva er medarbeiderskap?</vt:lpstr>
      <vt:lpstr>Hva er medarbeiderskap? </vt:lpstr>
      <vt:lpstr> ”Gjessenes underlige flygning”</vt:lpstr>
      <vt:lpstr> Likheter mellom ”tidtakern” og ”gjessene”:</vt:lpstr>
      <vt:lpstr>Hva er medarbeiderskap? - litt teori… </vt:lpstr>
      <vt:lpstr>Spørsmål til refleksjon? </vt:lpstr>
      <vt:lpstr>Hvordan legge til rette for medarbeiderskap? </vt:lpstr>
      <vt:lpstr>Hvordan legge til rette for medarbeiderskap? </vt:lpstr>
      <vt:lpstr>Hva kan ledere gjøre for å legge til rette for medarbeiderskap? </vt:lpstr>
      <vt:lpstr>Hva kan ledere gjøre for å legge til rette for medarbeiderskap? </vt:lpstr>
      <vt:lpstr>Spørsmål til refleksjon? </vt:lpstr>
      <vt:lpstr>Spørsmål til ettertanke?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Hjertelig velkommen til seminar!!</dc:title>
  <dc:creator>Geir Viksund</dc:creator>
  <cp:lastModifiedBy>Eli Beate Presthus Nilsen</cp:lastModifiedBy>
  <cp:revision>139</cp:revision>
  <dcterms:created xsi:type="dcterms:W3CDTF">2017-06-02T05:41:41Z</dcterms:created>
  <dcterms:modified xsi:type="dcterms:W3CDTF">2017-06-19T12:39:46Z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0x0101007DAAE0B5BFB08F429DC75EF98FC1D973</vt:lpwstr>
  </property>
  <property fmtid="{D5CDD505-2E9C-101B-9397-08002B2CF9AE}" pid="3" name="IsMyDocuments">
    <vt:bool>true</vt:bool>
  </property>
</Properties>
</file>