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2" r:id="rId6"/>
    <p:sldId id="271" r:id="rId7"/>
    <p:sldId id="261" r:id="rId8"/>
    <p:sldId id="266" r:id="rId9"/>
    <p:sldId id="267" r:id="rId10"/>
    <p:sldId id="273" r:id="rId11"/>
    <p:sldId id="268" r:id="rId12"/>
    <p:sldId id="269" r:id="rId13"/>
    <p:sldId id="260" r:id="rId14"/>
    <p:sldId id="259" r:id="rId15"/>
    <p:sldId id="270" r:id="rId16"/>
    <p:sldId id="262" r:id="rId17"/>
    <p:sldId id="275" r:id="rId18"/>
    <p:sldId id="265" r:id="rId19"/>
    <p:sldId id="264" r:id="rId2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71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6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66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24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4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18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59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38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4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D122-F7EE-4098-BDBC-728151C0C88A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4664-E4A1-4478-B428-B7E37CE41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9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ksantikvaren.no/Aktuelt/Forvaltningsnytt/Nye-veiledere-for-forenklet-kirkesaksbehandl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26533" y="152401"/>
            <a:ext cx="7044267" cy="1828800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rgbClr val="7030A0"/>
                </a:solidFill>
              </a:rPr>
              <a:t>Kirkebygget og biskopens oppgaver</a:t>
            </a:r>
            <a:endParaRPr lang="nb-NO" b="1" dirty="0">
              <a:solidFill>
                <a:srgbClr val="7030A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flipH="1">
            <a:off x="863600" y="6079067"/>
            <a:ext cx="5892798" cy="592666"/>
          </a:xfrm>
        </p:spPr>
        <p:txBody>
          <a:bodyPr>
            <a:normAutofit fontScale="92500" lnSpcReduction="20000"/>
          </a:bodyPr>
          <a:lstStyle/>
          <a:p>
            <a:r>
              <a:rPr lang="nb-NO" sz="1800" dirty="0" smtClean="0"/>
              <a:t>Presentasjon under kurs for kirkelige fellesråd 2016</a:t>
            </a:r>
          </a:p>
          <a:p>
            <a:r>
              <a:rPr lang="nb-NO" sz="1800" dirty="0" smtClean="0"/>
              <a:t>Agder og Telemark bispedømme</a:t>
            </a:r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341" y="380365"/>
            <a:ext cx="3438884" cy="612180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191" y="2360644"/>
            <a:ext cx="2107615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99"/>
          </a:xfrm>
        </p:spPr>
        <p:txBody>
          <a:bodyPr>
            <a:normAutofit/>
          </a:bodyPr>
          <a:lstStyle/>
          <a:p>
            <a:r>
              <a:rPr lang="nb-NO" sz="4000" b="1" dirty="0" smtClean="0">
                <a:solidFill>
                  <a:srgbClr val="7030A0"/>
                </a:solidFill>
              </a:rPr>
              <a:t>Andre bygninger i kirkelig bruk</a:t>
            </a:r>
            <a:endParaRPr lang="nb-NO" sz="40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94624"/>
            <a:ext cx="5863683" cy="45823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Ikke kirker etter lovens definisjon, men brukes til gudstjenester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F. eks. </a:t>
            </a:r>
            <a:r>
              <a:rPr lang="nb-NO" dirty="0" err="1" smtClean="0"/>
              <a:t>interrimskirker</a:t>
            </a:r>
            <a:r>
              <a:rPr lang="nb-NO" dirty="0" smtClean="0"/>
              <a:t>, bedehus, kapell, andre forsamlingslokaler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Mange av disse er vigslet/innviet til kirkelig bruk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Omfattes av kirkens regelverk (nytt regelverk 2015)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883" y="1594624"/>
            <a:ext cx="5180020" cy="38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08445" cy="1325563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7030A0"/>
                </a:solidFill>
              </a:rPr>
              <a:t>Biskopens avveining</a:t>
            </a:r>
            <a:endParaRPr lang="nb-NO" sz="36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Kirken er både et aktivitets, gudshus og kulturhus</a:t>
            </a:r>
          </a:p>
          <a:p>
            <a:pPr lvl="0"/>
            <a:r>
              <a:rPr lang="nb-NO" dirty="0" smtClean="0"/>
              <a:t>Biskopen </a:t>
            </a:r>
            <a:r>
              <a:rPr lang="nb-NO" dirty="0"/>
              <a:t>skal vurdere både menighetens behov og de kulturhistoriske verdiene i kirken</a:t>
            </a:r>
          </a:p>
          <a:p>
            <a:pPr lvl="0"/>
            <a:r>
              <a:rPr lang="nb-NO" dirty="0" smtClean="0"/>
              <a:t>Ikke </a:t>
            </a:r>
            <a:r>
              <a:rPr lang="nb-NO" dirty="0"/>
              <a:t>alle kirker egner seg som «kino» eller «</a:t>
            </a:r>
            <a:r>
              <a:rPr lang="nb-NO" dirty="0" err="1"/>
              <a:t>teatersal</a:t>
            </a:r>
            <a:r>
              <a:rPr lang="nb-NO" dirty="0"/>
              <a:t>»</a:t>
            </a:r>
          </a:p>
          <a:p>
            <a:pPr lvl="0"/>
            <a:r>
              <a:rPr lang="nb-NO" dirty="0" smtClean="0"/>
              <a:t>Gamle kirker skal ikke bare være «museum</a:t>
            </a:r>
            <a:r>
              <a:rPr lang="nb-NO" dirty="0"/>
              <a:t>»</a:t>
            </a:r>
          </a:p>
          <a:p>
            <a:pPr lvl="0"/>
            <a:r>
              <a:rPr lang="nb-NO" dirty="0"/>
              <a:t>Prinsipp: Historiens utvikling skal ikke skjules – </a:t>
            </a:r>
            <a:r>
              <a:rPr lang="nb-NO" dirty="0" smtClean="0"/>
              <a:t>og målet </a:t>
            </a:r>
            <a:r>
              <a:rPr lang="nb-NO" dirty="0"/>
              <a:t>er </a:t>
            </a:r>
            <a:r>
              <a:rPr lang="nb-NO" dirty="0" smtClean="0"/>
              <a:t>samtidig å gjøre </a:t>
            </a:r>
            <a:r>
              <a:rPr lang="nb-NO" dirty="0"/>
              <a:t>gode tilpasninger til dagens bruk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303" y="365125"/>
            <a:ext cx="1031703" cy="15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4980" y="365126"/>
            <a:ext cx="10768820" cy="627334"/>
          </a:xfrm>
        </p:spPr>
        <p:txBody>
          <a:bodyPr>
            <a:normAutofit/>
          </a:bodyPr>
          <a:lstStyle/>
          <a:p>
            <a:r>
              <a:rPr lang="nb-NO" sz="3200" dirty="0" smtClean="0"/>
              <a:t>Eksempel, Barbu kirke, Arendal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" y="1062329"/>
            <a:ext cx="7634772" cy="5111749"/>
          </a:xfrm>
        </p:spPr>
      </p:pic>
      <p:sp>
        <p:nvSpPr>
          <p:cNvPr id="3" name="TekstSylinder 2"/>
          <p:cNvSpPr txBox="1"/>
          <p:nvPr/>
        </p:nvSpPr>
        <p:spPr>
          <a:xfrm>
            <a:off x="8694467" y="4235086"/>
            <a:ext cx="2977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Glassvegg under orgelgalleriet skaper nytt rom i kirken uten av kirkerommet lukkes visuelt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865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01028"/>
            <a:ext cx="10515600" cy="838524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7030A0"/>
                </a:solidFill>
              </a:rPr>
              <a:t>Regler for bruk av kirken:</a:t>
            </a:r>
            <a:br>
              <a:rPr lang="nb-NO" b="1" dirty="0" smtClean="0">
                <a:solidFill>
                  <a:srgbClr val="7030A0"/>
                </a:solidFill>
              </a:rPr>
            </a:b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2885" y="1360449"/>
            <a:ext cx="10515600" cy="5497551"/>
          </a:xfrm>
        </p:spPr>
        <p:txBody>
          <a:bodyPr/>
          <a:lstStyle/>
          <a:p>
            <a:r>
              <a:rPr lang="nb-NO" dirty="0" smtClean="0"/>
              <a:t>Bruken </a:t>
            </a:r>
            <a:r>
              <a:rPr lang="nb-NO" dirty="0"/>
              <a:t>av kirken er underlagt biskopens </a:t>
            </a:r>
            <a:r>
              <a:rPr lang="nb-NO" dirty="0" smtClean="0"/>
              <a:t>tilsynsmyndighet</a:t>
            </a:r>
            <a:r>
              <a:rPr lang="nb-NO" dirty="0"/>
              <a:t> </a:t>
            </a:r>
            <a:r>
              <a:rPr lang="nb-NO" dirty="0" smtClean="0"/>
              <a:t>(§1)</a:t>
            </a:r>
          </a:p>
          <a:p>
            <a:r>
              <a:rPr lang="nb-NO" dirty="0" smtClean="0"/>
              <a:t>Menighetsrådet kan bruke kirken – og kan låne ut kirken til andre</a:t>
            </a:r>
          </a:p>
          <a:p>
            <a:r>
              <a:rPr lang="nb-NO" dirty="0"/>
              <a:t>Presten kan bruke </a:t>
            </a:r>
            <a:r>
              <a:rPr lang="nb-NO" dirty="0" smtClean="0"/>
              <a:t>kirken og innby andre til å delta (§ 10)</a:t>
            </a:r>
          </a:p>
          <a:p>
            <a:r>
              <a:rPr lang="nb-NO" dirty="0" smtClean="0"/>
              <a:t>Det kirkelige fellesrådet vedtar satser for utleie av kirken</a:t>
            </a:r>
            <a:endParaRPr lang="nb-NO" dirty="0"/>
          </a:p>
          <a:p>
            <a:r>
              <a:rPr lang="nb-NO" dirty="0" smtClean="0"/>
              <a:t>Menighetsrådets/fellesrådets avgjørelser kan </a:t>
            </a:r>
            <a:r>
              <a:rPr lang="nb-NO" dirty="0"/>
              <a:t>påklages til </a:t>
            </a:r>
            <a:r>
              <a:rPr lang="nb-NO" dirty="0" smtClean="0"/>
              <a:t>biskopen/bispedømmerådet. </a:t>
            </a:r>
          </a:p>
          <a:p>
            <a:r>
              <a:rPr lang="nb-NO" dirty="0" smtClean="0"/>
              <a:t>§ </a:t>
            </a:r>
            <a:r>
              <a:rPr lang="nb-NO" dirty="0"/>
              <a:t>14. Biskopens bruk av kirken</a:t>
            </a:r>
            <a:br>
              <a:rPr lang="nb-NO" dirty="0"/>
            </a:br>
            <a:r>
              <a:rPr lang="nb-NO" dirty="0"/>
              <a:t>Biskopen kan selv </a:t>
            </a:r>
            <a:r>
              <a:rPr lang="nb-NO" dirty="0" smtClean="0"/>
              <a:t>bruke </a:t>
            </a:r>
            <a:r>
              <a:rPr lang="nb-NO" dirty="0"/>
              <a:t>kirkene i sitt bispedømme på samme måte som menighetsprestene. I slike tilfeller har biskopen fortrinnsrett til bruk av kirken.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38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7030A0"/>
                </a:solidFill>
              </a:rPr>
              <a:t>Nyhet:</a:t>
            </a:r>
            <a:br>
              <a:rPr lang="nb-NO" sz="3600" b="1" dirty="0" smtClean="0">
                <a:solidFill>
                  <a:srgbClr val="7030A0"/>
                </a:solidFill>
              </a:rPr>
            </a:br>
            <a:r>
              <a:rPr lang="nb-NO" sz="3600" b="1" dirty="0" smtClean="0">
                <a:solidFill>
                  <a:srgbClr val="7030A0"/>
                </a:solidFill>
              </a:rPr>
              <a:t>Forenklet behandling av søknader vedr. kirkerom</a:t>
            </a:r>
            <a:endParaRPr lang="nb-NO" sz="36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Riksantikvaren </a:t>
            </a:r>
            <a:r>
              <a:rPr lang="nb-NO" dirty="0"/>
              <a:t>utarbeidet i 2015 </a:t>
            </a:r>
            <a:r>
              <a:rPr lang="nb-NO" dirty="0" smtClean="0"/>
              <a:t>veiledere </a:t>
            </a:r>
            <a:r>
              <a:rPr lang="nb-NO" dirty="0"/>
              <a:t>for forenklet saksbehandling i </a:t>
            </a:r>
            <a:r>
              <a:rPr lang="nb-NO" dirty="0" smtClean="0"/>
              <a:t>listeførte </a:t>
            </a:r>
            <a:r>
              <a:rPr lang="nb-NO" dirty="0"/>
              <a:t>kirker på </a:t>
            </a:r>
            <a:r>
              <a:rPr lang="nb-NO" dirty="0" smtClean="0"/>
              <a:t>følgende </a:t>
            </a:r>
            <a:r>
              <a:rPr lang="nb-NO" dirty="0"/>
              <a:t>områder: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Løpere </a:t>
            </a:r>
            <a:r>
              <a:rPr lang="nb-NO" dirty="0"/>
              <a:t>og tekstiler i kirkerommet</a:t>
            </a:r>
          </a:p>
          <a:p>
            <a:pPr lvl="0"/>
            <a:r>
              <a:rPr lang="nb-NO" dirty="0"/>
              <a:t>Lyd og bilde i kirkerommet (blant annet projektor)</a:t>
            </a:r>
          </a:p>
          <a:p>
            <a:pPr lvl="0"/>
            <a:r>
              <a:rPr lang="nb-NO" dirty="0" smtClean="0"/>
              <a:t>Lystenningssted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 smtClean="0">
                <a:hlinkClick r:id="rId2"/>
              </a:rPr>
              <a:t>Riksantikvarens nettside</a:t>
            </a:r>
            <a:endParaRPr lang="nb-NO" dirty="0" smtClean="0"/>
          </a:p>
          <a:p>
            <a:pPr marL="0" lv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7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63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Veileder - eksempel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149" y="1190625"/>
            <a:ext cx="36480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49290"/>
            <a:ext cx="10515600" cy="709354"/>
          </a:xfrm>
        </p:spPr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Eksempler</a:t>
            </a:r>
            <a:endParaRPr lang="nb-NO" dirty="0">
              <a:solidFill>
                <a:srgbClr val="7030A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1137054"/>
            <a:ext cx="7762097" cy="5174730"/>
          </a:xfrm>
        </p:spPr>
      </p:pic>
      <p:sp>
        <p:nvSpPr>
          <p:cNvPr id="3" name="TekstSylinder 2"/>
          <p:cNvSpPr txBox="1"/>
          <p:nvPr/>
        </p:nvSpPr>
        <p:spPr>
          <a:xfrm>
            <a:off x="8864082" y="5942452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Skjerm, Sannidal kirke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9586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2 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7" y="1626519"/>
            <a:ext cx="7343472" cy="4351338"/>
          </a:xfrm>
        </p:spPr>
      </p:pic>
      <p:sp>
        <p:nvSpPr>
          <p:cNvPr id="6" name="TekstSylinder 5"/>
          <p:cNvSpPr txBox="1"/>
          <p:nvPr/>
        </p:nvSpPr>
        <p:spPr>
          <a:xfrm>
            <a:off x="8360229" y="5542384"/>
            <a:ext cx="349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Projektor og skjerm, Åknes </a:t>
            </a:r>
            <a:r>
              <a:rPr lang="nb-NO" i="1" dirty="0" err="1" smtClean="0"/>
              <a:t>kyrkje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5773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Autofit/>
          </a:bodyPr>
          <a:lstStyle/>
          <a:p>
            <a:r>
              <a:rPr lang="nb-NO" sz="3600" dirty="0" smtClean="0">
                <a:solidFill>
                  <a:srgbClr val="7030A0"/>
                </a:solidFill>
              </a:rPr>
              <a:t>Eksempel - </a:t>
            </a:r>
            <a:r>
              <a:rPr lang="nb-NO" sz="3600" dirty="0" err="1" smtClean="0">
                <a:solidFill>
                  <a:srgbClr val="7030A0"/>
                </a:solidFill>
              </a:rPr>
              <a:t>projektering</a:t>
            </a:r>
            <a:r>
              <a:rPr lang="nb-NO" sz="3600" dirty="0" smtClean="0">
                <a:solidFill>
                  <a:srgbClr val="7030A0"/>
                </a:solidFill>
              </a:rPr>
              <a:t> direkte på vegg</a:t>
            </a:r>
            <a:endParaRPr lang="nb-NO" sz="3600" dirty="0">
              <a:solidFill>
                <a:srgbClr val="7030A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27" y="1132933"/>
            <a:ext cx="6773697" cy="5118574"/>
          </a:xfrm>
        </p:spPr>
      </p:pic>
      <p:sp>
        <p:nvSpPr>
          <p:cNvPr id="3" name="TekstSylinder 2"/>
          <p:cNvSpPr txBox="1"/>
          <p:nvPr/>
        </p:nvSpPr>
        <p:spPr>
          <a:xfrm>
            <a:off x="7912359" y="6139543"/>
            <a:ext cx="201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Fjotland </a:t>
            </a:r>
            <a:r>
              <a:rPr lang="nb-NO" dirty="0" err="1" smtClean="0"/>
              <a:t>kyrkje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4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828675"/>
            <a:ext cx="5133392" cy="1295724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7030A0"/>
                </a:solidFill>
              </a:rPr>
              <a:t>Eksempel – lystenningssted</a:t>
            </a:r>
            <a:br>
              <a:rPr lang="nb-NO" sz="3600" dirty="0" smtClean="0">
                <a:solidFill>
                  <a:srgbClr val="7030A0"/>
                </a:solidFill>
              </a:rPr>
            </a:br>
            <a:r>
              <a:rPr lang="nb-NO" sz="3600" dirty="0" smtClean="0">
                <a:solidFill>
                  <a:srgbClr val="7030A0"/>
                </a:solidFill>
              </a:rPr>
              <a:t>med brannsikkerhet</a:t>
            </a:r>
            <a:endParaRPr lang="nb-NO" sz="3600" dirty="0">
              <a:solidFill>
                <a:srgbClr val="7030A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9" y="828675"/>
            <a:ext cx="3020890" cy="5610225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07" y="2701037"/>
            <a:ext cx="4737409" cy="37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7857"/>
            <a:ext cx="10515600" cy="1325563"/>
          </a:xfrm>
        </p:spPr>
        <p:txBody>
          <a:bodyPr/>
          <a:lstStyle/>
          <a:p>
            <a:r>
              <a:rPr lang="nb-NO" b="1" dirty="0" smtClean="0">
                <a:solidFill>
                  <a:srgbClr val="7030A0"/>
                </a:solidFill>
              </a:rPr>
              <a:t>Hvem bestemmer hva?</a:t>
            </a:r>
            <a:br>
              <a:rPr lang="nb-NO" b="1" dirty="0" smtClean="0">
                <a:solidFill>
                  <a:srgbClr val="7030A0"/>
                </a:solidFill>
              </a:rPr>
            </a:br>
            <a:r>
              <a:rPr lang="nb-NO" sz="2400" b="1" dirty="0" smtClean="0">
                <a:solidFill>
                  <a:srgbClr val="7030A0"/>
                </a:solidFill>
              </a:rPr>
              <a:t>Kirkeloven §§ 17-21</a:t>
            </a:r>
            <a:endParaRPr lang="nb-NO" sz="24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5323911"/>
          </a:xfrm>
        </p:spPr>
        <p:txBody>
          <a:bodyPr>
            <a:normAutofit/>
          </a:bodyPr>
          <a:lstStyle/>
          <a:p>
            <a:r>
              <a:rPr lang="nb-NO" sz="2400" b="1" dirty="0" smtClean="0">
                <a:solidFill>
                  <a:srgbClr val="7030A0"/>
                </a:solidFill>
              </a:rPr>
              <a:t>Soknet</a:t>
            </a:r>
            <a:r>
              <a:rPr lang="nb-NO" sz="2400" dirty="0" smtClean="0"/>
              <a:t> </a:t>
            </a:r>
            <a:r>
              <a:rPr lang="nb-NO" sz="2400" dirty="0"/>
              <a:t>eier </a:t>
            </a:r>
            <a:r>
              <a:rPr lang="nb-NO" sz="2400" dirty="0" smtClean="0"/>
              <a:t>kirken og låner ut kirken til andre kristne trossamfunn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Kirkelig fellesråd </a:t>
            </a:r>
            <a:r>
              <a:rPr lang="nb-NO" sz="2400" dirty="0"/>
              <a:t>forvalter kirkebygget </a:t>
            </a:r>
            <a:r>
              <a:rPr lang="nb-NO" sz="2400" dirty="0" smtClean="0"/>
              <a:t>/ sørger for rammevilkår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Menighetsrådet / fellesrådet </a:t>
            </a:r>
            <a:r>
              <a:rPr lang="nb-NO" sz="2400" dirty="0" smtClean="0"/>
              <a:t>søker om tillatelse til tiltak i kirke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Fellesrådet </a:t>
            </a:r>
            <a:r>
              <a:rPr lang="nb-NO" sz="2400" dirty="0" smtClean="0"/>
              <a:t>behandler saker med økonomiske konsekvenser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Departementet</a:t>
            </a:r>
            <a:r>
              <a:rPr lang="nb-NO" sz="2400" dirty="0" smtClean="0">
                <a:solidFill>
                  <a:srgbClr val="7030A0"/>
                </a:solidFill>
              </a:rPr>
              <a:t> </a:t>
            </a:r>
            <a:r>
              <a:rPr lang="nb-NO" sz="2400" dirty="0" smtClean="0"/>
              <a:t>godkjenner nye kirker eller salg/avhending av kirke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Biskopen</a:t>
            </a:r>
            <a:r>
              <a:rPr lang="nb-NO" sz="2400" dirty="0" smtClean="0"/>
              <a:t> godkjenner nytt inventar i kirkene, samt avhendelse av gammelt. 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Biskopen</a:t>
            </a:r>
            <a:r>
              <a:rPr lang="nb-NO" sz="2400" dirty="0" smtClean="0"/>
              <a:t> godkjenner ombygging og utvidelse av kirke, samt tiltak utenfor kirken</a:t>
            </a:r>
          </a:p>
          <a:p>
            <a:r>
              <a:rPr lang="nb-NO" sz="2400" b="1" dirty="0">
                <a:solidFill>
                  <a:srgbClr val="7030A0"/>
                </a:solidFill>
              </a:rPr>
              <a:t>Riksantikvaren</a:t>
            </a:r>
            <a:r>
              <a:rPr lang="nb-NO" sz="2400" dirty="0"/>
              <a:t> uttaler seg om tiltak i vernede kirker og godkjenner tiltak i fredede </a:t>
            </a:r>
            <a:r>
              <a:rPr lang="nb-NO" sz="2400" dirty="0" smtClean="0"/>
              <a:t>kirker</a:t>
            </a:r>
            <a:endParaRPr lang="nb-NO" sz="2400" dirty="0"/>
          </a:p>
          <a:p>
            <a:r>
              <a:rPr lang="nb-NO" sz="2400" b="1" dirty="0" smtClean="0">
                <a:solidFill>
                  <a:srgbClr val="7030A0"/>
                </a:solidFill>
              </a:rPr>
              <a:t>Bispedømmerådet</a:t>
            </a:r>
            <a:r>
              <a:rPr lang="nb-NO" sz="2400" dirty="0" smtClean="0"/>
              <a:t> </a:t>
            </a:r>
            <a:r>
              <a:rPr lang="nb-NO" sz="2400" dirty="0"/>
              <a:t>godkjenner </a:t>
            </a:r>
            <a:r>
              <a:rPr lang="nb-NO" sz="2400" dirty="0" smtClean="0"/>
              <a:t>regulering, nye gravplasser og gravferdsvedtekter, samt leiesatser for utlån av kirke</a:t>
            </a:r>
          </a:p>
          <a:p>
            <a:r>
              <a:rPr lang="nb-NO" sz="2400" b="1" dirty="0" smtClean="0">
                <a:solidFill>
                  <a:srgbClr val="7030A0"/>
                </a:solidFill>
              </a:rPr>
              <a:t>Fylkeskonservatoren </a:t>
            </a:r>
            <a:r>
              <a:rPr lang="nb-NO" sz="2400" dirty="0"/>
              <a:t>uttaler seg om kirkens </a:t>
            </a:r>
            <a:r>
              <a:rPr lang="nb-NO" sz="2400" dirty="0" smtClean="0"/>
              <a:t>nære omgivelser. </a:t>
            </a:r>
            <a:endParaRPr lang="nb-NO" sz="2400" dirty="0"/>
          </a:p>
          <a:p>
            <a:endParaRPr lang="nb-NO" sz="2400" dirty="0"/>
          </a:p>
          <a:p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84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3232" y="365125"/>
            <a:ext cx="6779250" cy="1445014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7030A0"/>
                </a:solidFill>
              </a:rPr>
              <a:t>Regler for liturgisk inventar og utstyr</a:t>
            </a:r>
            <a:br>
              <a:rPr lang="nb-NO" sz="3600" b="1" dirty="0" smtClean="0">
                <a:solidFill>
                  <a:srgbClr val="7030A0"/>
                </a:solidFill>
              </a:rPr>
            </a:br>
            <a:r>
              <a:rPr lang="nb-NO" sz="1800" b="1" dirty="0" smtClean="0">
                <a:solidFill>
                  <a:srgbClr val="7030A0"/>
                </a:solidFill>
              </a:rPr>
              <a:t>Nye regler vedtatt av Kirkemøtet i 2015</a:t>
            </a:r>
            <a:endParaRPr lang="nb-NO" sz="1800" b="1" dirty="0">
              <a:solidFill>
                <a:srgbClr val="7030A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13232" y="1670180"/>
            <a:ext cx="51147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Kap</a:t>
            </a:r>
            <a:r>
              <a:rPr lang="nb-NO" sz="2400" b="1" dirty="0"/>
              <a:t>. 6 </a:t>
            </a:r>
            <a:r>
              <a:rPr lang="nb-NO" sz="2000" b="1" dirty="0"/>
              <a:t>Godkjenning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>§ 24/26:  Nytt inventar og utstyr</a:t>
            </a:r>
            <a:br>
              <a:rPr lang="nb-NO" sz="2000" dirty="0"/>
            </a:br>
            <a:r>
              <a:rPr lang="nb-NO" sz="2000" dirty="0"/>
              <a:t>Alt nytt inventar og utstyr skal på forhånd være godkjent av </a:t>
            </a:r>
            <a:r>
              <a:rPr lang="nb-NO" sz="2000" dirty="0" smtClean="0"/>
              <a:t>biskopen.</a:t>
            </a:r>
          </a:p>
          <a:p>
            <a:endParaRPr lang="nb-NO" sz="2000" dirty="0"/>
          </a:p>
          <a:p>
            <a:r>
              <a:rPr lang="nb-NO" sz="2000" dirty="0" smtClean="0"/>
              <a:t>Inventar </a:t>
            </a:r>
            <a:r>
              <a:rPr lang="nb-NO" sz="2000" dirty="0"/>
              <a:t>og utstyr må ikke fjernes eller avhendes uten samtykke fra biskopen, jf. kirkeloven § 18. 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dirty="0"/>
              <a:t>§ 29 Nasjonalt </a:t>
            </a:r>
            <a:r>
              <a:rPr lang="nb-NO" sz="2000" dirty="0" smtClean="0"/>
              <a:t>register (kirkebyggdatabasen)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>Menighetsrådet har ansvar for at alt permanent og midlertidig kirkelig inventar og utstyr registreres i et nasjonalt register. Ved visitas og prostebesøk gis det rapport om registreringen.</a:t>
            </a:r>
          </a:p>
          <a:p>
            <a:endParaRPr 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590" y="1810139"/>
            <a:ext cx="4868435" cy="337146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545766" y="5977053"/>
            <a:ext cx="22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Kvås kirke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40395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Gamle gjenstander i kirken</a:t>
            </a:r>
            <a:br>
              <a:rPr lang="nb-NO" dirty="0" smtClean="0"/>
            </a:br>
            <a:r>
              <a:rPr lang="nb-NO" sz="1600" dirty="0" smtClean="0"/>
              <a:t>(Kirkeloven § 18, §21 </a:t>
            </a:r>
            <a:r>
              <a:rPr lang="nb-NO" sz="1600" dirty="0"/>
              <a:t>i regler for inventar og utstyr 2015 og Kirkerundskriv T/3 – 2000 §2.4)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917" y="1819274"/>
            <a:ext cx="5128661" cy="3414713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81" y="3345001"/>
            <a:ext cx="5114987" cy="60965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38200" y="1868689"/>
            <a:ext cx="44100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Gjenstander fra 1537 og tidligere er automatisk fredet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Ved vedlikehold av gjenstander fra før 1850 skal Riksantikvaren konsulteres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520917" y="5362575"/>
            <a:ext cx="51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1500-tallsbibel fra Øyslebø kirke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24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7030A0"/>
                </a:solidFill>
              </a:rPr>
              <a:t>Ombygging og utvidelse av kirkebygg</a:t>
            </a:r>
            <a:endParaRPr lang="nb-NO" sz="36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Kirkeloven § 21: Biskopen godkjenner på fullmakt fra departementet</a:t>
            </a:r>
            <a:endParaRPr lang="nb-NO" dirty="0"/>
          </a:p>
          <a:p>
            <a:r>
              <a:rPr lang="nb-NO" dirty="0" smtClean="0"/>
              <a:t>Ombygging omfatter også fjerning av benker, rullestolrampe og ny bordkledning.</a:t>
            </a:r>
          </a:p>
          <a:p>
            <a:r>
              <a:rPr lang="nb-NO" dirty="0" smtClean="0"/>
              <a:t>Mindre reparasjoner og alminnelig vedlikehold kan utføres uten søknad</a:t>
            </a:r>
          </a:p>
          <a:p>
            <a:r>
              <a:rPr lang="nb-NO" dirty="0" smtClean="0"/>
              <a:t>Selv om tiltaket ikke berører en fredet kirke, kan det likevel berøre fredet grunn som kirken står på.</a:t>
            </a:r>
          </a:p>
        </p:txBody>
      </p:sp>
    </p:spTree>
    <p:extLst>
      <p:ext uri="{BB962C8B-B14F-4D97-AF65-F5344CB8AC3E}">
        <p14:creationId xmlns:p14="http://schemas.microsoft.com/office/powerpoint/2010/main" val="23180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/>
          </a:bodyPr>
          <a:lstStyle/>
          <a:p>
            <a:r>
              <a:rPr lang="nb-NO" sz="3600" dirty="0" err="1" smtClean="0">
                <a:solidFill>
                  <a:srgbClr val="7030A0"/>
                </a:solidFill>
              </a:rPr>
              <a:t>Quizz</a:t>
            </a:r>
            <a:r>
              <a:rPr lang="nb-NO" sz="3600" dirty="0" smtClean="0">
                <a:solidFill>
                  <a:srgbClr val="7030A0"/>
                </a:solidFill>
              </a:rPr>
              <a:t> - hva skjuler seg bak tallene?</a:t>
            </a:r>
            <a:endParaRPr lang="nb-NO" sz="36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10344"/>
            <a:ext cx="10515600" cy="5327778"/>
          </a:xfrm>
        </p:spPr>
        <p:txBody>
          <a:bodyPr>
            <a:normAutofit/>
          </a:bodyPr>
          <a:lstStyle/>
          <a:p>
            <a:r>
              <a:rPr lang="nb-NO" dirty="0" smtClean="0"/>
              <a:t>1650-1850 </a:t>
            </a:r>
          </a:p>
          <a:p>
            <a:pPr marL="0" indent="0">
              <a:buNone/>
            </a:pPr>
            <a:r>
              <a:rPr lang="nb-NO" dirty="0" smtClean="0"/>
              <a:t>=aut. </a:t>
            </a:r>
            <a:r>
              <a:rPr lang="nb-NO" dirty="0"/>
              <a:t>l</a:t>
            </a:r>
            <a:r>
              <a:rPr lang="nb-NO" dirty="0" smtClean="0"/>
              <a:t>isteførte kirker</a:t>
            </a:r>
          </a:p>
          <a:p>
            <a:r>
              <a:rPr lang="nb-NO" dirty="0" smtClean="0"/>
              <a:t>1537 </a:t>
            </a:r>
          </a:p>
          <a:p>
            <a:pPr marL="0" indent="0">
              <a:buNone/>
            </a:pPr>
            <a:r>
              <a:rPr lang="nb-NO" dirty="0" smtClean="0"/>
              <a:t>=middelalderkirker er eldre enn dette</a:t>
            </a:r>
          </a:p>
          <a:p>
            <a:r>
              <a:rPr lang="nb-NO" dirty="0" smtClean="0"/>
              <a:t>184 </a:t>
            </a:r>
          </a:p>
          <a:p>
            <a:pPr marL="0" indent="0">
              <a:buNone/>
            </a:pPr>
            <a:r>
              <a:rPr lang="nb-NO" dirty="0" smtClean="0"/>
              <a:t>=totalt antall kirker Agder og Telemark</a:t>
            </a:r>
          </a:p>
          <a:p>
            <a:r>
              <a:rPr lang="nb-NO" dirty="0" smtClean="0"/>
              <a:t>28 </a:t>
            </a:r>
          </a:p>
          <a:p>
            <a:pPr marL="0" indent="0">
              <a:buNone/>
            </a:pPr>
            <a:r>
              <a:rPr lang="nb-NO" dirty="0" smtClean="0"/>
              <a:t>=fredede kirker i Agder og Telemark</a:t>
            </a:r>
          </a:p>
          <a:p>
            <a:r>
              <a:rPr lang="nb-NO" dirty="0" smtClean="0"/>
              <a:t>45 </a:t>
            </a:r>
          </a:p>
          <a:p>
            <a:pPr marL="0" indent="0">
              <a:buNone/>
            </a:pPr>
            <a:r>
              <a:rPr lang="nb-NO" dirty="0" smtClean="0"/>
              <a:t>=ikke vernet eller </a:t>
            </a:r>
            <a:r>
              <a:rPr lang="nb-NO" dirty="0"/>
              <a:t>fredet i Agder og Telemark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67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Regler for ulike typer kirker</a:t>
            </a:r>
            <a:br>
              <a:rPr lang="nb-NO" dirty="0" smtClean="0">
                <a:solidFill>
                  <a:srgbClr val="7030A0"/>
                </a:solidFill>
              </a:rPr>
            </a:br>
            <a:r>
              <a:rPr lang="nb-NO" sz="2000" dirty="0" smtClean="0">
                <a:solidFill>
                  <a:srgbClr val="7030A0"/>
                </a:solidFill>
              </a:rPr>
              <a:t>Regelverk: Kirkerundskriv T-3/2000, Kirkelovens §§ 18 og 21</a:t>
            </a:r>
            <a:endParaRPr lang="nb-NO" sz="20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296869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u="sng" dirty="0">
                <a:solidFill>
                  <a:srgbClr val="7030A0"/>
                </a:solidFill>
              </a:rPr>
              <a:t>Ikke-listeførte kirker:</a:t>
            </a:r>
            <a:r>
              <a:rPr lang="nb-NO" dirty="0">
                <a:solidFill>
                  <a:srgbClr val="7030A0"/>
                </a:solidFill>
              </a:rPr>
              <a:t> </a:t>
            </a:r>
            <a:endParaRPr lang="nb-NO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dirty="0"/>
              <a:t>Kirker bygget etter 1850</a:t>
            </a:r>
          </a:p>
          <a:p>
            <a:r>
              <a:rPr lang="nb-NO" dirty="0" smtClean="0"/>
              <a:t>Biskopen godkjenner tiltaket. </a:t>
            </a:r>
          </a:p>
          <a:p>
            <a:r>
              <a:rPr lang="nb-NO" dirty="0" smtClean="0"/>
              <a:t>Kirkekonsulenten kan uttale seg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 smtClean="0"/>
              <a:t>Bilde: Kvævemoen kapell Sirdal, 1962</a:t>
            </a:r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00" y="1825624"/>
            <a:ext cx="5743768" cy="42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7030A0"/>
                </a:solidFill>
              </a:rPr>
              <a:t>Listeførte kirker (kirker bygget 1650-1850 + noen til)</a:t>
            </a:r>
            <a:endParaRPr lang="nb-NO" sz="36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3229947" cy="4799110"/>
          </a:xfrm>
        </p:spPr>
        <p:txBody>
          <a:bodyPr>
            <a:normAutofit/>
          </a:bodyPr>
          <a:lstStyle/>
          <a:p>
            <a:r>
              <a:rPr lang="nb-NO" sz="2400" dirty="0"/>
              <a:t>Kirker bygget </a:t>
            </a:r>
            <a:r>
              <a:rPr lang="nb-NO" sz="2400" dirty="0" smtClean="0"/>
              <a:t>1650-1850: automatisk </a:t>
            </a:r>
            <a:r>
              <a:rPr lang="nb-NO" sz="2400" dirty="0"/>
              <a:t>listeført. </a:t>
            </a:r>
            <a:endParaRPr lang="nb-NO" sz="2400" dirty="0" smtClean="0"/>
          </a:p>
          <a:p>
            <a:r>
              <a:rPr lang="nb-NO" sz="2400" dirty="0" smtClean="0"/>
              <a:t>En </a:t>
            </a:r>
            <a:r>
              <a:rPr lang="nb-NO" sz="2400" dirty="0"/>
              <a:t>del spesielle/tidstypiske kirker også listeført</a:t>
            </a:r>
          </a:p>
          <a:p>
            <a:r>
              <a:rPr lang="nb-NO" sz="2400" dirty="0"/>
              <a:t>Riksantikvaren uttaler </a:t>
            </a:r>
            <a:r>
              <a:rPr lang="nb-NO" sz="2400" dirty="0" smtClean="0"/>
              <a:t>seg - før </a:t>
            </a:r>
            <a:r>
              <a:rPr lang="nb-NO" sz="2400" dirty="0"/>
              <a:t>biskop godkjenner.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sz="1800" i="1" dirty="0" smtClean="0"/>
              <a:t>Bilde: Eiken </a:t>
            </a:r>
            <a:r>
              <a:rPr lang="nb-NO" sz="1800" i="1" dirty="0" err="1" smtClean="0"/>
              <a:t>kyrkje</a:t>
            </a:r>
            <a:r>
              <a:rPr lang="nb-NO" sz="1800" i="1" dirty="0" smtClean="0"/>
              <a:t>, 1817</a:t>
            </a:r>
            <a:endParaRPr lang="nb-NO" sz="1800" i="1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386" y="1825624"/>
            <a:ext cx="6428794" cy="42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7030A0"/>
                </a:solidFill>
              </a:rPr>
              <a:t>Fredede kirker (kirker bygget før 1650)</a:t>
            </a:r>
            <a:endParaRPr lang="nb-NO" sz="36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6478" y="1690688"/>
            <a:ext cx="4248615" cy="468781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Riksantikvaren </a:t>
            </a:r>
            <a:r>
              <a:rPr lang="nb-NO" sz="2400" dirty="0"/>
              <a:t>og biskopen skal </a:t>
            </a:r>
            <a:r>
              <a:rPr lang="nb-NO" sz="2400" dirty="0" smtClean="0"/>
              <a:t>godkjenne tiltak.</a:t>
            </a:r>
          </a:p>
          <a:p>
            <a:r>
              <a:rPr lang="nb-NO" sz="2400" dirty="0" smtClean="0"/>
              <a:t>Riksantikvaren </a:t>
            </a:r>
            <a:r>
              <a:rPr lang="nb-NO" sz="2400" dirty="0"/>
              <a:t>godkjenner i forhold til kulturminneloven og biskopen etter </a:t>
            </a:r>
            <a:r>
              <a:rPr lang="nb-NO" sz="2400" dirty="0" smtClean="0"/>
              <a:t>kirkeloven.</a:t>
            </a:r>
          </a:p>
          <a:p>
            <a:endParaRPr lang="nb-NO" sz="2400" dirty="0"/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600" i="1" dirty="0" smtClean="0"/>
              <a:t>Bilde: Spangereid kirke, 1140</a:t>
            </a:r>
            <a:endParaRPr lang="nb-NO" sz="1600" i="1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308" y="1505859"/>
            <a:ext cx="6255067" cy="458793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3" y="3912782"/>
            <a:ext cx="1265240" cy="110526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79" y="3868983"/>
            <a:ext cx="1027836" cy="12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607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Office-tema</vt:lpstr>
      <vt:lpstr>Kirkebygget og biskopens oppgaver</vt:lpstr>
      <vt:lpstr>Hvem bestemmer hva? Kirkeloven §§ 17-21</vt:lpstr>
      <vt:lpstr>Regler for liturgisk inventar og utstyr Nye regler vedtatt av Kirkemøtet i 2015</vt:lpstr>
      <vt:lpstr>Gamle gjenstander i kirken (Kirkeloven § 18, §21 i regler for inventar og utstyr 2015 og Kirkerundskriv T/3 – 2000 §2.4)</vt:lpstr>
      <vt:lpstr>Ombygging og utvidelse av kirkebygg</vt:lpstr>
      <vt:lpstr>Quizz - hva skjuler seg bak tallene?</vt:lpstr>
      <vt:lpstr>Regler for ulike typer kirker Regelverk: Kirkerundskriv T-3/2000, Kirkelovens §§ 18 og 21</vt:lpstr>
      <vt:lpstr>Listeførte kirker (kirker bygget 1650-1850 + noen til)</vt:lpstr>
      <vt:lpstr>Fredede kirker (kirker bygget før 1650)</vt:lpstr>
      <vt:lpstr>Andre bygninger i kirkelig bruk</vt:lpstr>
      <vt:lpstr>Biskopens avveining</vt:lpstr>
      <vt:lpstr>Eksempel, Barbu kirke, Arendal</vt:lpstr>
      <vt:lpstr>Regler for bruk av kirken: </vt:lpstr>
      <vt:lpstr>Nyhet: Forenklet behandling av søknader vedr. kirkerom</vt:lpstr>
      <vt:lpstr>Veileder - eksempel</vt:lpstr>
      <vt:lpstr>Eksempler</vt:lpstr>
      <vt:lpstr>Eksempel 2 </vt:lpstr>
      <vt:lpstr>Eksempel - projektering direkte på vegg</vt:lpstr>
      <vt:lpstr>Eksempel – lystenningssted med brannsikkerhet</vt:lpstr>
    </vt:vector>
  </TitlesOfParts>
  <Company>Kirkepartner IKT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Kirkebygget og biskopens oppgaver</dc:title>
  <dc:creator>Dag Arnulf Kvarstein</dc:creator>
  <cp:lastModifiedBy>Geir Myre</cp:lastModifiedBy>
  <cp:revision>118</cp:revision>
  <cp:lastPrinted>2016-01-18T13:29:52Z</cp:lastPrinted>
  <dcterms:created xsi:type="dcterms:W3CDTF">2016-01-12T14:25:09Z</dcterms:created>
  <dcterms:modified xsi:type="dcterms:W3CDTF">2016-02-01T09:43:51Z</dcterms:modified>
</cp:coreProperties>
</file>