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289" r:id="rId5"/>
    <p:sldId id="296" r:id="rId6"/>
    <p:sldId id="322" r:id="rId7"/>
    <p:sldId id="349" r:id="rId8"/>
    <p:sldId id="344" r:id="rId9"/>
    <p:sldId id="348" r:id="rId10"/>
    <p:sldId id="341" r:id="rId11"/>
    <p:sldId id="274" r:id="rId12"/>
    <p:sldId id="263" r:id="rId13"/>
    <p:sldId id="267" r:id="rId14"/>
    <p:sldId id="285" r:id="rId15"/>
    <p:sldId id="275" r:id="rId16"/>
    <p:sldId id="257" r:id="rId17"/>
    <p:sldId id="330" r:id="rId18"/>
    <p:sldId id="328" r:id="rId19"/>
    <p:sldId id="345" r:id="rId20"/>
    <p:sldId id="334" r:id="rId21"/>
    <p:sldId id="338" r:id="rId22"/>
    <p:sldId id="331" r:id="rId23"/>
    <p:sldId id="347" r:id="rId24"/>
    <p:sldId id="317" r:id="rId25"/>
    <p:sldId id="343" r:id="rId26"/>
    <p:sldId id="303" r:id="rId27"/>
    <p:sldId id="276" r:id="rId28"/>
    <p:sldId id="350" r:id="rId29"/>
  </p:sldIdLst>
  <p:sldSz cx="9144000" cy="6858000" type="screen4x3"/>
  <p:notesSz cx="6888163" cy="100203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F7B9E8-97B0-ADC3-6F10-A081C56AD9B4}" v="70" dt="2019-10-28T10:05:26.225"/>
    <p1510:client id="{46FA9328-1893-1EA0-A12A-A5FC3E815A43}" v="2" dt="2019-10-22T06:09:15.608"/>
    <p1510:client id="{5E899E1B-87F3-5242-C5B8-FA253DABD8EA}" v="18" dt="2019-11-07T08:32:39.551"/>
    <p1510:client id="{A8ABE4F2-3B28-69C3-F407-95DDC38EE3EE}" v="67" dt="2019-10-22T09:19:54.401"/>
    <p1510:client id="{F48B2EF2-8EDB-CFAB-9B94-56FF82E7FFCD}" v="41" dt="2019-11-05T08:21:51.325"/>
  </p1510:revLst>
</p1510:revInfo>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343" autoAdjust="0"/>
  </p:normalViewPr>
  <p:slideViewPr>
    <p:cSldViewPr>
      <p:cViewPr varScale="1">
        <p:scale>
          <a:sx n="73" d="100"/>
          <a:sy n="73" d="100"/>
        </p:scale>
        <p:origin x="1482" y="72"/>
      </p:cViewPr>
      <p:guideLst>
        <p:guide orient="horz" pos="2160"/>
        <p:guide pos="2880"/>
      </p:guideLst>
    </p:cSldViewPr>
  </p:slideViewPr>
  <p:outlineViewPr>
    <p:cViewPr>
      <p:scale>
        <a:sx n="33" d="100"/>
        <a:sy n="33" d="100"/>
      </p:scale>
      <p:origin x="0" y="-33174"/>
    </p:cViewPr>
  </p:outlineViewPr>
  <p:notesTextViewPr>
    <p:cViewPr>
      <p:scale>
        <a:sx n="1" d="1"/>
        <a:sy n="1" d="1"/>
      </p:scale>
      <p:origin x="0" y="0"/>
    </p:cViewPr>
  </p:notesTextViewPr>
  <p:sorterViewPr>
    <p:cViewPr>
      <p:scale>
        <a:sx n="100" d="100"/>
        <a:sy n="100" d="100"/>
      </p:scale>
      <p:origin x="0" y="-65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er Johanne Bolstad" userId="S::inger.johanne.bolstad@kristiansand.kommune.no::da8fe605-fa9c-42c3-b885-168b90ca143a" providerId="AD" clId="Web-{34F7B9E8-97B0-ADC3-6F10-A081C56AD9B4}"/>
    <pc:docChg chg="addSld modSld">
      <pc:chgData name="Inger Johanne Bolstad" userId="S::inger.johanne.bolstad@kristiansand.kommune.no::da8fe605-fa9c-42c3-b885-168b90ca143a" providerId="AD" clId="Web-{34F7B9E8-97B0-ADC3-6F10-A081C56AD9B4}" dt="2019-10-28T10:05:26.225" v="66" actId="20577"/>
      <pc:docMkLst>
        <pc:docMk/>
      </pc:docMkLst>
      <pc:sldChg chg="addSp delSp modSp add replId">
        <pc:chgData name="Inger Johanne Bolstad" userId="S::inger.johanne.bolstad@kristiansand.kommune.no::da8fe605-fa9c-42c3-b885-168b90ca143a" providerId="AD" clId="Web-{34F7B9E8-97B0-ADC3-6F10-A081C56AD9B4}" dt="2019-10-28T10:05:26.225" v="65" actId="20577"/>
        <pc:sldMkLst>
          <pc:docMk/>
          <pc:sldMk cId="2064652069" sldId="348"/>
        </pc:sldMkLst>
        <pc:spChg chg="mod">
          <ac:chgData name="Inger Johanne Bolstad" userId="S::inger.johanne.bolstad@kristiansand.kommune.no::da8fe605-fa9c-42c3-b885-168b90ca143a" providerId="AD" clId="Web-{34F7B9E8-97B0-ADC3-6F10-A081C56AD9B4}" dt="2019-10-28T10:05:26.225" v="65" actId="20577"/>
          <ac:spMkLst>
            <pc:docMk/>
            <pc:sldMk cId="2064652069" sldId="348"/>
            <ac:spMk id="4" creationId="{00000000-0000-0000-0000-000000000000}"/>
          </ac:spMkLst>
        </pc:spChg>
        <pc:picChg chg="add del mod">
          <ac:chgData name="Inger Johanne Bolstad" userId="S::inger.johanne.bolstad@kristiansand.kommune.no::da8fe605-fa9c-42c3-b885-168b90ca143a" providerId="AD" clId="Web-{34F7B9E8-97B0-ADC3-6F10-A081C56AD9B4}" dt="2019-10-28T10:01:16.897" v="7"/>
          <ac:picMkLst>
            <pc:docMk/>
            <pc:sldMk cId="2064652069" sldId="348"/>
            <ac:picMk id="5" creationId="{4DBF7C8A-F78A-4206-BC07-2F2540776E65}"/>
          </ac:picMkLst>
        </pc:picChg>
        <pc:picChg chg="add del mod">
          <ac:chgData name="Inger Johanne Bolstad" userId="S::inger.johanne.bolstad@kristiansand.kommune.no::da8fe605-fa9c-42c3-b885-168b90ca143a" providerId="AD" clId="Web-{34F7B9E8-97B0-ADC3-6F10-A081C56AD9B4}" dt="2019-10-28T10:01:31.100" v="9"/>
          <ac:picMkLst>
            <pc:docMk/>
            <pc:sldMk cId="2064652069" sldId="348"/>
            <ac:picMk id="7" creationId="{6FC3641D-DE06-4BF4-A816-17284E3AAECC}"/>
          </ac:picMkLst>
        </pc:picChg>
        <pc:picChg chg="add mod">
          <ac:chgData name="Inger Johanne Bolstad" userId="S::inger.johanne.bolstad@kristiansand.kommune.no::da8fe605-fa9c-42c3-b885-168b90ca143a" providerId="AD" clId="Web-{34F7B9E8-97B0-ADC3-6F10-A081C56AD9B4}" dt="2019-10-28T10:03:06.600" v="21" actId="1076"/>
          <ac:picMkLst>
            <pc:docMk/>
            <pc:sldMk cId="2064652069" sldId="348"/>
            <ac:picMk id="9" creationId="{FF1CF9F4-5360-4D54-8F7B-422CD7A87597}"/>
          </ac:picMkLst>
        </pc:picChg>
      </pc:sldChg>
    </pc:docChg>
  </pc:docChgLst>
  <pc:docChgLst>
    <pc:chgData name="Inger Johanne Bolstad" userId="S::inger.johanne.bolstad@kristiansand.kommune.no::da8fe605-fa9c-42c3-b885-168b90ca143a" providerId="AD" clId="Web-{46FA9328-1893-1EA0-A12A-A5FC3E815A43}"/>
    <pc:docChg chg="sldOrd">
      <pc:chgData name="Inger Johanne Bolstad" userId="S::inger.johanne.bolstad@kristiansand.kommune.no::da8fe605-fa9c-42c3-b885-168b90ca143a" providerId="AD" clId="Web-{46FA9328-1893-1EA0-A12A-A5FC3E815A43}" dt="2019-10-22T06:09:15.608" v="1"/>
      <pc:docMkLst>
        <pc:docMk/>
      </pc:docMkLst>
      <pc:sldChg chg="ord">
        <pc:chgData name="Inger Johanne Bolstad" userId="S::inger.johanne.bolstad@kristiansand.kommune.no::da8fe605-fa9c-42c3-b885-168b90ca143a" providerId="AD" clId="Web-{46FA9328-1893-1EA0-A12A-A5FC3E815A43}" dt="2019-10-22T06:09:15.608" v="1"/>
        <pc:sldMkLst>
          <pc:docMk/>
          <pc:sldMk cId="2292251986" sldId="274"/>
        </pc:sldMkLst>
      </pc:sldChg>
      <pc:sldChg chg="ord">
        <pc:chgData name="Inger Johanne Bolstad" userId="S::inger.johanne.bolstad@kristiansand.kommune.no::da8fe605-fa9c-42c3-b885-168b90ca143a" providerId="AD" clId="Web-{46FA9328-1893-1EA0-A12A-A5FC3E815A43}" dt="2019-10-22T06:09:03.545" v="0"/>
        <pc:sldMkLst>
          <pc:docMk/>
          <pc:sldMk cId="192598064" sldId="341"/>
        </pc:sldMkLst>
      </pc:sldChg>
    </pc:docChg>
  </pc:docChgLst>
  <pc:docChgLst>
    <pc:chgData name="Inger Johanne Bolstad" userId="S::inger.johanne.bolstad@kristiansand.kommune.no::da8fe605-fa9c-42c3-b885-168b90ca143a" providerId="AD" clId="Web-{F48B2EF2-8EDB-CFAB-9B94-56FF82E7FFCD}"/>
    <pc:docChg chg="modSld">
      <pc:chgData name="Inger Johanne Bolstad" userId="S::inger.johanne.bolstad@kristiansand.kommune.no::da8fe605-fa9c-42c3-b885-168b90ca143a" providerId="AD" clId="Web-{F48B2EF2-8EDB-CFAB-9B94-56FF82E7FFCD}" dt="2019-11-05T08:21:51.325" v="40" actId="20577"/>
      <pc:docMkLst>
        <pc:docMk/>
      </pc:docMkLst>
      <pc:sldChg chg="modSp">
        <pc:chgData name="Inger Johanne Bolstad" userId="S::inger.johanne.bolstad@kristiansand.kommune.no::da8fe605-fa9c-42c3-b885-168b90ca143a" providerId="AD" clId="Web-{F48B2EF2-8EDB-CFAB-9B94-56FF82E7FFCD}" dt="2019-11-05T08:21:51.310" v="39" actId="20577"/>
        <pc:sldMkLst>
          <pc:docMk/>
          <pc:sldMk cId="3628321761" sldId="344"/>
        </pc:sldMkLst>
        <pc:spChg chg="mod">
          <ac:chgData name="Inger Johanne Bolstad" userId="S::inger.johanne.bolstad@kristiansand.kommune.no::da8fe605-fa9c-42c3-b885-168b90ca143a" providerId="AD" clId="Web-{F48B2EF2-8EDB-CFAB-9B94-56FF82E7FFCD}" dt="2019-11-05T08:21:51.310" v="39" actId="20577"/>
          <ac:spMkLst>
            <pc:docMk/>
            <pc:sldMk cId="3628321761" sldId="344"/>
            <ac:spMk id="4" creationId="{00000000-0000-0000-0000-000000000000}"/>
          </ac:spMkLst>
        </pc:spChg>
      </pc:sldChg>
    </pc:docChg>
  </pc:docChgLst>
  <pc:docChgLst>
    <pc:chgData name="Inger Johanne Bolstad" userId="S::inger.johanne.bolstad@kristiansand.kommune.no::da8fe605-fa9c-42c3-b885-168b90ca143a" providerId="AD" clId="Web-{A8ABE4F2-3B28-69C3-F407-95DDC38EE3EE}"/>
    <pc:docChg chg="delSld modSld">
      <pc:chgData name="Inger Johanne Bolstad" userId="S::inger.johanne.bolstad@kristiansand.kommune.no::da8fe605-fa9c-42c3-b885-168b90ca143a" providerId="AD" clId="Web-{A8ABE4F2-3B28-69C3-F407-95DDC38EE3EE}" dt="2019-10-22T09:19:54.401" v="66" actId="1076"/>
      <pc:docMkLst>
        <pc:docMk/>
      </pc:docMkLst>
      <pc:sldChg chg="modSp">
        <pc:chgData name="Inger Johanne Bolstad" userId="S::inger.johanne.bolstad@kristiansand.kommune.no::da8fe605-fa9c-42c3-b885-168b90ca143a" providerId="AD" clId="Web-{A8ABE4F2-3B28-69C3-F407-95DDC38EE3EE}" dt="2019-10-22T09:17:53.355" v="56" actId="20577"/>
        <pc:sldMkLst>
          <pc:docMk/>
          <pc:sldMk cId="2523032524" sldId="257"/>
        </pc:sldMkLst>
        <pc:spChg chg="mod">
          <ac:chgData name="Inger Johanne Bolstad" userId="S::inger.johanne.bolstad@kristiansand.kommune.no::da8fe605-fa9c-42c3-b885-168b90ca143a" providerId="AD" clId="Web-{A8ABE4F2-3B28-69C3-F407-95DDC38EE3EE}" dt="2019-10-22T09:17:53.355" v="56" actId="20577"/>
          <ac:spMkLst>
            <pc:docMk/>
            <pc:sldMk cId="2523032524" sldId="257"/>
            <ac:spMk id="4" creationId="{00000000-0000-0000-0000-000000000000}"/>
          </ac:spMkLst>
        </pc:spChg>
      </pc:sldChg>
      <pc:sldChg chg="del">
        <pc:chgData name="Inger Johanne Bolstad" userId="S::inger.johanne.bolstad@kristiansand.kommune.no::da8fe605-fa9c-42c3-b885-168b90ca143a" providerId="AD" clId="Web-{A8ABE4F2-3B28-69C3-F407-95DDC38EE3EE}" dt="2019-10-22T09:18:37.512" v="59"/>
        <pc:sldMkLst>
          <pc:docMk/>
          <pc:sldMk cId="319813746" sldId="287"/>
        </pc:sldMkLst>
      </pc:sldChg>
      <pc:sldChg chg="modSp">
        <pc:chgData name="Inger Johanne Bolstad" userId="S::inger.johanne.bolstad@kristiansand.kommune.no::da8fe605-fa9c-42c3-b885-168b90ca143a" providerId="AD" clId="Web-{A8ABE4F2-3B28-69C3-F407-95DDC38EE3EE}" dt="2019-10-22T09:19:54.401" v="66" actId="1076"/>
        <pc:sldMkLst>
          <pc:docMk/>
          <pc:sldMk cId="3782219145" sldId="334"/>
        </pc:sldMkLst>
        <pc:picChg chg="mod">
          <ac:chgData name="Inger Johanne Bolstad" userId="S::inger.johanne.bolstad@kristiansand.kommune.no::da8fe605-fa9c-42c3-b885-168b90ca143a" providerId="AD" clId="Web-{A8ABE4F2-3B28-69C3-F407-95DDC38EE3EE}" dt="2019-10-22T09:19:23.808" v="62" actId="14100"/>
          <ac:picMkLst>
            <pc:docMk/>
            <pc:sldMk cId="3782219145" sldId="334"/>
            <ac:picMk id="8" creationId="{00000000-0000-0000-0000-000000000000}"/>
          </ac:picMkLst>
        </pc:picChg>
        <pc:picChg chg="mod">
          <ac:chgData name="Inger Johanne Bolstad" userId="S::inger.johanne.bolstad@kristiansand.kommune.no::da8fe605-fa9c-42c3-b885-168b90ca143a" providerId="AD" clId="Web-{A8ABE4F2-3B28-69C3-F407-95DDC38EE3EE}" dt="2019-10-22T09:19:54.401" v="66" actId="1076"/>
          <ac:picMkLst>
            <pc:docMk/>
            <pc:sldMk cId="3782219145" sldId="334"/>
            <ac:picMk id="9" creationId="{00000000-0000-0000-0000-000000000000}"/>
          </ac:picMkLst>
        </pc:picChg>
      </pc:sldChg>
    </pc:docChg>
  </pc:docChgLst>
  <pc:docChgLst>
    <pc:chgData name="Inger Johanne Bolstad" userId="S::inger.johanne.bolstad@kristiansand.kommune.no::da8fe605-fa9c-42c3-b885-168b90ca143a" providerId="AD" clId="Web-{5E899E1B-87F3-5242-C5B8-FA253DABD8EA}"/>
    <pc:docChg chg="modSld">
      <pc:chgData name="Inger Johanne Bolstad" userId="S::inger.johanne.bolstad@kristiansand.kommune.no::da8fe605-fa9c-42c3-b885-168b90ca143a" providerId="AD" clId="Web-{5E899E1B-87F3-5242-C5B8-FA253DABD8EA}" dt="2019-11-07T08:32:39.551" v="17" actId="20577"/>
      <pc:docMkLst>
        <pc:docMk/>
      </pc:docMkLst>
      <pc:sldChg chg="modSp">
        <pc:chgData name="Inger Johanne Bolstad" userId="S::inger.johanne.bolstad@kristiansand.kommune.no::da8fe605-fa9c-42c3-b885-168b90ca143a" providerId="AD" clId="Web-{5E899E1B-87F3-5242-C5B8-FA253DABD8EA}" dt="2019-11-07T08:32:39.540" v="16" actId="20577"/>
        <pc:sldMkLst>
          <pc:docMk/>
          <pc:sldMk cId="3628321761" sldId="344"/>
        </pc:sldMkLst>
        <pc:spChg chg="mod">
          <ac:chgData name="Inger Johanne Bolstad" userId="S::inger.johanne.bolstad@kristiansand.kommune.no::da8fe605-fa9c-42c3-b885-168b90ca143a" providerId="AD" clId="Web-{5E899E1B-87F3-5242-C5B8-FA253DABD8EA}" dt="2019-11-07T08:32:39.540" v="16" actId="20577"/>
          <ac:spMkLst>
            <pc:docMk/>
            <pc:sldMk cId="3628321761" sldId="344"/>
            <ac:spMk id="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984870" cy="501015"/>
          </a:xfrm>
          <a:prstGeom prst="rect">
            <a:avLst/>
          </a:prstGeom>
        </p:spPr>
        <p:txBody>
          <a:bodyPr vert="horz" lIns="92446" tIns="46223" rIns="92446" bIns="46223" rtlCol="0"/>
          <a:lstStyle>
            <a:lvl1pPr algn="l">
              <a:defRPr sz="1200"/>
            </a:lvl1pPr>
          </a:lstStyle>
          <a:p>
            <a:endParaRPr lang="nb-NO"/>
          </a:p>
        </p:txBody>
      </p:sp>
      <p:sp>
        <p:nvSpPr>
          <p:cNvPr id="3" name="Plassholder for dato 2"/>
          <p:cNvSpPr>
            <a:spLocks noGrp="1"/>
          </p:cNvSpPr>
          <p:nvPr>
            <p:ph type="dt" sz="quarter" idx="1"/>
          </p:nvPr>
        </p:nvSpPr>
        <p:spPr>
          <a:xfrm>
            <a:off x="3901699" y="0"/>
            <a:ext cx="2984870" cy="501015"/>
          </a:xfrm>
          <a:prstGeom prst="rect">
            <a:avLst/>
          </a:prstGeom>
        </p:spPr>
        <p:txBody>
          <a:bodyPr vert="horz" lIns="92446" tIns="46223" rIns="92446" bIns="46223" rtlCol="0"/>
          <a:lstStyle>
            <a:lvl1pPr algn="r">
              <a:defRPr sz="1200"/>
            </a:lvl1pPr>
          </a:lstStyle>
          <a:p>
            <a:fld id="{20EA22DF-CD16-4446-ACF6-D6824BC82F4E}" type="datetimeFigureOut">
              <a:rPr lang="nb-NO" smtClean="0"/>
              <a:t>24.03.2020</a:t>
            </a:fld>
            <a:endParaRPr lang="nb-NO"/>
          </a:p>
        </p:txBody>
      </p:sp>
      <p:sp>
        <p:nvSpPr>
          <p:cNvPr id="4" name="Plassholder for bunntekst 3"/>
          <p:cNvSpPr>
            <a:spLocks noGrp="1"/>
          </p:cNvSpPr>
          <p:nvPr>
            <p:ph type="ftr" sz="quarter" idx="2"/>
          </p:nvPr>
        </p:nvSpPr>
        <p:spPr>
          <a:xfrm>
            <a:off x="1" y="9517546"/>
            <a:ext cx="2984870" cy="501015"/>
          </a:xfrm>
          <a:prstGeom prst="rect">
            <a:avLst/>
          </a:prstGeom>
        </p:spPr>
        <p:txBody>
          <a:bodyPr vert="horz" lIns="92446" tIns="46223" rIns="92446" bIns="46223" rtlCol="0" anchor="b"/>
          <a:lstStyle>
            <a:lvl1pPr algn="l">
              <a:defRPr sz="1200"/>
            </a:lvl1pPr>
          </a:lstStyle>
          <a:p>
            <a:endParaRPr lang="nb-NO"/>
          </a:p>
        </p:txBody>
      </p:sp>
      <p:sp>
        <p:nvSpPr>
          <p:cNvPr id="5" name="Plassholder for lysbildenummer 4"/>
          <p:cNvSpPr>
            <a:spLocks noGrp="1"/>
          </p:cNvSpPr>
          <p:nvPr>
            <p:ph type="sldNum" sz="quarter" idx="3"/>
          </p:nvPr>
        </p:nvSpPr>
        <p:spPr>
          <a:xfrm>
            <a:off x="3901699" y="9517546"/>
            <a:ext cx="2984870" cy="501015"/>
          </a:xfrm>
          <a:prstGeom prst="rect">
            <a:avLst/>
          </a:prstGeom>
        </p:spPr>
        <p:txBody>
          <a:bodyPr vert="horz" lIns="92446" tIns="46223" rIns="92446" bIns="46223" rtlCol="0" anchor="b"/>
          <a:lstStyle>
            <a:lvl1pPr algn="r">
              <a:defRPr sz="1200"/>
            </a:lvl1pPr>
          </a:lstStyle>
          <a:p>
            <a:fld id="{014860AF-14DD-44D0-BEB5-270C5707EE7A}" type="slidenum">
              <a:rPr lang="nb-NO" smtClean="0"/>
              <a:t>‹#›</a:t>
            </a:fld>
            <a:endParaRPr lang="nb-NO"/>
          </a:p>
        </p:txBody>
      </p:sp>
    </p:spTree>
    <p:extLst>
      <p:ext uri="{BB962C8B-B14F-4D97-AF65-F5344CB8AC3E}">
        <p14:creationId xmlns:p14="http://schemas.microsoft.com/office/powerpoint/2010/main" val="24107881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85621" cy="501576"/>
          </a:xfrm>
          <a:prstGeom prst="rect">
            <a:avLst/>
          </a:prstGeom>
        </p:spPr>
        <p:txBody>
          <a:bodyPr vert="horz" lIns="92446" tIns="46223" rIns="92446" bIns="46223" rtlCol="0"/>
          <a:lstStyle>
            <a:lvl1pPr algn="l">
              <a:defRPr sz="1200"/>
            </a:lvl1pPr>
          </a:lstStyle>
          <a:p>
            <a:endParaRPr lang="nb-NO"/>
          </a:p>
        </p:txBody>
      </p:sp>
      <p:sp>
        <p:nvSpPr>
          <p:cNvPr id="3" name="Plassholder for dato 2"/>
          <p:cNvSpPr>
            <a:spLocks noGrp="1"/>
          </p:cNvSpPr>
          <p:nvPr>
            <p:ph type="dt" idx="1"/>
          </p:nvPr>
        </p:nvSpPr>
        <p:spPr>
          <a:xfrm>
            <a:off x="3900934" y="0"/>
            <a:ext cx="2985621" cy="501576"/>
          </a:xfrm>
          <a:prstGeom prst="rect">
            <a:avLst/>
          </a:prstGeom>
        </p:spPr>
        <p:txBody>
          <a:bodyPr vert="horz" lIns="92446" tIns="46223" rIns="92446" bIns="46223" rtlCol="0"/>
          <a:lstStyle>
            <a:lvl1pPr algn="r">
              <a:defRPr sz="1200"/>
            </a:lvl1pPr>
          </a:lstStyle>
          <a:p>
            <a:fld id="{F800CF8D-B633-4C4E-89BB-41A028CF69F4}" type="datetimeFigureOut">
              <a:rPr lang="nb-NO" smtClean="0"/>
              <a:t>24.03.2020</a:t>
            </a:fld>
            <a:endParaRPr lang="nb-NO"/>
          </a:p>
        </p:txBody>
      </p:sp>
      <p:sp>
        <p:nvSpPr>
          <p:cNvPr id="4" name="Plassholder for lysbilde 3"/>
          <p:cNvSpPr>
            <a:spLocks noGrp="1" noRot="1" noChangeAspect="1"/>
          </p:cNvSpPr>
          <p:nvPr>
            <p:ph type="sldImg" idx="2"/>
          </p:nvPr>
        </p:nvSpPr>
        <p:spPr>
          <a:xfrm>
            <a:off x="938213" y="750888"/>
            <a:ext cx="5011737" cy="3759200"/>
          </a:xfrm>
          <a:prstGeom prst="rect">
            <a:avLst/>
          </a:prstGeom>
          <a:noFill/>
          <a:ln w="12700">
            <a:solidFill>
              <a:prstClr val="black"/>
            </a:solidFill>
          </a:ln>
        </p:spPr>
        <p:txBody>
          <a:bodyPr vert="horz" lIns="92446" tIns="46223" rIns="92446" bIns="46223" rtlCol="0" anchor="ctr"/>
          <a:lstStyle/>
          <a:p>
            <a:endParaRPr lang="nb-NO"/>
          </a:p>
        </p:txBody>
      </p:sp>
      <p:sp>
        <p:nvSpPr>
          <p:cNvPr id="5" name="Plassholder for notater 4"/>
          <p:cNvSpPr>
            <a:spLocks noGrp="1"/>
          </p:cNvSpPr>
          <p:nvPr>
            <p:ph type="body" sz="quarter" idx="3"/>
          </p:nvPr>
        </p:nvSpPr>
        <p:spPr>
          <a:xfrm>
            <a:off x="688495" y="4759362"/>
            <a:ext cx="5511174" cy="4509375"/>
          </a:xfrm>
          <a:prstGeom prst="rect">
            <a:avLst/>
          </a:prstGeom>
        </p:spPr>
        <p:txBody>
          <a:bodyPr vert="horz" lIns="92446" tIns="46223" rIns="92446" bIns="46223"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517122"/>
            <a:ext cx="2985621" cy="501575"/>
          </a:xfrm>
          <a:prstGeom prst="rect">
            <a:avLst/>
          </a:prstGeom>
        </p:spPr>
        <p:txBody>
          <a:bodyPr vert="horz" lIns="92446" tIns="46223" rIns="92446" bIns="46223" rtlCol="0" anchor="b"/>
          <a:lstStyle>
            <a:lvl1pPr algn="l">
              <a:defRPr sz="1200"/>
            </a:lvl1pPr>
          </a:lstStyle>
          <a:p>
            <a:endParaRPr lang="nb-NO"/>
          </a:p>
        </p:txBody>
      </p:sp>
      <p:sp>
        <p:nvSpPr>
          <p:cNvPr id="7" name="Plassholder for lysbildenummer 6"/>
          <p:cNvSpPr>
            <a:spLocks noGrp="1"/>
          </p:cNvSpPr>
          <p:nvPr>
            <p:ph type="sldNum" sz="quarter" idx="5"/>
          </p:nvPr>
        </p:nvSpPr>
        <p:spPr>
          <a:xfrm>
            <a:off x="3900934" y="9517122"/>
            <a:ext cx="2985621" cy="501575"/>
          </a:xfrm>
          <a:prstGeom prst="rect">
            <a:avLst/>
          </a:prstGeom>
        </p:spPr>
        <p:txBody>
          <a:bodyPr vert="horz" lIns="92446" tIns="46223" rIns="92446" bIns="46223" rtlCol="0" anchor="b"/>
          <a:lstStyle>
            <a:lvl1pPr algn="r">
              <a:defRPr sz="1200"/>
            </a:lvl1pPr>
          </a:lstStyle>
          <a:p>
            <a:fld id="{1B406651-62EC-4D21-8DA1-83784D992C6F}" type="slidenum">
              <a:rPr lang="nb-NO" smtClean="0"/>
              <a:t>‹#›</a:t>
            </a:fld>
            <a:endParaRPr lang="nb-NO"/>
          </a:p>
        </p:txBody>
      </p:sp>
    </p:spTree>
    <p:extLst>
      <p:ext uri="{BB962C8B-B14F-4D97-AF65-F5344CB8AC3E}">
        <p14:creationId xmlns:p14="http://schemas.microsoft.com/office/powerpoint/2010/main" val="3146437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1B406651-62EC-4D21-8DA1-83784D992C6F}" type="slidenum">
              <a:rPr lang="nb-NO" smtClean="0"/>
              <a:t>1</a:t>
            </a:fld>
            <a:endParaRPr lang="nb-NO"/>
          </a:p>
        </p:txBody>
      </p:sp>
    </p:spTree>
    <p:extLst>
      <p:ext uri="{BB962C8B-B14F-4D97-AF65-F5344CB8AC3E}">
        <p14:creationId xmlns:p14="http://schemas.microsoft.com/office/powerpoint/2010/main" val="489520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1B406651-62EC-4D21-8DA1-83784D992C6F}" type="slidenum">
              <a:rPr lang="nb-NO" smtClean="0"/>
              <a:t>10</a:t>
            </a:fld>
            <a:endParaRPr lang="nb-NO"/>
          </a:p>
        </p:txBody>
      </p:sp>
    </p:spTree>
    <p:extLst>
      <p:ext uri="{BB962C8B-B14F-4D97-AF65-F5344CB8AC3E}">
        <p14:creationId xmlns:p14="http://schemas.microsoft.com/office/powerpoint/2010/main" val="3055600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Prosjektbeskrivelse, prosjektplan</a:t>
            </a:r>
          </a:p>
        </p:txBody>
      </p:sp>
      <p:sp>
        <p:nvSpPr>
          <p:cNvPr id="4" name="Plassholder for lysbildenummer 3"/>
          <p:cNvSpPr>
            <a:spLocks noGrp="1"/>
          </p:cNvSpPr>
          <p:nvPr>
            <p:ph type="sldNum" sz="quarter" idx="10"/>
          </p:nvPr>
        </p:nvSpPr>
        <p:spPr/>
        <p:txBody>
          <a:bodyPr/>
          <a:lstStyle/>
          <a:p>
            <a:fld id="{1B406651-62EC-4D21-8DA1-83784D992C6F}" type="slidenum">
              <a:rPr lang="nb-NO" smtClean="0"/>
              <a:t>11</a:t>
            </a:fld>
            <a:endParaRPr lang="nb-NO"/>
          </a:p>
        </p:txBody>
      </p:sp>
    </p:spTree>
    <p:extLst>
      <p:ext uri="{BB962C8B-B14F-4D97-AF65-F5344CB8AC3E}">
        <p14:creationId xmlns:p14="http://schemas.microsoft.com/office/powerpoint/2010/main" val="832772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1B406651-62EC-4D21-8DA1-83784D992C6F}" type="slidenum">
              <a:rPr lang="nb-NO" smtClean="0"/>
              <a:t>12</a:t>
            </a:fld>
            <a:endParaRPr lang="nb-NO"/>
          </a:p>
        </p:txBody>
      </p:sp>
    </p:spTree>
    <p:extLst>
      <p:ext uri="{BB962C8B-B14F-4D97-AF65-F5344CB8AC3E}">
        <p14:creationId xmlns:p14="http://schemas.microsoft.com/office/powerpoint/2010/main" val="2254770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1B406651-62EC-4D21-8DA1-83784D992C6F}" type="slidenum">
              <a:rPr lang="nb-NO" smtClean="0"/>
              <a:t>13</a:t>
            </a:fld>
            <a:endParaRPr lang="nb-NO"/>
          </a:p>
        </p:txBody>
      </p:sp>
    </p:spTree>
    <p:extLst>
      <p:ext uri="{BB962C8B-B14F-4D97-AF65-F5344CB8AC3E}">
        <p14:creationId xmlns:p14="http://schemas.microsoft.com/office/powerpoint/2010/main" val="3743130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Gjelder </a:t>
            </a:r>
            <a:r>
              <a:rPr lang="nb-NO" b="1" dirty="0" smtClean="0"/>
              <a:t>alle</a:t>
            </a:r>
            <a:r>
              <a:rPr lang="nb-NO" dirty="0" smtClean="0"/>
              <a:t> som får tjenester; hjemmetjeneste, sykehjem, psykisk helse, PU,</a:t>
            </a:r>
            <a:r>
              <a:rPr lang="nb-NO" baseline="0" dirty="0" smtClean="0"/>
              <a:t> boliger, rehabilitering osv.</a:t>
            </a:r>
            <a:endParaRPr lang="nb-NO" dirty="0"/>
          </a:p>
        </p:txBody>
      </p:sp>
      <p:sp>
        <p:nvSpPr>
          <p:cNvPr id="4" name="Plassholder for lysbildenummer 3"/>
          <p:cNvSpPr>
            <a:spLocks noGrp="1"/>
          </p:cNvSpPr>
          <p:nvPr>
            <p:ph type="sldNum" sz="quarter" idx="10"/>
          </p:nvPr>
        </p:nvSpPr>
        <p:spPr/>
        <p:txBody>
          <a:bodyPr/>
          <a:lstStyle/>
          <a:p>
            <a:fld id="{1B406651-62EC-4D21-8DA1-83784D992C6F}" type="slidenum">
              <a:rPr lang="nb-NO" smtClean="0"/>
              <a:t>14</a:t>
            </a:fld>
            <a:endParaRPr lang="nb-NO"/>
          </a:p>
        </p:txBody>
      </p:sp>
    </p:spTree>
    <p:extLst>
      <p:ext uri="{BB962C8B-B14F-4D97-AF65-F5344CB8AC3E}">
        <p14:creationId xmlns:p14="http://schemas.microsoft.com/office/powerpoint/2010/main" val="2014030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1B406651-62EC-4D21-8DA1-83784D992C6F}" type="slidenum">
              <a:rPr lang="nb-NO" smtClean="0"/>
              <a:t>15</a:t>
            </a:fld>
            <a:endParaRPr lang="nb-NO"/>
          </a:p>
        </p:txBody>
      </p:sp>
    </p:spTree>
    <p:extLst>
      <p:ext uri="{BB962C8B-B14F-4D97-AF65-F5344CB8AC3E}">
        <p14:creationId xmlns:p14="http://schemas.microsoft.com/office/powerpoint/2010/main" val="887100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1B406651-62EC-4D21-8DA1-83784D992C6F}" type="slidenum">
              <a:rPr lang="nb-NO" smtClean="0"/>
              <a:t>16</a:t>
            </a:fld>
            <a:endParaRPr lang="nb-NO"/>
          </a:p>
        </p:txBody>
      </p:sp>
    </p:spTree>
    <p:extLst>
      <p:ext uri="{BB962C8B-B14F-4D97-AF65-F5344CB8AC3E}">
        <p14:creationId xmlns:p14="http://schemas.microsoft.com/office/powerpoint/2010/main" val="3444140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Andre </a:t>
            </a:r>
            <a:r>
              <a:rPr lang="nb-NO" dirty="0" err="1" smtClean="0"/>
              <a:t>prosjekekter</a:t>
            </a:r>
            <a:endParaRPr lang="nb-NO" dirty="0"/>
          </a:p>
        </p:txBody>
      </p:sp>
      <p:sp>
        <p:nvSpPr>
          <p:cNvPr id="4" name="Plassholder for lysbildenummer 3"/>
          <p:cNvSpPr>
            <a:spLocks noGrp="1"/>
          </p:cNvSpPr>
          <p:nvPr>
            <p:ph type="sldNum" sz="quarter" idx="10"/>
          </p:nvPr>
        </p:nvSpPr>
        <p:spPr/>
        <p:txBody>
          <a:bodyPr/>
          <a:lstStyle/>
          <a:p>
            <a:fld id="{1B406651-62EC-4D21-8DA1-83784D992C6F}" type="slidenum">
              <a:rPr lang="nb-NO" smtClean="0"/>
              <a:t>17</a:t>
            </a:fld>
            <a:endParaRPr lang="nb-NO"/>
          </a:p>
        </p:txBody>
      </p:sp>
    </p:spTree>
    <p:extLst>
      <p:ext uri="{BB962C8B-B14F-4D97-AF65-F5344CB8AC3E}">
        <p14:creationId xmlns:p14="http://schemas.microsoft.com/office/powerpoint/2010/main" val="3618078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Danmark</a:t>
            </a:r>
          </a:p>
          <a:p>
            <a:r>
              <a:rPr lang="nb-NO" dirty="0" smtClean="0"/>
              <a:t>Folkekirkens utdannings og </a:t>
            </a:r>
            <a:r>
              <a:rPr lang="nb-NO" dirty="0" err="1" smtClean="0"/>
              <a:t>videncenter</a:t>
            </a:r>
            <a:endParaRPr lang="nb-NO" dirty="0"/>
          </a:p>
        </p:txBody>
      </p:sp>
      <p:sp>
        <p:nvSpPr>
          <p:cNvPr id="4" name="Plassholder for lysbildenummer 3"/>
          <p:cNvSpPr>
            <a:spLocks noGrp="1"/>
          </p:cNvSpPr>
          <p:nvPr>
            <p:ph type="sldNum" sz="quarter" idx="10"/>
          </p:nvPr>
        </p:nvSpPr>
        <p:spPr/>
        <p:txBody>
          <a:bodyPr/>
          <a:lstStyle/>
          <a:p>
            <a:fld id="{1B406651-62EC-4D21-8DA1-83784D992C6F}" type="slidenum">
              <a:rPr lang="nb-NO" smtClean="0"/>
              <a:t>18</a:t>
            </a:fld>
            <a:endParaRPr lang="nb-NO"/>
          </a:p>
        </p:txBody>
      </p:sp>
    </p:spTree>
    <p:extLst>
      <p:ext uri="{BB962C8B-B14F-4D97-AF65-F5344CB8AC3E}">
        <p14:creationId xmlns:p14="http://schemas.microsoft.com/office/powerpoint/2010/main" val="1043583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Samarbeid</a:t>
            </a:r>
            <a:endParaRPr lang="nb-NO" dirty="0"/>
          </a:p>
        </p:txBody>
      </p:sp>
      <p:sp>
        <p:nvSpPr>
          <p:cNvPr id="4" name="Plassholder for lysbildenummer 3"/>
          <p:cNvSpPr>
            <a:spLocks noGrp="1"/>
          </p:cNvSpPr>
          <p:nvPr>
            <p:ph type="sldNum" sz="quarter" idx="10"/>
          </p:nvPr>
        </p:nvSpPr>
        <p:spPr/>
        <p:txBody>
          <a:bodyPr/>
          <a:lstStyle/>
          <a:p>
            <a:fld id="{1B406651-62EC-4D21-8DA1-83784D992C6F}" type="slidenum">
              <a:rPr lang="nb-NO" smtClean="0"/>
              <a:t>19</a:t>
            </a:fld>
            <a:endParaRPr lang="nb-NO"/>
          </a:p>
        </p:txBody>
      </p:sp>
    </p:spTree>
    <p:extLst>
      <p:ext uri="{BB962C8B-B14F-4D97-AF65-F5344CB8AC3E}">
        <p14:creationId xmlns:p14="http://schemas.microsoft.com/office/powerpoint/2010/main" val="994039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Kjenner vi hverandre?</a:t>
            </a:r>
          </a:p>
          <a:p>
            <a:r>
              <a:rPr lang="nb-NO" dirty="0" smtClean="0"/>
              <a:t>Hva fremmer/hemmer samarbeid? </a:t>
            </a:r>
          </a:p>
          <a:p>
            <a:r>
              <a:rPr lang="nb-NO" dirty="0" smtClean="0"/>
              <a:t>Forventninger – fordommer</a:t>
            </a:r>
          </a:p>
          <a:p>
            <a:r>
              <a:rPr lang="nb-NO" dirty="0" smtClean="0"/>
              <a:t>Motstand</a:t>
            </a:r>
          </a:p>
          <a:p>
            <a:r>
              <a:rPr lang="nb-NO" dirty="0" smtClean="0"/>
              <a:t>Taushetsplikt? Samtykke?</a:t>
            </a:r>
          </a:p>
          <a:p>
            <a:r>
              <a:rPr lang="nb-NO" dirty="0" smtClean="0"/>
              <a:t>Samarbeid med frivillige</a:t>
            </a:r>
          </a:p>
          <a:p>
            <a:endParaRPr lang="nb-NO" dirty="0" smtClean="0"/>
          </a:p>
          <a:p>
            <a:endParaRPr lang="nb-NO" dirty="0" smtClean="0"/>
          </a:p>
          <a:p>
            <a:endParaRPr lang="nb-NO" dirty="0" smtClean="0"/>
          </a:p>
          <a:p>
            <a:endParaRPr lang="nb-NO" dirty="0"/>
          </a:p>
        </p:txBody>
      </p:sp>
      <p:sp>
        <p:nvSpPr>
          <p:cNvPr id="4" name="Plassholder for lysbildenummer 3"/>
          <p:cNvSpPr>
            <a:spLocks noGrp="1"/>
          </p:cNvSpPr>
          <p:nvPr>
            <p:ph type="sldNum" sz="quarter" idx="10"/>
          </p:nvPr>
        </p:nvSpPr>
        <p:spPr/>
        <p:txBody>
          <a:bodyPr/>
          <a:lstStyle/>
          <a:p>
            <a:fld id="{1B406651-62EC-4D21-8DA1-83784D992C6F}" type="slidenum">
              <a:rPr lang="nb-NO" smtClean="0"/>
              <a:t>2</a:t>
            </a:fld>
            <a:endParaRPr lang="nb-NO"/>
          </a:p>
        </p:txBody>
      </p:sp>
    </p:spTree>
    <p:extLst>
      <p:ext uri="{BB962C8B-B14F-4D97-AF65-F5344CB8AC3E}">
        <p14:creationId xmlns:p14="http://schemas.microsoft.com/office/powerpoint/2010/main" val="3245390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1B406651-62EC-4D21-8DA1-83784D992C6F}" type="slidenum">
              <a:rPr lang="nb-NO" smtClean="0"/>
              <a:t>20</a:t>
            </a:fld>
            <a:endParaRPr lang="nb-NO"/>
          </a:p>
        </p:txBody>
      </p:sp>
    </p:spTree>
    <p:extLst>
      <p:ext uri="{BB962C8B-B14F-4D97-AF65-F5344CB8AC3E}">
        <p14:creationId xmlns:p14="http://schemas.microsoft.com/office/powerpoint/2010/main" val="998925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1B406651-62EC-4D21-8DA1-83784D992C6F}" type="slidenum">
              <a:rPr lang="nb-NO" smtClean="0"/>
              <a:t>21</a:t>
            </a:fld>
            <a:endParaRPr lang="nb-NO"/>
          </a:p>
        </p:txBody>
      </p:sp>
    </p:spTree>
    <p:extLst>
      <p:ext uri="{BB962C8B-B14F-4D97-AF65-F5344CB8AC3E}">
        <p14:creationId xmlns:p14="http://schemas.microsoft.com/office/powerpoint/2010/main" val="3247923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Norsk kompetansetjeneste</a:t>
            </a:r>
            <a:r>
              <a:rPr lang="nb-NO" baseline="0" dirty="0" smtClean="0"/>
              <a:t> for aldring og helse</a:t>
            </a:r>
          </a:p>
          <a:p>
            <a:r>
              <a:rPr lang="nb-NO" baseline="0" dirty="0" smtClean="0"/>
              <a:t>Stiftelsen SOR</a:t>
            </a:r>
          </a:p>
          <a:p>
            <a:r>
              <a:rPr lang="nb-NO" baseline="0" dirty="0" smtClean="0"/>
              <a:t>NAKU</a:t>
            </a:r>
            <a:endParaRPr lang="nb-NO" dirty="0"/>
          </a:p>
        </p:txBody>
      </p:sp>
      <p:sp>
        <p:nvSpPr>
          <p:cNvPr id="4" name="Plassholder for lysbildenummer 3"/>
          <p:cNvSpPr>
            <a:spLocks noGrp="1"/>
          </p:cNvSpPr>
          <p:nvPr>
            <p:ph type="sldNum" sz="quarter" idx="10"/>
          </p:nvPr>
        </p:nvSpPr>
        <p:spPr/>
        <p:txBody>
          <a:bodyPr/>
          <a:lstStyle/>
          <a:p>
            <a:fld id="{1B406651-62EC-4D21-8DA1-83784D992C6F}" type="slidenum">
              <a:rPr lang="nb-NO" smtClean="0"/>
              <a:t>22</a:t>
            </a:fld>
            <a:endParaRPr lang="nb-NO"/>
          </a:p>
        </p:txBody>
      </p:sp>
    </p:spTree>
    <p:extLst>
      <p:ext uri="{BB962C8B-B14F-4D97-AF65-F5344CB8AC3E}">
        <p14:creationId xmlns:p14="http://schemas.microsoft.com/office/powerpoint/2010/main" val="3669134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Danmark</a:t>
            </a:r>
          </a:p>
          <a:p>
            <a:r>
              <a:rPr lang="nb-NO" dirty="0" smtClean="0"/>
              <a:t>diakonissestiftelsen</a:t>
            </a:r>
            <a:endParaRPr lang="nb-NO" dirty="0"/>
          </a:p>
        </p:txBody>
      </p:sp>
      <p:sp>
        <p:nvSpPr>
          <p:cNvPr id="4" name="Plassholder for lysbildenummer 3"/>
          <p:cNvSpPr>
            <a:spLocks noGrp="1"/>
          </p:cNvSpPr>
          <p:nvPr>
            <p:ph type="sldNum" sz="quarter" idx="10"/>
          </p:nvPr>
        </p:nvSpPr>
        <p:spPr/>
        <p:txBody>
          <a:bodyPr/>
          <a:lstStyle/>
          <a:p>
            <a:fld id="{1B406651-62EC-4D21-8DA1-83784D992C6F}" type="slidenum">
              <a:rPr lang="nb-NO" smtClean="0"/>
              <a:t>23</a:t>
            </a:fld>
            <a:endParaRPr lang="nb-NO"/>
          </a:p>
        </p:txBody>
      </p:sp>
    </p:spTree>
    <p:extLst>
      <p:ext uri="{BB962C8B-B14F-4D97-AF65-F5344CB8AC3E}">
        <p14:creationId xmlns:p14="http://schemas.microsoft.com/office/powerpoint/2010/main" val="3537426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1B406651-62EC-4D21-8DA1-83784D992C6F}" type="slidenum">
              <a:rPr lang="nb-NO" smtClean="0"/>
              <a:t>24</a:t>
            </a:fld>
            <a:endParaRPr lang="nb-NO"/>
          </a:p>
        </p:txBody>
      </p:sp>
    </p:spTree>
    <p:extLst>
      <p:ext uri="{BB962C8B-B14F-4D97-AF65-F5344CB8AC3E}">
        <p14:creationId xmlns:p14="http://schemas.microsoft.com/office/powerpoint/2010/main" val="638346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B406651-62EC-4D21-8DA1-83784D992C6F}" type="slidenum">
              <a:rPr lang="nb-NO" smtClean="0"/>
              <a:t>25</a:t>
            </a:fld>
            <a:endParaRPr lang="nb-NO"/>
          </a:p>
        </p:txBody>
      </p:sp>
    </p:spTree>
    <p:extLst>
      <p:ext uri="{BB962C8B-B14F-4D97-AF65-F5344CB8AC3E}">
        <p14:creationId xmlns:p14="http://schemas.microsoft.com/office/powerpoint/2010/main" val="1120323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1B406651-62EC-4D21-8DA1-83784D992C6F}" type="slidenum">
              <a:rPr lang="nb-NO" smtClean="0"/>
              <a:t>3</a:t>
            </a:fld>
            <a:endParaRPr lang="nb-NO"/>
          </a:p>
        </p:txBody>
      </p:sp>
    </p:spTree>
    <p:extLst>
      <p:ext uri="{BB962C8B-B14F-4D97-AF65-F5344CB8AC3E}">
        <p14:creationId xmlns:p14="http://schemas.microsoft.com/office/powerpoint/2010/main" val="539321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B406651-62EC-4D21-8DA1-83784D992C6F}" type="slidenum">
              <a:rPr lang="nb-NO" smtClean="0"/>
              <a:t>4</a:t>
            </a:fld>
            <a:endParaRPr lang="nb-NO"/>
          </a:p>
        </p:txBody>
      </p:sp>
    </p:spTree>
    <p:extLst>
      <p:ext uri="{BB962C8B-B14F-4D97-AF65-F5344CB8AC3E}">
        <p14:creationId xmlns:p14="http://schemas.microsoft.com/office/powerpoint/2010/main" val="3477245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Religionsfrihet</a:t>
            </a:r>
          </a:p>
          <a:p>
            <a:r>
              <a:rPr lang="nb-NO" dirty="0" smtClean="0"/>
              <a:t>Menneskerettighet – rett til  å praktisere/utøve</a:t>
            </a:r>
            <a:r>
              <a:rPr lang="nb-NO" baseline="0" dirty="0" smtClean="0"/>
              <a:t> sin tro</a:t>
            </a:r>
            <a:endParaRPr lang="nb-NO" dirty="0"/>
          </a:p>
        </p:txBody>
      </p:sp>
      <p:sp>
        <p:nvSpPr>
          <p:cNvPr id="4" name="Plassholder for lysbildenummer 3"/>
          <p:cNvSpPr>
            <a:spLocks noGrp="1"/>
          </p:cNvSpPr>
          <p:nvPr>
            <p:ph type="sldNum" sz="quarter" idx="10"/>
          </p:nvPr>
        </p:nvSpPr>
        <p:spPr/>
        <p:txBody>
          <a:bodyPr/>
          <a:lstStyle/>
          <a:p>
            <a:fld id="{1B406651-62EC-4D21-8DA1-83784D992C6F}" type="slidenum">
              <a:rPr lang="nb-NO" smtClean="0"/>
              <a:t>5</a:t>
            </a:fld>
            <a:endParaRPr lang="nb-NO"/>
          </a:p>
        </p:txBody>
      </p:sp>
    </p:spTree>
    <p:extLst>
      <p:ext uri="{BB962C8B-B14F-4D97-AF65-F5344CB8AC3E}">
        <p14:creationId xmlns:p14="http://schemas.microsoft.com/office/powerpoint/2010/main" val="1168054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B406651-62EC-4D21-8DA1-83784D992C6F}" type="slidenum">
              <a:rPr lang="nb-NO" smtClean="0"/>
              <a:t>6</a:t>
            </a:fld>
            <a:endParaRPr lang="nb-NO"/>
          </a:p>
        </p:txBody>
      </p:sp>
    </p:spTree>
    <p:extLst>
      <p:ext uri="{BB962C8B-B14F-4D97-AF65-F5344CB8AC3E}">
        <p14:creationId xmlns:p14="http://schemas.microsoft.com/office/powerpoint/2010/main" val="2554313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B406651-62EC-4D21-8DA1-83784D992C6F}" type="slidenum">
              <a:rPr lang="nb-NO" smtClean="0"/>
              <a:t>7</a:t>
            </a:fld>
            <a:endParaRPr lang="nb-NO"/>
          </a:p>
        </p:txBody>
      </p:sp>
    </p:spTree>
    <p:extLst>
      <p:ext uri="{BB962C8B-B14F-4D97-AF65-F5344CB8AC3E}">
        <p14:creationId xmlns:p14="http://schemas.microsoft.com/office/powerpoint/2010/main" val="1674715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3336" indent="-173336">
              <a:buFontTx/>
              <a:buChar char="-"/>
            </a:pPr>
            <a:r>
              <a:rPr lang="nb-NO" baseline="0" dirty="0" smtClean="0"/>
              <a:t>Mennesker med bistand</a:t>
            </a:r>
          </a:p>
          <a:p>
            <a:pPr marL="173336" indent="-173336">
              <a:buFontTx/>
              <a:buChar char="-"/>
            </a:pPr>
            <a:r>
              <a:rPr lang="nb-NO" baseline="0" dirty="0" smtClean="0"/>
              <a:t>Leve sin tro</a:t>
            </a:r>
          </a:p>
          <a:p>
            <a:pPr marL="173336" indent="-173336">
              <a:buFontTx/>
              <a:buChar char="-"/>
            </a:pPr>
            <a:r>
              <a:rPr lang="nb-NO" baseline="0" dirty="0" smtClean="0"/>
              <a:t>Hvem har ansvar for hva</a:t>
            </a:r>
          </a:p>
          <a:p>
            <a:pPr marL="173336" indent="-173336">
              <a:buFontTx/>
              <a:buChar char="-"/>
            </a:pPr>
            <a:endParaRPr lang="nb-NO" baseline="0" dirty="0" smtClean="0"/>
          </a:p>
          <a:p>
            <a:pPr marL="173336" indent="-173336">
              <a:buFontTx/>
              <a:buChar char="-"/>
            </a:pPr>
            <a:r>
              <a:rPr lang="nb-NO" baseline="0" dirty="0" smtClean="0"/>
              <a:t>Åpen </a:t>
            </a:r>
            <a:r>
              <a:rPr lang="nb-NO" baseline="0" dirty="0"/>
              <a:t>og inkluderende folkekirke</a:t>
            </a:r>
          </a:p>
          <a:p>
            <a:pPr marL="173336" indent="-173336">
              <a:buFontTx/>
              <a:buChar char="-"/>
            </a:pPr>
            <a:r>
              <a:rPr lang="nb-NO" baseline="0" dirty="0"/>
              <a:t>Rett til trosutøvelse</a:t>
            </a:r>
          </a:p>
          <a:p>
            <a:pPr marL="173336" indent="-173336">
              <a:buFontTx/>
              <a:buChar char="-"/>
            </a:pPr>
            <a:r>
              <a:rPr lang="nb-NO" baseline="0" dirty="0"/>
              <a:t>Helsefremming –omsorg</a:t>
            </a:r>
          </a:p>
          <a:p>
            <a:pPr marL="173336" indent="-173336">
              <a:buFontTx/>
              <a:buChar char="-"/>
            </a:pPr>
            <a:r>
              <a:rPr lang="nb-NO" baseline="0" dirty="0"/>
              <a:t>omsorg for syke og døende</a:t>
            </a:r>
            <a:endParaRPr lang="nb-NO" dirty="0"/>
          </a:p>
        </p:txBody>
      </p:sp>
      <p:sp>
        <p:nvSpPr>
          <p:cNvPr id="4" name="Plassholder for lysbildenummer 3"/>
          <p:cNvSpPr>
            <a:spLocks noGrp="1"/>
          </p:cNvSpPr>
          <p:nvPr>
            <p:ph type="sldNum" sz="quarter" idx="10"/>
          </p:nvPr>
        </p:nvSpPr>
        <p:spPr/>
        <p:txBody>
          <a:bodyPr/>
          <a:lstStyle/>
          <a:p>
            <a:fld id="{1B406651-62EC-4D21-8DA1-83784D992C6F}" type="slidenum">
              <a:rPr lang="nb-NO" smtClean="0"/>
              <a:t>8</a:t>
            </a:fld>
            <a:endParaRPr lang="nb-NO"/>
          </a:p>
        </p:txBody>
      </p:sp>
    </p:spTree>
    <p:extLst>
      <p:ext uri="{BB962C8B-B14F-4D97-AF65-F5344CB8AC3E}">
        <p14:creationId xmlns:p14="http://schemas.microsoft.com/office/powerpoint/2010/main" val="736243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B406651-62EC-4D21-8DA1-83784D992C6F}" type="slidenum">
              <a:rPr lang="nb-NO" smtClean="0"/>
              <a:t>9</a:t>
            </a:fld>
            <a:endParaRPr lang="nb-NO"/>
          </a:p>
        </p:txBody>
      </p:sp>
    </p:spTree>
    <p:extLst>
      <p:ext uri="{BB962C8B-B14F-4D97-AF65-F5344CB8AC3E}">
        <p14:creationId xmlns:p14="http://schemas.microsoft.com/office/powerpoint/2010/main" val="3830118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a:t>Klikk for å redigere tittelstil</a:t>
            </a:r>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D4D056F0-4C66-446F-8847-0E2327C59551}" type="datetimeFigureOut">
              <a:rPr lang="nb-NO" smtClean="0"/>
              <a:t>24.03.2020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3BB5976-F160-40BE-9CDA-C485FF092584}" type="slidenum">
              <a:rPr lang="nb-NO" smtClean="0"/>
              <a:t>‹#›</a:t>
            </a:fld>
            <a:endParaRPr lang="nb-NO"/>
          </a:p>
        </p:txBody>
      </p:sp>
    </p:spTree>
    <p:extLst>
      <p:ext uri="{BB962C8B-B14F-4D97-AF65-F5344CB8AC3E}">
        <p14:creationId xmlns:p14="http://schemas.microsoft.com/office/powerpoint/2010/main" val="2275859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4D056F0-4C66-446F-8847-0E2327C59551}" type="datetimeFigureOut">
              <a:rPr lang="nb-NO" smtClean="0"/>
              <a:t>24.03.2020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3BB5976-F160-40BE-9CDA-C485FF092584}" type="slidenum">
              <a:rPr lang="nb-NO" smtClean="0"/>
              <a:t>‹#›</a:t>
            </a:fld>
            <a:endParaRPr lang="nb-NO"/>
          </a:p>
        </p:txBody>
      </p:sp>
    </p:spTree>
    <p:extLst>
      <p:ext uri="{BB962C8B-B14F-4D97-AF65-F5344CB8AC3E}">
        <p14:creationId xmlns:p14="http://schemas.microsoft.com/office/powerpoint/2010/main" val="3235126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4D056F0-4C66-446F-8847-0E2327C59551}" type="datetimeFigureOut">
              <a:rPr lang="nb-NO" smtClean="0"/>
              <a:t>24.03.2020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3BB5976-F160-40BE-9CDA-C485FF092584}" type="slidenum">
              <a:rPr lang="nb-NO" smtClean="0"/>
              <a:t>‹#›</a:t>
            </a:fld>
            <a:endParaRPr lang="nb-NO"/>
          </a:p>
        </p:txBody>
      </p:sp>
    </p:spTree>
    <p:extLst>
      <p:ext uri="{BB962C8B-B14F-4D97-AF65-F5344CB8AC3E}">
        <p14:creationId xmlns:p14="http://schemas.microsoft.com/office/powerpoint/2010/main" val="246065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4D056F0-4C66-446F-8847-0E2327C59551}" type="datetimeFigureOut">
              <a:rPr lang="nb-NO" smtClean="0"/>
              <a:t>24.03.2020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3BB5976-F160-40BE-9CDA-C485FF092584}" type="slidenum">
              <a:rPr lang="nb-NO" smtClean="0"/>
              <a:t>‹#›</a:t>
            </a:fld>
            <a:endParaRPr lang="nb-NO"/>
          </a:p>
        </p:txBody>
      </p:sp>
    </p:spTree>
    <p:extLst>
      <p:ext uri="{BB962C8B-B14F-4D97-AF65-F5344CB8AC3E}">
        <p14:creationId xmlns:p14="http://schemas.microsoft.com/office/powerpoint/2010/main" val="2968109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D4D056F0-4C66-446F-8847-0E2327C59551}" type="datetimeFigureOut">
              <a:rPr lang="nb-NO" smtClean="0"/>
              <a:t>24.03.2020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3BB5976-F160-40BE-9CDA-C485FF092584}" type="slidenum">
              <a:rPr lang="nb-NO" smtClean="0"/>
              <a:t>‹#›</a:t>
            </a:fld>
            <a:endParaRPr lang="nb-NO"/>
          </a:p>
        </p:txBody>
      </p:sp>
    </p:spTree>
    <p:extLst>
      <p:ext uri="{BB962C8B-B14F-4D97-AF65-F5344CB8AC3E}">
        <p14:creationId xmlns:p14="http://schemas.microsoft.com/office/powerpoint/2010/main" val="2686815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4D056F0-4C66-446F-8847-0E2327C59551}" type="datetimeFigureOut">
              <a:rPr lang="nb-NO" smtClean="0"/>
              <a:t>24.03.2020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3BB5976-F160-40BE-9CDA-C485FF092584}" type="slidenum">
              <a:rPr lang="nb-NO" smtClean="0"/>
              <a:t>‹#›</a:t>
            </a:fld>
            <a:endParaRPr lang="nb-NO"/>
          </a:p>
        </p:txBody>
      </p:sp>
    </p:spTree>
    <p:extLst>
      <p:ext uri="{BB962C8B-B14F-4D97-AF65-F5344CB8AC3E}">
        <p14:creationId xmlns:p14="http://schemas.microsoft.com/office/powerpoint/2010/main" val="234823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D4D056F0-4C66-446F-8847-0E2327C59551}" type="datetimeFigureOut">
              <a:rPr lang="nb-NO" smtClean="0"/>
              <a:t>24.03.2020</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33BB5976-F160-40BE-9CDA-C485FF092584}" type="slidenum">
              <a:rPr lang="nb-NO" smtClean="0"/>
              <a:t>‹#›</a:t>
            </a:fld>
            <a:endParaRPr lang="nb-NO"/>
          </a:p>
        </p:txBody>
      </p:sp>
    </p:spTree>
    <p:extLst>
      <p:ext uri="{BB962C8B-B14F-4D97-AF65-F5344CB8AC3E}">
        <p14:creationId xmlns:p14="http://schemas.microsoft.com/office/powerpoint/2010/main" val="4242318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D4D056F0-4C66-446F-8847-0E2327C59551}" type="datetimeFigureOut">
              <a:rPr lang="nb-NO" smtClean="0"/>
              <a:t>24.03.2020</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33BB5976-F160-40BE-9CDA-C485FF092584}" type="slidenum">
              <a:rPr lang="nb-NO" smtClean="0"/>
              <a:t>‹#›</a:t>
            </a:fld>
            <a:endParaRPr lang="nb-NO"/>
          </a:p>
        </p:txBody>
      </p:sp>
    </p:spTree>
    <p:extLst>
      <p:ext uri="{BB962C8B-B14F-4D97-AF65-F5344CB8AC3E}">
        <p14:creationId xmlns:p14="http://schemas.microsoft.com/office/powerpoint/2010/main" val="4173057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D4D056F0-4C66-446F-8847-0E2327C59551}" type="datetimeFigureOut">
              <a:rPr lang="nb-NO" smtClean="0"/>
              <a:t>24.03.2020</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33BB5976-F160-40BE-9CDA-C485FF092584}" type="slidenum">
              <a:rPr lang="nb-NO" smtClean="0"/>
              <a:t>‹#›</a:t>
            </a:fld>
            <a:endParaRPr lang="nb-NO"/>
          </a:p>
        </p:txBody>
      </p:sp>
    </p:spTree>
    <p:extLst>
      <p:ext uri="{BB962C8B-B14F-4D97-AF65-F5344CB8AC3E}">
        <p14:creationId xmlns:p14="http://schemas.microsoft.com/office/powerpoint/2010/main" val="1318864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D4D056F0-4C66-446F-8847-0E2327C59551}" type="datetimeFigureOut">
              <a:rPr lang="nb-NO" smtClean="0"/>
              <a:t>24.03.2020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3BB5976-F160-40BE-9CDA-C485FF092584}" type="slidenum">
              <a:rPr lang="nb-NO" smtClean="0"/>
              <a:t>‹#›</a:t>
            </a:fld>
            <a:endParaRPr lang="nb-NO"/>
          </a:p>
        </p:txBody>
      </p:sp>
    </p:spTree>
    <p:extLst>
      <p:ext uri="{BB962C8B-B14F-4D97-AF65-F5344CB8AC3E}">
        <p14:creationId xmlns:p14="http://schemas.microsoft.com/office/powerpoint/2010/main" val="861048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D4D056F0-4C66-446F-8847-0E2327C59551}" type="datetimeFigureOut">
              <a:rPr lang="nb-NO" smtClean="0"/>
              <a:t>24.03.2020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3BB5976-F160-40BE-9CDA-C485FF092584}" type="slidenum">
              <a:rPr lang="nb-NO" smtClean="0"/>
              <a:t>‹#›</a:t>
            </a:fld>
            <a:endParaRPr lang="nb-NO"/>
          </a:p>
        </p:txBody>
      </p:sp>
    </p:spTree>
    <p:extLst>
      <p:ext uri="{BB962C8B-B14F-4D97-AF65-F5344CB8AC3E}">
        <p14:creationId xmlns:p14="http://schemas.microsoft.com/office/powerpoint/2010/main" val="986112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056F0-4C66-446F-8847-0E2327C59551}" type="datetimeFigureOut">
              <a:rPr lang="nb-NO" smtClean="0"/>
              <a:t>24.03.2020</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BB5976-F160-40BE-9CDA-C485FF092584}" type="slidenum">
              <a:rPr lang="nb-NO" smtClean="0"/>
              <a:t>‹#›</a:t>
            </a:fld>
            <a:endParaRPr lang="nb-NO"/>
          </a:p>
        </p:txBody>
      </p:sp>
    </p:spTree>
    <p:extLst>
      <p:ext uri="{BB962C8B-B14F-4D97-AF65-F5344CB8AC3E}">
        <p14:creationId xmlns:p14="http://schemas.microsoft.com/office/powerpoint/2010/main" val="799899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png"/><Relationship Id="rId7" Type="http://schemas.openxmlformats.org/officeDocument/2006/relationships/hyperlink" Target="http://www.google.no/url?sa=i&amp;rct=j&amp;q=&amp;esrc=s&amp;source=images&amp;cd=&amp;cad=rja&amp;uact=8&amp;ved=2ahUKEwjX4cOuw6TgAhVI2SwKHUTiD4UQjRx6BAgBEAU&amp;url=http://casadidriksen.blogspot.com/2014/02/samhandling.html&amp;psig=AOvVaw2MgP1Gw52y90f75LQIe_YD&amp;ust=154945378378031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hyperlink" Target="https://www.fkuv.dk/videnscenter/projekter-undersoegelser-og-rapporter/publikationer-og-boeger/inspirationsfolder-til-at-vaere-kirk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hyperlink" Target="https://butikk.aldringoghelse.no/image/boker/3033-forside20lettlest20naar20noen20er20dod202019.jpg?width=800&amp;lb=true" TargetMode="Externa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hyperlink" Target="https://www.aldringoghelse.no/utviklingshemning/temasider/omsorg-ved-livets-slutt/" TargetMode="External"/><Relationship Id="rId3" Type="http://schemas.openxmlformats.org/officeDocument/2006/relationships/hyperlink" Target="https://kirken.no/nb-NO/bispedommer/borg-bispedomme/fagomrader/inkludering/" TargetMode="External"/><Relationship Id="rId7" Type="http://schemas.openxmlformats.org/officeDocument/2006/relationships/hyperlink" Target="https://www.aldringoghelse.no/alle-artikler/n&#229;r-noen-er-d&#248;d-lettles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naku.no/kunnskapsbanken" TargetMode="External"/><Relationship Id="rId5" Type="http://schemas.openxmlformats.org/officeDocument/2006/relationships/hyperlink" Target="https://kirken.no/globalassets/bispedommer/borg/dokumenter/tema/inkludering/hvem_jeg_er_ny.pdf" TargetMode="External"/><Relationship Id="rId4" Type="http://schemas.openxmlformats.org/officeDocument/2006/relationships/hyperlink" Target="http://www.deltakelse.no/" TargetMode="Externa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396222"/>
          </a:xfrm>
        </p:spPr>
        <p:txBody>
          <a:bodyPr>
            <a:normAutofit/>
          </a:bodyPr>
          <a:lstStyle/>
          <a:p>
            <a:pPr algn="l"/>
            <a:endParaRPr lang="nb-NO" sz="900" dirty="0"/>
          </a:p>
        </p:txBody>
      </p:sp>
      <p:sp>
        <p:nvSpPr>
          <p:cNvPr id="4" name="Plassholder for innhold 3"/>
          <p:cNvSpPr>
            <a:spLocks noGrp="1"/>
          </p:cNvSpPr>
          <p:nvPr>
            <p:ph idx="1"/>
          </p:nvPr>
        </p:nvSpPr>
        <p:spPr>
          <a:xfrm>
            <a:off x="179522" y="692696"/>
            <a:ext cx="8819878" cy="5868652"/>
          </a:xfrm>
        </p:spPr>
        <p:txBody>
          <a:bodyPr>
            <a:normAutofit fontScale="25000" lnSpcReduction="20000"/>
          </a:bodyPr>
          <a:lstStyle/>
          <a:p>
            <a:pPr marL="0" indent="0" algn="ctr">
              <a:buNone/>
            </a:pPr>
            <a:r>
              <a:rPr lang="nb-NO" sz="4800" b="1" dirty="0"/>
              <a:t>    </a:t>
            </a:r>
          </a:p>
          <a:p>
            <a:pPr marL="0" indent="0" algn="ctr">
              <a:buNone/>
            </a:pPr>
            <a:endParaRPr lang="nb-NO" sz="4800" b="1" dirty="0">
              <a:solidFill>
                <a:schemeClr val="bg1"/>
              </a:solidFill>
            </a:endParaRPr>
          </a:p>
          <a:p>
            <a:pPr marL="0" indent="0" algn="ctr">
              <a:buNone/>
            </a:pPr>
            <a:endParaRPr lang="nb-NO" sz="4800" b="1" dirty="0">
              <a:solidFill>
                <a:schemeClr val="bg1"/>
              </a:solidFill>
            </a:endParaRPr>
          </a:p>
          <a:p>
            <a:endParaRPr lang="nb-NO" dirty="0"/>
          </a:p>
          <a:p>
            <a:pPr marL="0" indent="0" algn="ctr">
              <a:buNone/>
            </a:pPr>
            <a:r>
              <a:rPr lang="nb-NO" sz="14400" b="1" dirty="0">
                <a:solidFill>
                  <a:schemeClr val="bg1"/>
                </a:solidFill>
              </a:rPr>
              <a:t>Samhandling mellom Kirke og helse – lokalt </a:t>
            </a:r>
            <a:endParaRPr lang="nb-NO" sz="14400" dirty="0">
              <a:solidFill>
                <a:schemeClr val="bg1"/>
              </a:solidFill>
            </a:endParaRPr>
          </a:p>
          <a:p>
            <a:pPr marL="0" indent="0" algn="ctr">
              <a:buNone/>
            </a:pPr>
            <a:r>
              <a:rPr lang="nb-NO" sz="16000" b="1" dirty="0" smtClean="0">
                <a:solidFill>
                  <a:schemeClr val="bg1"/>
                </a:solidFill>
              </a:rPr>
              <a:t>HEL-konferanse</a:t>
            </a:r>
            <a:r>
              <a:rPr lang="nb-NO" sz="16000" b="1" dirty="0">
                <a:solidFill>
                  <a:schemeClr val="bg1"/>
                </a:solidFill>
              </a:rPr>
              <a:t> </a:t>
            </a:r>
            <a:r>
              <a:rPr lang="nb-NO" sz="16000" b="1" dirty="0" smtClean="0">
                <a:solidFill>
                  <a:schemeClr val="bg1"/>
                </a:solidFill>
              </a:rPr>
              <a:t>13.november </a:t>
            </a:r>
            <a:r>
              <a:rPr lang="nb-NO" sz="16000" b="1" dirty="0">
                <a:solidFill>
                  <a:schemeClr val="bg1"/>
                </a:solidFill>
              </a:rPr>
              <a:t>2019</a:t>
            </a:r>
          </a:p>
          <a:p>
            <a:pPr marL="0" indent="0" algn="ctr">
              <a:buNone/>
            </a:pPr>
            <a:endParaRPr lang="nb-NO" sz="19200" b="1" dirty="0"/>
          </a:p>
          <a:p>
            <a:pPr marL="0" indent="0" algn="ctr">
              <a:buNone/>
            </a:pPr>
            <a:endParaRPr lang="nb-NO" sz="12000" b="1" dirty="0">
              <a:solidFill>
                <a:schemeClr val="bg1"/>
              </a:solidFill>
            </a:endParaRPr>
          </a:p>
          <a:p>
            <a:pPr marL="0" indent="0" algn="ctr">
              <a:buNone/>
            </a:pPr>
            <a:endParaRPr lang="nb-NO" sz="900" b="1" dirty="0" smtClean="0">
              <a:solidFill>
                <a:schemeClr val="bg1"/>
              </a:solidFill>
            </a:endParaRPr>
          </a:p>
          <a:p>
            <a:pPr marL="0" indent="0" algn="ctr">
              <a:buNone/>
            </a:pPr>
            <a:endParaRPr lang="nb-NO" sz="900" b="1" dirty="0">
              <a:solidFill>
                <a:schemeClr val="bg1"/>
              </a:solidFill>
            </a:endParaRPr>
          </a:p>
          <a:p>
            <a:pPr marL="0" indent="0" algn="ctr">
              <a:buNone/>
            </a:pPr>
            <a:endParaRPr lang="nb-NO" sz="900" b="1" dirty="0" smtClean="0">
              <a:solidFill>
                <a:schemeClr val="bg1"/>
              </a:solidFill>
            </a:endParaRPr>
          </a:p>
          <a:p>
            <a:pPr marL="0" indent="0" algn="ctr">
              <a:buNone/>
            </a:pPr>
            <a:endParaRPr lang="nb-NO" sz="900" b="1" dirty="0">
              <a:solidFill>
                <a:schemeClr val="bg1"/>
              </a:solidFill>
            </a:endParaRPr>
          </a:p>
          <a:p>
            <a:pPr marL="0" indent="0" algn="ctr">
              <a:buNone/>
            </a:pPr>
            <a:endParaRPr lang="nb-NO" sz="900" b="1" dirty="0" smtClean="0">
              <a:solidFill>
                <a:schemeClr val="bg1"/>
              </a:solidFill>
            </a:endParaRPr>
          </a:p>
          <a:p>
            <a:pPr marL="0" indent="0" algn="ctr">
              <a:buNone/>
            </a:pPr>
            <a:endParaRPr lang="nb-NO" sz="900" b="1" dirty="0">
              <a:solidFill>
                <a:schemeClr val="bg1"/>
              </a:solidFill>
            </a:endParaRPr>
          </a:p>
          <a:p>
            <a:pPr marL="0" indent="0" algn="ctr">
              <a:buNone/>
            </a:pPr>
            <a:endParaRPr lang="nb-NO" sz="900" b="1" dirty="0" smtClean="0">
              <a:solidFill>
                <a:schemeClr val="bg1"/>
              </a:solidFill>
            </a:endParaRPr>
          </a:p>
          <a:p>
            <a:pPr marL="0" indent="0" algn="ctr">
              <a:buNone/>
            </a:pPr>
            <a:endParaRPr lang="nb-NO" sz="900" b="1" dirty="0">
              <a:solidFill>
                <a:schemeClr val="bg1"/>
              </a:solidFill>
            </a:endParaRPr>
          </a:p>
          <a:p>
            <a:pPr marL="0" indent="0" algn="ctr">
              <a:buNone/>
            </a:pPr>
            <a:endParaRPr lang="nb-NO" sz="900" b="1" dirty="0" smtClean="0">
              <a:solidFill>
                <a:schemeClr val="bg1"/>
              </a:solidFill>
            </a:endParaRPr>
          </a:p>
          <a:p>
            <a:pPr marL="0" indent="0" algn="ctr">
              <a:buNone/>
            </a:pPr>
            <a:endParaRPr lang="nb-NO" sz="900" b="1" dirty="0">
              <a:solidFill>
                <a:schemeClr val="bg1"/>
              </a:solidFill>
            </a:endParaRPr>
          </a:p>
          <a:p>
            <a:pPr marL="0" indent="0" algn="ctr">
              <a:buNone/>
            </a:pPr>
            <a:endParaRPr lang="nb-NO" sz="900" b="1" dirty="0" smtClean="0">
              <a:solidFill>
                <a:schemeClr val="bg1"/>
              </a:solidFill>
            </a:endParaRPr>
          </a:p>
          <a:p>
            <a:pPr marL="0" indent="0" algn="ctr">
              <a:buNone/>
            </a:pPr>
            <a:endParaRPr lang="nb-NO" sz="900" b="1" dirty="0">
              <a:solidFill>
                <a:schemeClr val="bg1"/>
              </a:solidFill>
            </a:endParaRPr>
          </a:p>
          <a:p>
            <a:pPr marL="0" indent="0" algn="ctr">
              <a:buNone/>
            </a:pPr>
            <a:endParaRPr lang="nb-NO" sz="900" b="1" dirty="0" smtClean="0">
              <a:solidFill>
                <a:schemeClr val="bg1"/>
              </a:solidFill>
            </a:endParaRPr>
          </a:p>
          <a:p>
            <a:pPr marL="0" indent="0" algn="ctr">
              <a:buNone/>
            </a:pPr>
            <a:endParaRPr lang="nb-NO" sz="900" b="1" dirty="0">
              <a:solidFill>
                <a:schemeClr val="bg1"/>
              </a:solidFill>
            </a:endParaRPr>
          </a:p>
          <a:p>
            <a:pPr marL="0" indent="0" algn="ctr">
              <a:buNone/>
            </a:pPr>
            <a:endParaRPr lang="nb-NO" sz="900" b="1" dirty="0" smtClean="0">
              <a:solidFill>
                <a:schemeClr val="bg1"/>
              </a:solidFill>
            </a:endParaRPr>
          </a:p>
          <a:p>
            <a:pPr marL="0" indent="0" algn="ctr">
              <a:buNone/>
            </a:pPr>
            <a:endParaRPr lang="nb-NO" sz="900" b="1" dirty="0">
              <a:solidFill>
                <a:schemeClr val="bg1"/>
              </a:solidFill>
            </a:endParaRPr>
          </a:p>
          <a:p>
            <a:pPr marL="0" indent="0" algn="ctr">
              <a:buNone/>
            </a:pPr>
            <a:endParaRPr lang="nb-NO" sz="900" b="1" dirty="0" smtClean="0">
              <a:solidFill>
                <a:schemeClr val="bg1"/>
              </a:solidFill>
            </a:endParaRPr>
          </a:p>
          <a:p>
            <a:pPr marL="0" indent="0" algn="ctr">
              <a:buNone/>
            </a:pPr>
            <a:endParaRPr lang="nb-NO" sz="900" b="1" dirty="0">
              <a:solidFill>
                <a:schemeClr val="bg1"/>
              </a:solidFill>
            </a:endParaRPr>
          </a:p>
          <a:p>
            <a:pPr marL="0" indent="0" algn="ctr">
              <a:buNone/>
            </a:pPr>
            <a:endParaRPr lang="nb-NO" sz="900" b="1" dirty="0" smtClean="0">
              <a:solidFill>
                <a:schemeClr val="bg1"/>
              </a:solidFill>
            </a:endParaRPr>
          </a:p>
          <a:p>
            <a:pPr marL="0" indent="0" algn="ctr">
              <a:buNone/>
            </a:pPr>
            <a:endParaRPr lang="nb-NO" sz="900" b="1" dirty="0">
              <a:solidFill>
                <a:schemeClr val="bg1"/>
              </a:solidFill>
            </a:endParaRPr>
          </a:p>
          <a:p>
            <a:pPr marL="0" indent="0" algn="ctr">
              <a:buNone/>
            </a:pPr>
            <a:endParaRPr lang="nb-NO" sz="900" b="1" dirty="0" smtClean="0">
              <a:solidFill>
                <a:schemeClr val="bg1"/>
              </a:solidFill>
            </a:endParaRPr>
          </a:p>
          <a:p>
            <a:pPr marL="0" indent="0" algn="ctr">
              <a:buNone/>
            </a:pPr>
            <a:endParaRPr lang="nb-NO" sz="900" b="1" dirty="0">
              <a:solidFill>
                <a:schemeClr val="bg1"/>
              </a:solidFill>
            </a:endParaRPr>
          </a:p>
          <a:p>
            <a:pPr marL="0" indent="0" algn="ctr">
              <a:buNone/>
            </a:pPr>
            <a:endParaRPr lang="nb-NO" sz="900" b="1" dirty="0" smtClean="0">
              <a:solidFill>
                <a:schemeClr val="bg1"/>
              </a:solidFill>
            </a:endParaRPr>
          </a:p>
          <a:p>
            <a:pPr marL="0" indent="0" algn="ctr">
              <a:buNone/>
            </a:pPr>
            <a:endParaRPr lang="nb-NO" sz="900" b="1" dirty="0">
              <a:solidFill>
                <a:schemeClr val="bg1"/>
              </a:solidFill>
            </a:endParaRPr>
          </a:p>
          <a:p>
            <a:pPr marL="0" indent="0" algn="ctr">
              <a:buNone/>
            </a:pPr>
            <a:endParaRPr lang="nb-NO" sz="900" b="1" dirty="0" smtClean="0">
              <a:solidFill>
                <a:schemeClr val="bg1"/>
              </a:solidFill>
            </a:endParaRPr>
          </a:p>
          <a:p>
            <a:pPr marL="0" indent="0" algn="ctr">
              <a:buNone/>
            </a:pPr>
            <a:endParaRPr lang="nb-NO" sz="900" b="1" dirty="0">
              <a:solidFill>
                <a:schemeClr val="bg1"/>
              </a:solidFill>
            </a:endParaRPr>
          </a:p>
          <a:p>
            <a:pPr marL="0" indent="0" algn="ctr">
              <a:buNone/>
            </a:pPr>
            <a:endParaRPr lang="nb-NO" sz="900" b="1" dirty="0" smtClean="0">
              <a:solidFill>
                <a:schemeClr val="bg1"/>
              </a:solidFill>
            </a:endParaRPr>
          </a:p>
          <a:p>
            <a:pPr marL="0" indent="0" algn="ctr">
              <a:buNone/>
            </a:pPr>
            <a:endParaRPr lang="nb-NO" sz="900" b="1" dirty="0">
              <a:solidFill>
                <a:schemeClr val="bg1"/>
              </a:solidFill>
            </a:endParaRPr>
          </a:p>
          <a:p>
            <a:pPr marL="0" indent="0" algn="ctr">
              <a:buNone/>
            </a:pPr>
            <a:endParaRPr lang="nb-NO" sz="900" b="1" dirty="0" smtClean="0">
              <a:solidFill>
                <a:schemeClr val="bg1"/>
              </a:solidFill>
            </a:endParaRPr>
          </a:p>
          <a:p>
            <a:pPr marL="0" indent="0" algn="ctr">
              <a:buNone/>
            </a:pPr>
            <a:endParaRPr lang="nb-NO" sz="900" b="1" dirty="0">
              <a:solidFill>
                <a:schemeClr val="bg1"/>
              </a:solidFill>
            </a:endParaRPr>
          </a:p>
          <a:p>
            <a:pPr marL="0" indent="0" algn="ctr">
              <a:buNone/>
            </a:pPr>
            <a:r>
              <a:rPr lang="nb-NO" sz="900" b="1" dirty="0" err="1" smtClean="0">
                <a:solidFill>
                  <a:schemeClr val="bg1"/>
                </a:solidFill>
              </a:rPr>
              <a:t>t</a:t>
            </a:r>
            <a:r>
              <a:rPr lang="nb-NO" sz="9600" b="1" dirty="0" err="1" smtClean="0">
                <a:solidFill>
                  <a:schemeClr val="bg1"/>
                </a:solidFill>
              </a:rPr>
              <a:t>Inger</a:t>
            </a:r>
            <a:r>
              <a:rPr lang="nb-NO" sz="9600" b="1" dirty="0" smtClean="0">
                <a:solidFill>
                  <a:schemeClr val="bg1"/>
                </a:solidFill>
              </a:rPr>
              <a:t> </a:t>
            </a:r>
            <a:r>
              <a:rPr lang="nb-NO" sz="9600" b="1" dirty="0">
                <a:solidFill>
                  <a:schemeClr val="bg1"/>
                </a:solidFill>
              </a:rPr>
              <a:t>Johanne </a:t>
            </a:r>
            <a:r>
              <a:rPr lang="nb-NO" sz="9600" b="1" dirty="0" smtClean="0">
                <a:solidFill>
                  <a:schemeClr val="bg1"/>
                </a:solidFill>
              </a:rPr>
              <a:t>Bolstad</a:t>
            </a:r>
          </a:p>
          <a:p>
            <a:pPr marL="0" indent="0" algn="ctr">
              <a:buNone/>
            </a:pPr>
            <a:r>
              <a:rPr lang="nb-NO" sz="9600" b="1" dirty="0" smtClean="0">
                <a:solidFill>
                  <a:schemeClr val="bg1"/>
                </a:solidFill>
              </a:rPr>
              <a:t>Prosjektleder diakoni</a:t>
            </a:r>
            <a:endParaRPr lang="nb-NO" sz="9600" b="1" dirty="0">
              <a:solidFill>
                <a:schemeClr val="bg1"/>
              </a:solidFill>
            </a:endParaRPr>
          </a:p>
          <a:p>
            <a:pPr marL="0" indent="0" algn="ctr">
              <a:buNone/>
            </a:pPr>
            <a:endParaRPr lang="nb-NO" sz="9600" b="1" dirty="0">
              <a:solidFill>
                <a:schemeClr val="bg1"/>
              </a:solidFill>
            </a:endParaRPr>
          </a:p>
          <a:p>
            <a:pPr marL="0" indent="0" algn="ctr">
              <a:buNone/>
            </a:pPr>
            <a:endParaRPr lang="nb-NO" sz="1800" b="1" dirty="0">
              <a:solidFill>
                <a:schemeClr val="bg1"/>
              </a:solidFill>
            </a:endParaRPr>
          </a:p>
          <a:p>
            <a:pPr marL="0" indent="0" algn="ctr">
              <a:buNone/>
            </a:pPr>
            <a:endParaRPr lang="nb-NO" sz="1800" b="1" dirty="0">
              <a:solidFill>
                <a:schemeClr val="bg1"/>
              </a:solidFill>
            </a:endParaRPr>
          </a:p>
          <a:p>
            <a:pPr marL="0" indent="0" algn="ctr">
              <a:buNone/>
            </a:pPr>
            <a:endParaRPr lang="nb-NO" sz="1800" b="1" dirty="0">
              <a:solidFill>
                <a:schemeClr val="bg1"/>
              </a:solidFill>
            </a:endParaRPr>
          </a:p>
          <a:p>
            <a:pPr marL="0" indent="0" algn="ctr">
              <a:buNone/>
            </a:pPr>
            <a:endParaRPr lang="nb-NO" sz="1800" b="1" dirty="0">
              <a:solidFill>
                <a:schemeClr val="bg1"/>
              </a:solidFill>
            </a:endParaRPr>
          </a:p>
          <a:p>
            <a:pPr marL="0" indent="0" algn="ctr">
              <a:buNone/>
            </a:pPr>
            <a:endParaRPr lang="nb-NO" sz="1800" b="1" dirty="0">
              <a:solidFill>
                <a:schemeClr val="bg1"/>
              </a:solidFill>
            </a:endParaRPr>
          </a:p>
          <a:p>
            <a:pPr marL="0" indent="0" algn="ctr">
              <a:buNone/>
            </a:pPr>
            <a:endParaRPr lang="nb-NO" sz="1800" b="1" dirty="0">
              <a:solidFill>
                <a:schemeClr val="bg1"/>
              </a:solidFill>
            </a:endParaRPr>
          </a:p>
          <a:p>
            <a:pPr marL="0" indent="0" algn="ctr">
              <a:buNone/>
            </a:pPr>
            <a:endParaRPr lang="nb-NO" sz="1800" b="1" dirty="0">
              <a:solidFill>
                <a:schemeClr val="bg1"/>
              </a:solidFill>
            </a:endParaRPr>
          </a:p>
          <a:p>
            <a:pPr marL="0" indent="0">
              <a:buNone/>
            </a:pPr>
            <a:endParaRPr lang="nb-NO" sz="1800" b="1" dirty="0"/>
          </a:p>
          <a:p>
            <a:pPr marL="0" indent="0">
              <a:buNone/>
            </a:pPr>
            <a:endParaRPr lang="nb-NO" sz="1800" b="1" dirty="0"/>
          </a:p>
          <a:p>
            <a:pPr marL="0" indent="0">
              <a:buNone/>
            </a:pPr>
            <a:endParaRPr lang="nb-NO" sz="1800" b="1" dirty="0"/>
          </a:p>
          <a:p>
            <a:pPr marL="0" indent="0">
              <a:buNone/>
            </a:pPr>
            <a:endParaRPr lang="nb-NO" sz="1800" b="1" dirty="0"/>
          </a:p>
          <a:p>
            <a:pPr marL="0" indent="0">
              <a:buNone/>
            </a:pPr>
            <a:endParaRPr lang="nb-NO" sz="1800" b="1" dirty="0"/>
          </a:p>
          <a:p>
            <a:pPr marL="0" indent="0">
              <a:buNone/>
            </a:pPr>
            <a:endParaRPr lang="nb-NO" sz="1800" b="1" dirty="0"/>
          </a:p>
          <a:p>
            <a:pPr marL="0" indent="0">
              <a:buNone/>
            </a:pPr>
            <a:endParaRPr lang="nb-NO" sz="1800" b="1" dirty="0"/>
          </a:p>
          <a:p>
            <a:pPr marL="0" indent="0">
              <a:buNone/>
            </a:pPr>
            <a:endParaRPr lang="nb-NO" sz="1800" b="1" dirty="0"/>
          </a:p>
          <a:p>
            <a:pPr marL="0" indent="0">
              <a:buNone/>
            </a:pPr>
            <a:endParaRPr lang="nb-NO" sz="1800" b="1" dirty="0"/>
          </a:p>
          <a:p>
            <a:pPr marL="0" indent="0" algn="ctr">
              <a:buNone/>
            </a:pPr>
            <a:endParaRPr lang="nb-NO" sz="2800" b="1" dirty="0"/>
          </a:p>
          <a:p>
            <a:pPr marL="0" indent="0">
              <a:buNone/>
            </a:pPr>
            <a:endParaRPr lang="nb-NO" sz="2800" dirty="0"/>
          </a:p>
          <a:p>
            <a:pPr marL="0" indent="0">
              <a:buNone/>
            </a:pPr>
            <a:r>
              <a:rPr lang="nb-NO" sz="2800" dirty="0"/>
              <a:t>                                                                                               </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81328"/>
            <a:ext cx="91440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1317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359617"/>
          </a:xfrm>
        </p:spPr>
        <p:txBody>
          <a:bodyPr>
            <a:normAutofit fontScale="90000"/>
          </a:bodyPr>
          <a:lstStyle/>
          <a:p>
            <a:pPr algn="l"/>
            <a:r>
              <a:rPr lang="nb-NO" sz="1100" dirty="0"/>
              <a:t>        </a:t>
            </a:r>
            <a:r>
              <a:rPr lang="nb-NO" sz="1000" dirty="0"/>
              <a:t>DEN NORSKE KIRKE  </a:t>
            </a:r>
            <a:r>
              <a:rPr lang="nb-NO" sz="1100" dirty="0"/>
              <a:t/>
            </a:r>
            <a:br>
              <a:rPr lang="nb-NO" sz="1100" dirty="0"/>
            </a:br>
            <a:r>
              <a:rPr lang="nb-NO" sz="1100" dirty="0"/>
              <a:t>         </a:t>
            </a:r>
            <a:r>
              <a:rPr lang="nb-NO" sz="900" dirty="0"/>
              <a:t>Kristiansand kirkelige fellesråd  </a:t>
            </a:r>
          </a:p>
        </p:txBody>
      </p:sp>
      <p:sp>
        <p:nvSpPr>
          <p:cNvPr id="4" name="Plassholder for innhold 3"/>
          <p:cNvSpPr>
            <a:spLocks noGrp="1"/>
          </p:cNvSpPr>
          <p:nvPr>
            <p:ph idx="1"/>
          </p:nvPr>
        </p:nvSpPr>
        <p:spPr>
          <a:xfrm>
            <a:off x="457200" y="908720"/>
            <a:ext cx="8229600" cy="5472608"/>
          </a:xfrm>
        </p:spPr>
        <p:txBody>
          <a:bodyPr>
            <a:normAutofit/>
          </a:bodyPr>
          <a:lstStyle/>
          <a:p>
            <a:pPr marL="0" indent="0" algn="ctr">
              <a:buNone/>
            </a:pPr>
            <a:r>
              <a:rPr lang="nb-NO" b="1" dirty="0">
                <a:solidFill>
                  <a:schemeClr val="accent1"/>
                </a:solidFill>
                <a:latin typeface="Britannic Bold" pitchFamily="34" charset="0"/>
              </a:rPr>
              <a:t>Diakoni Kristiansand</a:t>
            </a:r>
          </a:p>
          <a:p>
            <a:pPr marL="0" indent="0">
              <a:buNone/>
            </a:pPr>
            <a:endParaRPr lang="nb-NO" sz="1800" dirty="0"/>
          </a:p>
          <a:p>
            <a:pPr marL="0" indent="0">
              <a:buNone/>
            </a:pPr>
            <a:endParaRPr lang="nb-NO"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647" y="332659"/>
            <a:ext cx="293287" cy="366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6381328"/>
            <a:ext cx="9036496" cy="39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Bilde 5" descr="Word Cloud"/>
          <p:cNvPicPr/>
          <p:nvPr/>
        </p:nvPicPr>
        <p:blipFill>
          <a:blip r:embed="rId5">
            <a:extLst>
              <a:ext uri="{28A0092B-C50C-407E-A947-70E740481C1C}">
                <a14:useLocalDpi xmlns:a14="http://schemas.microsoft.com/office/drawing/2010/main" val="0"/>
              </a:ext>
            </a:extLst>
          </a:blip>
          <a:srcRect/>
          <a:stretch>
            <a:fillRect/>
          </a:stretch>
        </p:blipFill>
        <p:spPr bwMode="auto">
          <a:xfrm>
            <a:off x="490673" y="1844824"/>
            <a:ext cx="8113775" cy="4464496"/>
          </a:xfrm>
          <a:prstGeom prst="rect">
            <a:avLst/>
          </a:prstGeom>
          <a:noFill/>
          <a:ln>
            <a:noFill/>
          </a:ln>
        </p:spPr>
      </p:pic>
    </p:spTree>
    <p:extLst>
      <p:ext uri="{BB962C8B-B14F-4D97-AF65-F5344CB8AC3E}">
        <p14:creationId xmlns:p14="http://schemas.microsoft.com/office/powerpoint/2010/main" val="421718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291425"/>
          </a:xfrm>
        </p:spPr>
        <p:txBody>
          <a:bodyPr>
            <a:normAutofit fontScale="90000"/>
          </a:bodyPr>
          <a:lstStyle/>
          <a:p>
            <a:pPr algn="l"/>
            <a:r>
              <a:rPr lang="nb-NO" sz="1100" dirty="0"/>
              <a:t>    </a:t>
            </a:r>
            <a:r>
              <a:rPr lang="nb-NO" sz="1000" dirty="0"/>
              <a:t>DEN NORSKE KIRKE  </a:t>
            </a:r>
            <a:r>
              <a:rPr lang="nb-NO" sz="1100" dirty="0"/>
              <a:t/>
            </a:r>
            <a:br>
              <a:rPr lang="nb-NO" sz="1100" dirty="0"/>
            </a:br>
            <a:r>
              <a:rPr lang="nb-NO" sz="1100" dirty="0"/>
              <a:t>    </a:t>
            </a:r>
            <a:r>
              <a:rPr lang="nb-NO" sz="900" dirty="0"/>
              <a:t>Kristiansand kirkelige fellesråd  </a:t>
            </a:r>
          </a:p>
        </p:txBody>
      </p:sp>
      <p:sp>
        <p:nvSpPr>
          <p:cNvPr id="4" name="Plassholder for innhold 3"/>
          <p:cNvSpPr>
            <a:spLocks noGrp="1"/>
          </p:cNvSpPr>
          <p:nvPr>
            <p:ph idx="1"/>
          </p:nvPr>
        </p:nvSpPr>
        <p:spPr>
          <a:xfrm>
            <a:off x="457200" y="692696"/>
            <a:ext cx="8229600" cy="5433467"/>
          </a:xfrm>
        </p:spPr>
        <p:txBody>
          <a:bodyPr>
            <a:normAutofit/>
          </a:bodyPr>
          <a:lstStyle/>
          <a:p>
            <a:pPr marL="0" indent="0" algn="ctr">
              <a:buNone/>
            </a:pPr>
            <a:r>
              <a:rPr lang="nb-NO" b="1" dirty="0">
                <a:solidFill>
                  <a:schemeClr val="accent1"/>
                </a:solidFill>
                <a:latin typeface="Britannic Bold" pitchFamily="34" charset="0"/>
              </a:rPr>
              <a:t>Diakoni, samhandling og kompetanse</a:t>
            </a:r>
          </a:p>
          <a:p>
            <a:pPr marL="0" indent="0">
              <a:buNone/>
            </a:pPr>
            <a:endParaRPr lang="nb-NO" sz="2000" dirty="0">
              <a:solidFill>
                <a:schemeClr val="accent1"/>
              </a:solidFill>
              <a:latin typeface="Britannic Bold" pitchFamily="34" charset="0"/>
            </a:endParaRPr>
          </a:p>
          <a:p>
            <a:pPr marL="0" indent="0">
              <a:buNone/>
            </a:pPr>
            <a:r>
              <a:rPr lang="nb-NO" sz="2000" dirty="0">
                <a:solidFill>
                  <a:schemeClr val="accent1"/>
                </a:solidFill>
                <a:latin typeface="Britannic Bold" pitchFamily="34" charset="0"/>
              </a:rPr>
              <a:t>Hvorfor</a:t>
            </a:r>
          </a:p>
          <a:p>
            <a:r>
              <a:rPr lang="nb-NO" sz="2000" dirty="0"/>
              <a:t>Bidra til tettere samhandling kirke/kommune</a:t>
            </a:r>
          </a:p>
          <a:p>
            <a:r>
              <a:rPr lang="nb-NO" sz="2000" dirty="0"/>
              <a:t>Utvikle samarbeid med frivillige medarbeidere</a:t>
            </a:r>
          </a:p>
          <a:p>
            <a:pPr marL="0" indent="0">
              <a:buNone/>
            </a:pPr>
            <a:r>
              <a:rPr lang="nb-NO" sz="2000" dirty="0">
                <a:solidFill>
                  <a:schemeClr val="accent1"/>
                </a:solidFill>
                <a:latin typeface="Britannic Bold" pitchFamily="34" charset="0"/>
              </a:rPr>
              <a:t>Hva</a:t>
            </a:r>
          </a:p>
          <a:p>
            <a:r>
              <a:rPr lang="nb-NO" sz="2000" dirty="0"/>
              <a:t>Ivareta den enkeltes rett til å utøve sin to og sitt livssyn</a:t>
            </a:r>
          </a:p>
          <a:p>
            <a:r>
              <a:rPr lang="nb-NO" sz="2000" dirty="0"/>
              <a:t>Ta på alvor det enkelte menneskets behov for samtale om åndelige og eksistensielle spørsmål</a:t>
            </a:r>
          </a:p>
          <a:p>
            <a:r>
              <a:rPr lang="nb-NO" sz="2000" dirty="0"/>
              <a:t>Være til stede som kirke i møte med mennesker i vanskelige livssituasjoner, i de siste dager av livet og i utøvelse av tro og livssyn </a:t>
            </a:r>
          </a:p>
          <a:p>
            <a:r>
              <a:rPr lang="nb-NO" sz="2000" dirty="0"/>
              <a:t>Bidra til rekruttering og undervisning av frivillige som kan være en ressurs for de kommunale tjenestene. </a:t>
            </a:r>
          </a:p>
          <a:p>
            <a:r>
              <a:rPr lang="nb-NO" sz="2000" dirty="0"/>
              <a:t>Kompetanseheving for ansatte og frivillige</a:t>
            </a:r>
          </a:p>
          <a:p>
            <a:pPr marL="0" lvl="0" indent="0">
              <a:buNone/>
            </a:pPr>
            <a:endParaRPr lang="nb-NO" sz="2000" dirty="0"/>
          </a:p>
          <a:p>
            <a:pPr marL="0" indent="0">
              <a:buNone/>
            </a:pPr>
            <a:endParaRPr lang="nb-NO"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373" y="260651"/>
            <a:ext cx="295742" cy="3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81328"/>
            <a:ext cx="91440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467544" y="1484784"/>
            <a:ext cx="8424936" cy="2862322"/>
          </a:xfrm>
          <a:prstGeom prst="rect">
            <a:avLst/>
          </a:prstGeom>
        </p:spPr>
        <p:txBody>
          <a:bodyPr wrap="square">
            <a:spAutoFit/>
          </a:bodyPr>
          <a:lstStyle/>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spTree>
    <p:extLst>
      <p:ext uri="{BB962C8B-B14F-4D97-AF65-F5344CB8AC3E}">
        <p14:creationId xmlns:p14="http://schemas.microsoft.com/office/powerpoint/2010/main" val="1823528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306545"/>
          </a:xfrm>
        </p:spPr>
        <p:txBody>
          <a:bodyPr>
            <a:normAutofit fontScale="90000"/>
          </a:bodyPr>
          <a:lstStyle/>
          <a:p>
            <a:pPr algn="l"/>
            <a:r>
              <a:rPr lang="nb-NO" sz="1100" dirty="0"/>
              <a:t>     </a:t>
            </a:r>
            <a:r>
              <a:rPr lang="nb-NO" sz="1000" dirty="0"/>
              <a:t>DEN NORSKE KIRKE  </a:t>
            </a:r>
            <a:r>
              <a:rPr lang="nb-NO" sz="1100" dirty="0"/>
              <a:t/>
            </a:r>
            <a:br>
              <a:rPr lang="nb-NO" sz="1100" dirty="0"/>
            </a:br>
            <a:r>
              <a:rPr lang="nb-NO" sz="1100" dirty="0"/>
              <a:t>     </a:t>
            </a:r>
            <a:r>
              <a:rPr lang="nb-NO" sz="900" dirty="0"/>
              <a:t>Kristiansand kirkelige fellesråd  </a:t>
            </a:r>
          </a:p>
        </p:txBody>
      </p:sp>
      <p:sp>
        <p:nvSpPr>
          <p:cNvPr id="4" name="Plassholder for innhold 3"/>
          <p:cNvSpPr>
            <a:spLocks noGrp="1"/>
          </p:cNvSpPr>
          <p:nvPr>
            <p:ph idx="1"/>
          </p:nvPr>
        </p:nvSpPr>
        <p:spPr>
          <a:xfrm>
            <a:off x="457200" y="646196"/>
            <a:ext cx="8229600" cy="5479967"/>
          </a:xfrm>
        </p:spPr>
        <p:txBody>
          <a:bodyPr>
            <a:normAutofit fontScale="92500" lnSpcReduction="10000"/>
          </a:bodyPr>
          <a:lstStyle/>
          <a:p>
            <a:pPr marL="0" indent="0" algn="ctr">
              <a:buNone/>
            </a:pPr>
            <a:r>
              <a:rPr lang="nb-NO" sz="3500" dirty="0">
                <a:solidFill>
                  <a:schemeClr val="accent1"/>
                </a:solidFill>
                <a:latin typeface="Britannic Bold" pitchFamily="34" charset="0"/>
              </a:rPr>
              <a:t>Mål</a:t>
            </a:r>
          </a:p>
          <a:p>
            <a:pPr marL="0" indent="0" algn="ctr">
              <a:buNone/>
            </a:pPr>
            <a:r>
              <a:rPr lang="nb-NO" sz="2400" b="1" dirty="0">
                <a:solidFill>
                  <a:schemeClr val="accent1"/>
                </a:solidFill>
                <a:latin typeface="Britannic Bold" pitchFamily="34" charset="0"/>
              </a:rPr>
              <a:t>Alle mennesker skal, uansett funksjonsnivå eller livssituasjon, kunne utøve sin tro og sitt livssyn i praksis</a:t>
            </a:r>
          </a:p>
          <a:p>
            <a:pPr marL="0" indent="0" algn="ctr">
              <a:buNone/>
            </a:pPr>
            <a:endParaRPr lang="nb-NO" sz="2400" b="1" dirty="0">
              <a:solidFill>
                <a:schemeClr val="accent1"/>
              </a:solidFill>
              <a:latin typeface="Britannic Bold" pitchFamily="34" charset="0"/>
            </a:endParaRPr>
          </a:p>
          <a:p>
            <a:pPr lvl="0">
              <a:buFont typeface="+mj-lt"/>
              <a:buAutoNum type="arabicPeriod"/>
            </a:pPr>
            <a:r>
              <a:rPr lang="nb-NO" sz="1800" dirty="0"/>
              <a:t>Kirken er en viktig samarbeidspart og ressurs for ansatte i helse- og omsorgstjenestene i kommunen og bidrar med kompetanse for å ivareta behov for sjelesorg og samtaler i åndelige og eksistensielle spørsmål for den enkelte.</a:t>
            </a:r>
          </a:p>
          <a:p>
            <a:pPr lvl="0">
              <a:buFont typeface="+mj-lt"/>
              <a:buAutoNum type="arabicPeriod"/>
            </a:pPr>
            <a:endParaRPr lang="nb-NO" sz="1800" dirty="0"/>
          </a:p>
          <a:p>
            <a:pPr lvl="0">
              <a:buFont typeface="+mj-lt"/>
              <a:buAutoNum type="arabicPeriod"/>
            </a:pPr>
            <a:r>
              <a:rPr lang="nb-NO" sz="1800" dirty="0"/>
              <a:t>Kirken og kommunens helse- og sosialsektor samarbeider på flere arenaer.</a:t>
            </a:r>
          </a:p>
          <a:p>
            <a:pPr lvl="0">
              <a:buFont typeface="+mj-lt"/>
              <a:buAutoNum type="arabicPeriod"/>
            </a:pPr>
            <a:endParaRPr lang="nb-NO" sz="1800" dirty="0"/>
          </a:p>
          <a:p>
            <a:pPr lvl="0">
              <a:buFont typeface="+mj-lt"/>
              <a:buAutoNum type="arabicPeriod"/>
            </a:pPr>
            <a:r>
              <a:rPr lang="nb-NO" sz="1800" dirty="0"/>
              <a:t>Kirken er en viktig samarbeidspart og er delaktig i aktiviteten i «Omsorgsboliger for personer med demens» på Strømme. </a:t>
            </a:r>
          </a:p>
          <a:p>
            <a:pPr lvl="0">
              <a:buFont typeface="+mj-lt"/>
              <a:buAutoNum type="arabicPeriod"/>
            </a:pPr>
            <a:endParaRPr lang="nb-NO" sz="1800" dirty="0"/>
          </a:p>
          <a:p>
            <a:pPr lvl="0">
              <a:buFont typeface="+mj-lt"/>
              <a:buAutoNum type="arabicPeriod"/>
            </a:pPr>
            <a:r>
              <a:rPr lang="nb-NO" sz="1800" dirty="0"/>
              <a:t>Aktive frivillige innenfor kirkens omsorgsarbeid bidrar som en ressurs.</a:t>
            </a:r>
          </a:p>
          <a:p>
            <a:pPr lvl="0">
              <a:buFont typeface="+mj-lt"/>
              <a:buAutoNum type="arabicPeriod"/>
            </a:pPr>
            <a:endParaRPr lang="nb-NO" sz="1800" dirty="0"/>
          </a:p>
          <a:p>
            <a:pPr lvl="0">
              <a:buFont typeface="+mj-lt"/>
              <a:buAutoNum type="arabicPeriod"/>
            </a:pPr>
            <a:r>
              <a:rPr lang="nb-NO" sz="1800" dirty="0"/>
              <a:t>Bygge et fellesskap som kan bidra til at dette oppleves som en attraktiv og givende tjeneste for frivillige medarbeidere.</a:t>
            </a:r>
          </a:p>
          <a:p>
            <a:pPr marL="0" lvl="0" indent="0">
              <a:buNone/>
            </a:pPr>
            <a:endParaRPr lang="nb-NO" sz="1800" dirty="0"/>
          </a:p>
          <a:p>
            <a:pPr marL="0" indent="0">
              <a:buNone/>
            </a:pPr>
            <a:endParaRPr lang="nb-NO"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373" y="260651"/>
            <a:ext cx="307814" cy="385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81328"/>
            <a:ext cx="91440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467544" y="1484784"/>
            <a:ext cx="8424936" cy="2862322"/>
          </a:xfrm>
          <a:prstGeom prst="rect">
            <a:avLst/>
          </a:prstGeom>
        </p:spPr>
        <p:txBody>
          <a:bodyPr wrap="square">
            <a:spAutoFit/>
          </a:bodyPr>
          <a:lstStyle/>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spTree>
    <p:extLst>
      <p:ext uri="{BB962C8B-B14F-4D97-AF65-F5344CB8AC3E}">
        <p14:creationId xmlns:p14="http://schemas.microsoft.com/office/powerpoint/2010/main" val="4093250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425053"/>
          </a:xfrm>
        </p:spPr>
        <p:txBody>
          <a:bodyPr>
            <a:normAutofit/>
          </a:bodyPr>
          <a:lstStyle/>
          <a:p>
            <a:pPr algn="l"/>
            <a:r>
              <a:rPr lang="nb-NO" sz="1000" dirty="0"/>
              <a:t>              DEN NORSKE KIRKE  </a:t>
            </a:r>
            <a:r>
              <a:rPr lang="nb-NO" sz="1100" dirty="0"/>
              <a:t/>
            </a:r>
            <a:br>
              <a:rPr lang="nb-NO" sz="1100" dirty="0"/>
            </a:br>
            <a:r>
              <a:rPr lang="nb-NO" sz="1100" dirty="0"/>
              <a:t>             </a:t>
            </a:r>
            <a:r>
              <a:rPr lang="nb-NO" sz="900" dirty="0"/>
              <a:t>Kristiansand kirkelige fellesråd  </a:t>
            </a:r>
          </a:p>
        </p:txBody>
      </p:sp>
      <p:sp>
        <p:nvSpPr>
          <p:cNvPr id="4" name="Plassholder for innhold 3"/>
          <p:cNvSpPr>
            <a:spLocks noGrp="1"/>
          </p:cNvSpPr>
          <p:nvPr>
            <p:ph idx="1"/>
          </p:nvPr>
        </p:nvSpPr>
        <p:spPr>
          <a:xfrm>
            <a:off x="457200" y="764704"/>
            <a:ext cx="8229600" cy="5361459"/>
          </a:xfrm>
        </p:spPr>
        <p:txBody>
          <a:bodyPr vert="horz" lIns="91440" tIns="45720" rIns="91440" bIns="45720" rtlCol="0" anchor="t">
            <a:normAutofit fontScale="70000" lnSpcReduction="20000"/>
          </a:bodyPr>
          <a:lstStyle/>
          <a:p>
            <a:pPr marL="0" indent="0" algn="ctr">
              <a:buNone/>
            </a:pPr>
            <a:r>
              <a:rPr lang="nb-NO" sz="4600" b="1" dirty="0">
                <a:solidFill>
                  <a:schemeClr val="accent1"/>
                </a:solidFill>
                <a:latin typeface="Britannic Bold" pitchFamily="34" charset="0"/>
              </a:rPr>
              <a:t>Tiltak</a:t>
            </a:r>
            <a:endParaRPr lang="nb-NO" sz="4600" dirty="0">
              <a:solidFill>
                <a:schemeClr val="accent1"/>
              </a:solidFill>
              <a:latin typeface="Britannic Bold" pitchFamily="34" charset="0"/>
            </a:endParaRPr>
          </a:p>
          <a:p>
            <a:pPr lvl="0"/>
            <a:r>
              <a:rPr lang="nb-NO" sz="3400" b="1" dirty="0">
                <a:solidFill>
                  <a:schemeClr val="accent1"/>
                </a:solidFill>
              </a:rPr>
              <a:t>Etablere gode rutiner for samhandling med kommunens helse- og omsorgstjenester på forskjellige arenaer</a:t>
            </a:r>
          </a:p>
          <a:p>
            <a:pPr marL="0" lvl="0" indent="0">
              <a:buNone/>
            </a:pPr>
            <a:r>
              <a:rPr lang="nb-NO" sz="2400" dirty="0"/>
              <a:t>       -  </a:t>
            </a:r>
            <a:r>
              <a:rPr lang="nb-NO" sz="2600" dirty="0"/>
              <a:t>Omsorgssentre (sykehjem, omsorgsboliger)</a:t>
            </a:r>
          </a:p>
          <a:p>
            <a:pPr marL="0" lvl="0" indent="0">
              <a:buNone/>
            </a:pPr>
            <a:r>
              <a:rPr lang="nb-NO" sz="2600" dirty="0"/>
              <a:t>       -  Hjemmebaserte tjenester</a:t>
            </a:r>
          </a:p>
          <a:p>
            <a:pPr marL="0" indent="0">
              <a:buNone/>
            </a:pPr>
            <a:r>
              <a:rPr lang="nb-NO" sz="2600" dirty="0">
                <a:cs typeface="Calibri"/>
              </a:rPr>
              <a:t>       -  Virksomhet Oppfølging UH</a:t>
            </a:r>
            <a:endParaRPr lang="nb-NO" sz="2600" dirty="0"/>
          </a:p>
          <a:p>
            <a:pPr marL="0" lvl="0" indent="0">
              <a:buNone/>
            </a:pPr>
            <a:r>
              <a:rPr lang="nb-NO" sz="2600" dirty="0"/>
              <a:t>       -  Ansatte og ledere på avdelingene og i sonene</a:t>
            </a:r>
          </a:p>
          <a:p>
            <a:pPr marL="0" lvl="0" indent="0">
              <a:buNone/>
            </a:pPr>
            <a:r>
              <a:rPr lang="nb-NO" sz="2600" dirty="0"/>
              <a:t>       -  Kompetanseutviklingsmiljøet i kommunen (USHT, fagutviklere)</a:t>
            </a:r>
          </a:p>
          <a:p>
            <a:pPr marL="0" lvl="0" indent="0">
              <a:buNone/>
            </a:pPr>
            <a:endParaRPr lang="nb-NO" sz="2400" dirty="0"/>
          </a:p>
          <a:p>
            <a:pPr lvl="0"/>
            <a:r>
              <a:rPr lang="nb-NO" sz="3400" b="1" dirty="0">
                <a:solidFill>
                  <a:schemeClr val="accent1"/>
                </a:solidFill>
              </a:rPr>
              <a:t>Kurs/ kompetanseheving for ansatte i kirke og kommune</a:t>
            </a:r>
          </a:p>
          <a:p>
            <a:pPr marL="0" lvl="0" indent="0">
              <a:buNone/>
            </a:pPr>
            <a:r>
              <a:rPr lang="nb-NO" sz="2600" dirty="0"/>
              <a:t>       -  Kartlegging åndelige/eksistensielle spørsmål (Hva er viktig for deg?)</a:t>
            </a:r>
          </a:p>
          <a:p>
            <a:pPr marL="0" lvl="0" indent="0">
              <a:buNone/>
            </a:pPr>
            <a:r>
              <a:rPr lang="nb-NO" sz="2600" dirty="0"/>
              <a:t>       -  Rett til trosutøvelse</a:t>
            </a:r>
          </a:p>
          <a:p>
            <a:pPr marL="0" lvl="0" indent="0">
              <a:buNone/>
            </a:pPr>
            <a:r>
              <a:rPr lang="nb-NO" sz="2600" dirty="0"/>
              <a:t>       -  Undervisning (Basiskurs i kommunen)</a:t>
            </a:r>
          </a:p>
          <a:p>
            <a:pPr marL="0" lvl="0" indent="0">
              <a:buNone/>
            </a:pPr>
            <a:r>
              <a:rPr lang="nb-NO" sz="2600" dirty="0"/>
              <a:t>       -  Åndelige/eksistensielle spørsmål</a:t>
            </a:r>
          </a:p>
          <a:p>
            <a:pPr marL="0" lvl="0" indent="0">
              <a:buNone/>
            </a:pPr>
            <a:r>
              <a:rPr lang="nb-NO" sz="2600" dirty="0"/>
              <a:t>       -  Sjelesorg</a:t>
            </a:r>
          </a:p>
          <a:p>
            <a:pPr marL="0" lvl="0" indent="0">
              <a:buNone/>
            </a:pPr>
            <a:r>
              <a:rPr lang="nb-NO" sz="2600" dirty="0"/>
              <a:t>       -  Etisk refleksjon</a:t>
            </a:r>
          </a:p>
          <a:p>
            <a:pPr marL="0" lvl="0" indent="0">
              <a:buNone/>
            </a:pPr>
            <a:r>
              <a:rPr lang="nb-NO" sz="2600" dirty="0"/>
              <a:t>       -  Demensvennlig samfunn</a:t>
            </a:r>
          </a:p>
          <a:p>
            <a:pPr marL="0" lvl="0" indent="0">
              <a:buNone/>
            </a:pPr>
            <a:r>
              <a:rPr lang="nb-NO" sz="2600" dirty="0"/>
              <a:t>       -  «Jeg og døden»</a:t>
            </a:r>
          </a:p>
          <a:p>
            <a:pPr lvl="0"/>
            <a:endParaRPr lang="nb-NO" sz="2600" dirty="0"/>
          </a:p>
          <a:p>
            <a:pPr lvl="0"/>
            <a:endParaRPr lang="nb-NO" sz="2600" dirty="0"/>
          </a:p>
          <a:p>
            <a:pPr lvl="0"/>
            <a:endParaRPr lang="nb-NO" sz="26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81328"/>
            <a:ext cx="91440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397" y="332659"/>
            <a:ext cx="295742" cy="3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3032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291425"/>
          </a:xfrm>
        </p:spPr>
        <p:txBody>
          <a:bodyPr>
            <a:normAutofit fontScale="90000"/>
          </a:bodyPr>
          <a:lstStyle/>
          <a:p>
            <a:pPr algn="l"/>
            <a:r>
              <a:rPr lang="nb-NO" sz="1100" dirty="0"/>
              <a:t>    </a:t>
            </a:r>
            <a:r>
              <a:rPr lang="nb-NO" sz="1000" dirty="0"/>
              <a:t>DEN NORSKE KIRKE  </a:t>
            </a:r>
            <a:r>
              <a:rPr lang="nb-NO" sz="1100" dirty="0"/>
              <a:t/>
            </a:r>
            <a:br>
              <a:rPr lang="nb-NO" sz="1100" dirty="0"/>
            </a:br>
            <a:r>
              <a:rPr lang="nb-NO" sz="1100" dirty="0"/>
              <a:t>    </a:t>
            </a:r>
            <a:r>
              <a:rPr lang="nb-NO" sz="900" dirty="0"/>
              <a:t>Kristiansand kirkelige fellesråd  </a:t>
            </a:r>
          </a:p>
        </p:txBody>
      </p:sp>
      <p:sp>
        <p:nvSpPr>
          <p:cNvPr id="4" name="Plassholder for innhold 3"/>
          <p:cNvSpPr>
            <a:spLocks noGrp="1"/>
          </p:cNvSpPr>
          <p:nvPr>
            <p:ph idx="1"/>
          </p:nvPr>
        </p:nvSpPr>
        <p:spPr>
          <a:xfrm>
            <a:off x="636712" y="1318188"/>
            <a:ext cx="8229600" cy="5544616"/>
          </a:xfrm>
        </p:spPr>
        <p:txBody>
          <a:bodyPr>
            <a:normAutofit/>
          </a:bodyPr>
          <a:lstStyle/>
          <a:p>
            <a:pPr marL="0" indent="0">
              <a:buNone/>
            </a:pPr>
            <a:r>
              <a:rPr lang="nb-NO" sz="2000" b="1" dirty="0">
                <a:solidFill>
                  <a:srgbClr val="365F91"/>
                </a:solidFill>
                <a:latin typeface="Cambria" panose="02040503050406030204" pitchFamily="18" charset="0"/>
                <a:ea typeface="Calibri" panose="020F0502020204030204" pitchFamily="34" charset="0"/>
                <a:cs typeface="Times New Roman" panose="02020603050405020304" pitchFamily="18" charset="0"/>
              </a:rPr>
              <a:t>Sikre tros- og livssynsfrihet for mottakere av helse og omsorgstjenester- samt ivaretakelse av eksistensiell og åndelig omsorg</a:t>
            </a:r>
          </a:p>
          <a:p>
            <a:pPr marL="0" indent="0">
              <a:buNone/>
            </a:pPr>
            <a:endParaRPr lang="nb-NO" altLang="nb-NO" sz="1600" b="1" dirty="0">
              <a:solidFill>
                <a:srgbClr val="365F91"/>
              </a:solidFill>
              <a:latin typeface="Cambria" panose="02040503050406030204" pitchFamily="18" charset="0"/>
              <a:ea typeface="Calibri" panose="020F0502020204030204" pitchFamily="34" charset="0"/>
              <a:cs typeface="Times New Roman" panose="02020603050405020304" pitchFamily="18" charset="0"/>
            </a:endParaRPr>
          </a:p>
          <a:p>
            <a:pPr marL="0" indent="0">
              <a:buNone/>
            </a:pPr>
            <a:r>
              <a:rPr lang="nb-NO" altLang="nb-NO" sz="1600" b="1" dirty="0">
                <a:solidFill>
                  <a:srgbClr val="365F91"/>
                </a:solidFill>
                <a:latin typeface="Cambria" panose="02040503050406030204" pitchFamily="18" charset="0"/>
                <a:ea typeface="Calibri" panose="020F0502020204030204" pitchFamily="34" charset="0"/>
                <a:cs typeface="Times New Roman" panose="02020603050405020304" pitchFamily="18" charset="0"/>
              </a:rPr>
              <a:t>MÅL/ HENSIKT:</a:t>
            </a:r>
            <a:endParaRPr lang="nb-NO" altLang="nb-NO" sz="1600" dirty="0"/>
          </a:p>
          <a:p>
            <a:pPr marL="0" indent="0">
              <a:buNone/>
            </a:pPr>
            <a:endParaRPr lang="nb-NO" sz="2000" b="1" dirty="0">
              <a:solidFill>
                <a:srgbClr val="365F91"/>
              </a:solidFill>
              <a:latin typeface="Cambria" panose="02040503050406030204" pitchFamily="18" charset="0"/>
              <a:ea typeface="Calibri" panose="020F0502020204030204" pitchFamily="34" charset="0"/>
              <a:cs typeface="Times New Roman" panose="02020603050405020304" pitchFamily="18" charset="0"/>
            </a:endParaRPr>
          </a:p>
          <a:p>
            <a:pPr marL="0" indent="0">
              <a:buNone/>
            </a:pPr>
            <a:endParaRPr lang="nb-NO" sz="2000" b="1" dirty="0">
              <a:solidFill>
                <a:srgbClr val="365F91"/>
              </a:solidFill>
              <a:latin typeface="Cambria" panose="02040503050406030204" pitchFamily="18" charset="0"/>
              <a:ea typeface="Calibri" panose="020F0502020204030204" pitchFamily="34" charset="0"/>
              <a:cs typeface="Times New Roman" panose="02020603050405020304"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373" y="260651"/>
            <a:ext cx="295742" cy="3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81328"/>
            <a:ext cx="91440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467544" y="1484784"/>
            <a:ext cx="8424936" cy="2862322"/>
          </a:xfrm>
          <a:prstGeom prst="rect">
            <a:avLst/>
          </a:prstGeom>
        </p:spPr>
        <p:txBody>
          <a:bodyPr wrap="square">
            <a:spAutoFit/>
          </a:bodyPr>
          <a:lstStyle/>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sp>
        <p:nvSpPr>
          <p:cNvPr id="6" name="Rektangel 5"/>
          <p:cNvSpPr/>
          <p:nvPr/>
        </p:nvSpPr>
        <p:spPr>
          <a:xfrm>
            <a:off x="564115" y="2132855"/>
            <a:ext cx="8328365" cy="3693319"/>
          </a:xfrm>
          <a:prstGeom prst="rect">
            <a:avLst/>
          </a:prstGeom>
        </p:spPr>
        <p:txBody>
          <a:bodyPr wrap="square">
            <a:spAutoFit/>
          </a:bodyPr>
          <a:lstStyle/>
          <a:p>
            <a:pPr lvl="0" eaLnBrk="0" fontAlgn="base" hangingPunct="0">
              <a:spcBef>
                <a:spcPct val="0"/>
              </a:spcBef>
              <a:spcAft>
                <a:spcPct val="0"/>
              </a:spcAft>
            </a:pPr>
            <a:endParaRPr lang="nb-NO" altLang="nb-NO" sz="1400" dirty="0">
              <a:latin typeface="Arial" panose="020B060402020202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nb-NO" altLang="nb-NO" sz="1400" dirty="0">
              <a:latin typeface="Arial" panose="020B060402020202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nb-NO" altLang="nb-NO" sz="1400" dirty="0">
              <a:latin typeface="Arial" panose="020B060402020202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lang="nb-NO" altLang="nb-NO" sz="1600" dirty="0">
                <a:latin typeface="Arial" panose="020B0604020202020204" pitchFamily="34" charset="0"/>
                <a:ea typeface="Calibri" panose="020F0502020204030204" pitchFamily="34" charset="0"/>
                <a:cs typeface="Times New Roman" panose="02020603050405020304" pitchFamily="18" charset="0"/>
              </a:rPr>
              <a:t>Sikre at de som er avhengig av praktisk og personlig bistand fra den kommunale helse- og omsorgstjenesten, får ivaretatt sine muligheter til egen tros- og livssynsutøvelse, i tråd med de </a:t>
            </a:r>
            <a:r>
              <a:rPr lang="nb-NO" altLang="nb-NO" sz="1600" dirty="0" err="1">
                <a:latin typeface="Arial" panose="020B0604020202020204" pitchFamily="34" charset="0"/>
                <a:ea typeface="Calibri" panose="020F0502020204030204" pitchFamily="34" charset="0"/>
                <a:cs typeface="Times New Roman" panose="02020603050405020304" pitchFamily="18" charset="0"/>
              </a:rPr>
              <a:t>grunnlovsfestede</a:t>
            </a:r>
            <a:r>
              <a:rPr lang="nb-NO" altLang="nb-NO" sz="1600" dirty="0">
                <a:latin typeface="Arial" panose="020B0604020202020204" pitchFamily="34" charset="0"/>
                <a:ea typeface="Calibri" panose="020F0502020204030204" pitchFamily="34" charset="0"/>
                <a:cs typeface="Times New Roman" panose="02020603050405020304" pitchFamily="18" charset="0"/>
              </a:rPr>
              <a:t> bestemmelser om religionsfrihet og ytringsfrihet.                                             </a:t>
            </a:r>
            <a:r>
              <a:rPr lang="nb-NO" altLang="nb-NO" sz="1600" i="1" dirty="0">
                <a:latin typeface="Arial" panose="020B0604020202020204" pitchFamily="34" charset="0"/>
                <a:ea typeface="Calibri" panose="020F0502020204030204" pitchFamily="34" charset="0"/>
                <a:cs typeface="Calibri" panose="020F0502020204030204" pitchFamily="34" charset="0"/>
              </a:rPr>
              <a:t>Rundskriv I – 6/2009</a:t>
            </a:r>
            <a:r>
              <a:rPr lang="nb-NO" altLang="nb-NO" sz="1600" dirty="0">
                <a:latin typeface="Arial" panose="020B0604020202020204" pitchFamily="34" charset="0"/>
                <a:ea typeface="Calibri" panose="020F0502020204030204" pitchFamily="34" charset="0"/>
                <a:cs typeface="Calibri" panose="020F0502020204030204" pitchFamily="34" charset="0"/>
              </a:rPr>
              <a:t> </a:t>
            </a:r>
            <a:r>
              <a:rPr lang="nb-NO" altLang="nb-NO" sz="1600" i="1" dirty="0">
                <a:latin typeface="Arial" panose="020B0604020202020204" pitchFamily="34" charset="0"/>
                <a:ea typeface="Calibri" panose="020F0502020204030204" pitchFamily="34" charset="0"/>
                <a:cs typeface="Calibri" panose="020F0502020204030204" pitchFamily="34" charset="0"/>
              </a:rPr>
              <a:t>«Rett til trosutøvelse</a:t>
            </a:r>
            <a:r>
              <a:rPr lang="nb-NO" altLang="nb-NO" sz="1600" dirty="0">
                <a:latin typeface="Arial" panose="020B0604020202020204" pitchFamily="34" charset="0"/>
                <a:ea typeface="Calibri" panose="020F0502020204030204" pitchFamily="34" charset="0"/>
                <a:cs typeface="Calibri" panose="020F0502020204030204" pitchFamily="34" charset="0"/>
              </a:rPr>
              <a:t>»</a:t>
            </a:r>
            <a:endParaRPr lang="nb-NO" altLang="nb-NO" sz="1600" dirty="0"/>
          </a:p>
          <a:p>
            <a:pPr lvl="0" eaLnBrk="0" fontAlgn="base" hangingPunct="0">
              <a:spcBef>
                <a:spcPct val="0"/>
              </a:spcBef>
              <a:spcAft>
                <a:spcPct val="0"/>
              </a:spcAft>
            </a:pPr>
            <a:endParaRPr lang="nb-NO" altLang="nb-NO" sz="1600" dirty="0">
              <a:latin typeface="Arial" panose="020B060402020202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lang="nb-NO" altLang="nb-NO" sz="1600" dirty="0">
                <a:latin typeface="Arial" panose="020B0604020202020204" pitchFamily="34" charset="0"/>
                <a:ea typeface="Calibri" panose="020F0502020204030204" pitchFamily="34" charset="0"/>
                <a:cs typeface="Times New Roman" panose="02020603050405020304" pitchFamily="18" charset="0"/>
              </a:rPr>
              <a:t>Beboer/bruker opplever at eksistensielle og åndelige behov blir ivaretatt og fulgt opp.</a:t>
            </a:r>
            <a:endParaRPr lang="nb-NO" altLang="nb-NO" sz="1600" dirty="0"/>
          </a:p>
          <a:p>
            <a:pPr lvl="0" eaLnBrk="0" fontAlgn="base" hangingPunct="0">
              <a:spcBef>
                <a:spcPct val="0"/>
              </a:spcBef>
              <a:spcAft>
                <a:spcPct val="0"/>
              </a:spcAft>
            </a:pPr>
            <a:endParaRPr lang="nb-NO" altLang="nb-NO" sz="1600" dirty="0">
              <a:latin typeface="Arial" panose="020B060402020202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lang="nb-NO" altLang="nb-NO" sz="1600" dirty="0">
                <a:latin typeface="Arial" panose="020B0604020202020204" pitchFamily="34" charset="0"/>
                <a:ea typeface="Calibri" panose="020F0502020204030204" pitchFamily="34" charset="0"/>
                <a:cs typeface="Times New Roman" panose="02020603050405020304" pitchFamily="18" charset="0"/>
              </a:rPr>
              <a:t>Ansatte viser respekt for beboerens/brukerens verdier, skikker og tro.</a:t>
            </a:r>
            <a:endParaRPr lang="nb-NO" altLang="nb-NO" sz="1600" dirty="0"/>
          </a:p>
          <a:p>
            <a:pPr lvl="0" eaLnBrk="0" fontAlgn="base" hangingPunct="0">
              <a:spcBef>
                <a:spcPct val="0"/>
              </a:spcBef>
              <a:spcAft>
                <a:spcPct val="0"/>
              </a:spcAft>
            </a:pPr>
            <a:endParaRPr lang="nb-NO" altLang="nb-NO" sz="1600" dirty="0">
              <a:latin typeface="Arial" panose="020B060402020202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lang="nb-NO" altLang="nb-NO" sz="1600" dirty="0">
                <a:latin typeface="Arial" panose="020B0604020202020204" pitchFamily="34" charset="0"/>
                <a:ea typeface="Calibri" panose="020F0502020204030204" pitchFamily="34" charset="0"/>
                <a:cs typeface="Times New Roman" panose="02020603050405020304" pitchFamily="18" charset="0"/>
              </a:rPr>
              <a:t>Ansatte er bevisst på å gi dette området oppmerksomhet på beboerens/brukerens premisser.</a:t>
            </a:r>
          </a:p>
          <a:p>
            <a:pPr lvl="0" eaLnBrk="0" fontAlgn="base" hangingPunct="0">
              <a:spcBef>
                <a:spcPct val="0"/>
              </a:spcBef>
              <a:spcAft>
                <a:spcPct val="0"/>
              </a:spcAft>
            </a:pPr>
            <a:endParaRPr lang="nb-NO" altLang="nb-NO" sz="1600" dirty="0">
              <a:latin typeface="Arial" panose="020B0604020202020204" pitchFamily="34" charset="0"/>
              <a:cs typeface="Times New Roman" panose="02020603050405020304" pitchFamily="18" charset="0"/>
            </a:endParaRPr>
          </a:p>
        </p:txBody>
      </p:sp>
      <p:sp>
        <p:nvSpPr>
          <p:cNvPr id="7" name="Rectangle 3"/>
          <p:cNvSpPr>
            <a:spLocks noChangeArrowheads="1"/>
          </p:cNvSpPr>
          <p:nvPr/>
        </p:nvSpPr>
        <p:spPr bwMode="auto">
          <a:xfrm>
            <a:off x="179512" y="48147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cxnSp>
        <p:nvCxnSpPr>
          <p:cNvPr id="10" name="Rett linje 9"/>
          <p:cNvCxnSpPr/>
          <p:nvPr/>
        </p:nvCxnSpPr>
        <p:spPr>
          <a:xfrm>
            <a:off x="522412" y="1329201"/>
            <a:ext cx="5314950" cy="0"/>
          </a:xfrm>
          <a:prstGeom prst="line">
            <a:avLst/>
          </a:prstGeom>
          <a:noFill/>
          <a:ln w="28575" cap="flat" cmpd="sng" algn="ctr">
            <a:solidFill>
              <a:srgbClr val="1F497D">
                <a:lumMod val="60000"/>
                <a:lumOff val="40000"/>
              </a:srgbClr>
            </a:solidFill>
            <a:prstDash val="solid"/>
          </a:ln>
          <a:effectLst/>
        </p:spPr>
      </p:cxnSp>
      <p:sp>
        <p:nvSpPr>
          <p:cNvPr id="8" name="Rectangle 4"/>
          <p:cNvSpPr>
            <a:spLocks noChangeArrowheads="1"/>
          </p:cNvSpPr>
          <p:nvPr/>
        </p:nvSpPr>
        <p:spPr bwMode="auto">
          <a:xfrm>
            <a:off x="179512" y="769399"/>
            <a:ext cx="45337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Kvalitetshåndbok for helse og sosial</a:t>
            </a:r>
            <a:endParaRPr kumimoji="0" lang="nb-NO" altLang="nb-NO" sz="1800" b="0" i="0" u="none" strike="noStrike" cap="none" normalizeH="0" baseline="0" dirty="0">
              <a:ln>
                <a:noFill/>
              </a:ln>
              <a:solidFill>
                <a:schemeClr val="tx1"/>
              </a:solidFill>
              <a:effectLst/>
              <a:latin typeface="Arial" panose="020B0604020202020204" pitchFamily="34" charset="0"/>
            </a:endParaRPr>
          </a:p>
        </p:txBody>
      </p:sp>
      <p:pic>
        <p:nvPicPr>
          <p:cNvPr id="12" name="Bilde 11"/>
          <p:cNvPicPr/>
          <p:nvPr/>
        </p:nvPicPr>
        <p:blipFill rotWithShape="1">
          <a:blip r:embed="rId5">
            <a:duotone>
              <a:prstClr val="black"/>
              <a:schemeClr val="accent1">
                <a:tint val="45000"/>
                <a:satMod val="400000"/>
              </a:schemeClr>
            </a:duotone>
            <a:extLst>
              <a:ext uri="{BEBA8EAE-BF5A-486C-A8C5-ECC9F3942E4B}">
                <a14:imgProps xmlns:a14="http://schemas.microsoft.com/office/drawing/2010/main">
                  <a14:imgLayer r:embed="rId6">
                    <a14:imgEffect>
                      <a14:sharpenSoften amount="100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4177" t="-2052" r="-1213" b="-970"/>
          <a:stretch/>
        </p:blipFill>
        <p:spPr bwMode="auto">
          <a:xfrm>
            <a:off x="6688174" y="260651"/>
            <a:ext cx="1562100" cy="16097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3047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291425"/>
          </a:xfrm>
        </p:spPr>
        <p:txBody>
          <a:bodyPr>
            <a:normAutofit fontScale="90000"/>
          </a:bodyPr>
          <a:lstStyle/>
          <a:p>
            <a:pPr algn="l"/>
            <a:r>
              <a:rPr lang="nb-NO" sz="1100" dirty="0"/>
              <a:t>    </a:t>
            </a:r>
            <a:r>
              <a:rPr lang="nb-NO" sz="1000" dirty="0"/>
              <a:t>DEN NORSKE KIRKE  </a:t>
            </a:r>
            <a:r>
              <a:rPr lang="nb-NO" sz="1100" dirty="0"/>
              <a:t/>
            </a:r>
            <a:br>
              <a:rPr lang="nb-NO" sz="1100" dirty="0"/>
            </a:br>
            <a:r>
              <a:rPr lang="nb-NO" sz="1100" dirty="0"/>
              <a:t>    </a:t>
            </a:r>
            <a:r>
              <a:rPr lang="nb-NO" sz="900" dirty="0"/>
              <a:t>Kristiansand kirkelige fellesråd  </a:t>
            </a:r>
          </a:p>
        </p:txBody>
      </p:sp>
      <p:sp>
        <p:nvSpPr>
          <p:cNvPr id="4" name="Plassholder for innhold 3"/>
          <p:cNvSpPr>
            <a:spLocks noGrp="1"/>
          </p:cNvSpPr>
          <p:nvPr>
            <p:ph idx="1"/>
          </p:nvPr>
        </p:nvSpPr>
        <p:spPr>
          <a:xfrm>
            <a:off x="457200" y="836712"/>
            <a:ext cx="8229600" cy="5544616"/>
          </a:xfrm>
        </p:spPr>
        <p:txBody>
          <a:bodyPr>
            <a:normAutofit fontScale="32500" lnSpcReduction="20000"/>
          </a:bodyPr>
          <a:lstStyle/>
          <a:p>
            <a:pPr marL="0" indent="0">
              <a:buNone/>
            </a:pPr>
            <a:r>
              <a:rPr lang="nb-NO" sz="6200" b="1" dirty="0">
                <a:solidFill>
                  <a:schemeClr val="accent1"/>
                </a:solidFill>
              </a:rPr>
              <a:t>BESKRIVELSE:</a:t>
            </a:r>
            <a:endParaRPr lang="nb-NO" sz="6200" dirty="0">
              <a:solidFill>
                <a:schemeClr val="accent1"/>
              </a:solidFill>
            </a:endParaRPr>
          </a:p>
          <a:p>
            <a:pPr marL="0" indent="0">
              <a:buNone/>
            </a:pPr>
            <a:r>
              <a:rPr lang="nb-NO" sz="6200" b="1" dirty="0"/>
              <a:t>Kartlegging</a:t>
            </a:r>
          </a:p>
          <a:p>
            <a:pPr marL="0" lvl="0" indent="0">
              <a:buNone/>
            </a:pPr>
            <a:r>
              <a:rPr lang="nb-NO" sz="6200" b="1" dirty="0" err="1"/>
              <a:t>Oppstartssamtale</a:t>
            </a:r>
            <a:r>
              <a:rPr lang="nb-NO" sz="6200" b="1" dirty="0"/>
              <a:t> </a:t>
            </a:r>
            <a:r>
              <a:rPr lang="nb-NO" sz="6200" dirty="0"/>
              <a:t>(eks. Innkomstsamtale, «Min historie», sjekklister)</a:t>
            </a:r>
          </a:p>
          <a:p>
            <a:pPr lvl="0"/>
            <a:r>
              <a:rPr lang="nb-NO" sz="6200" dirty="0"/>
              <a:t>Hva er viktig for deg?</a:t>
            </a:r>
          </a:p>
          <a:p>
            <a:pPr lvl="0"/>
            <a:r>
              <a:rPr lang="nb-NO" sz="6200" dirty="0"/>
              <a:t>Tilhørighet / medlemskap trossamfunn? Ønsker du kontakt med noen derfra?</a:t>
            </a:r>
          </a:p>
          <a:p>
            <a:pPr lvl="0"/>
            <a:r>
              <a:rPr lang="nb-NO" sz="6200" dirty="0"/>
              <a:t>Aktiviteter i fellesskap med andre; ønsker du å delta på gudstjenester, nattverd, møter evt. annet?</a:t>
            </a:r>
          </a:p>
          <a:p>
            <a:pPr lvl="0"/>
            <a:r>
              <a:rPr lang="nb-NO" sz="6200" dirty="0"/>
              <a:t>Daglige rutiner: Har du spesielle skikker i forbindelse med mat/måltider? Lesing av tekster/bønn? Pleier du å synge/høre på musikk? </a:t>
            </a:r>
          </a:p>
          <a:p>
            <a:pPr lvl="0"/>
            <a:r>
              <a:rPr lang="nb-NO" sz="6200" dirty="0"/>
              <a:t>Hvilke høytider feirer du? Pynting/mattradisjoner/faste?</a:t>
            </a:r>
          </a:p>
          <a:p>
            <a:pPr lvl="0"/>
            <a:r>
              <a:rPr lang="nb-NO" sz="6200" dirty="0"/>
              <a:t>Hvis aktuelt: Har du gjort deg tanker om livets slutt? Spesielle ønsker?</a:t>
            </a:r>
          </a:p>
          <a:p>
            <a:pPr marL="0" indent="0">
              <a:buNone/>
            </a:pPr>
            <a:r>
              <a:rPr lang="nb-NO" sz="6200" dirty="0"/>
              <a:t> </a:t>
            </a:r>
          </a:p>
          <a:p>
            <a:pPr marL="0" lvl="0" indent="0">
              <a:buNone/>
            </a:pPr>
            <a:r>
              <a:rPr lang="nb-NO" sz="6200" b="1" dirty="0" err="1"/>
              <a:t>Oppfølgingsamtaler</a:t>
            </a:r>
            <a:r>
              <a:rPr lang="nb-NO" sz="6200" b="1" dirty="0"/>
              <a:t> </a:t>
            </a:r>
            <a:r>
              <a:rPr lang="nb-NO" sz="6200" dirty="0"/>
              <a:t>(eks. årskontroll, samtale med primærkontakt, forhåndssamtale)   Min. x 1 i året</a:t>
            </a:r>
          </a:p>
          <a:p>
            <a:pPr marL="0" lvl="0" indent="0">
              <a:buNone/>
            </a:pPr>
            <a:r>
              <a:rPr lang="nb-NO" sz="6200" dirty="0"/>
              <a:t>Tema: Ta utgangspunkt i </a:t>
            </a:r>
            <a:r>
              <a:rPr lang="nb-NO" sz="6200" dirty="0" err="1"/>
              <a:t>oppstartssamtalen</a:t>
            </a:r>
            <a:endParaRPr lang="nb-NO" sz="6200" dirty="0"/>
          </a:p>
          <a:p>
            <a:pPr marL="0" indent="0">
              <a:buNone/>
            </a:pPr>
            <a:r>
              <a:rPr lang="nb-NO" sz="4800" dirty="0"/>
              <a:t> </a:t>
            </a:r>
          </a:p>
          <a:p>
            <a:pPr marL="0" indent="0">
              <a:buNone/>
            </a:pPr>
            <a:endParaRPr lang="nb-NO"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373" y="260651"/>
            <a:ext cx="295742" cy="3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81328"/>
            <a:ext cx="91440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467544" y="1484784"/>
            <a:ext cx="8424936" cy="2862322"/>
          </a:xfrm>
          <a:prstGeom prst="rect">
            <a:avLst/>
          </a:prstGeom>
        </p:spPr>
        <p:txBody>
          <a:bodyPr wrap="square">
            <a:spAutoFit/>
          </a:bodyPr>
          <a:lstStyle/>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spTree>
    <p:extLst>
      <p:ext uri="{BB962C8B-B14F-4D97-AF65-F5344CB8AC3E}">
        <p14:creationId xmlns:p14="http://schemas.microsoft.com/office/powerpoint/2010/main" val="1773654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291425"/>
          </a:xfrm>
        </p:spPr>
        <p:txBody>
          <a:bodyPr>
            <a:normAutofit fontScale="90000"/>
          </a:bodyPr>
          <a:lstStyle/>
          <a:p>
            <a:pPr algn="l"/>
            <a:r>
              <a:rPr lang="nb-NO" sz="1100" dirty="0"/>
              <a:t>    </a:t>
            </a:r>
            <a:r>
              <a:rPr lang="nb-NO" sz="1000" dirty="0"/>
              <a:t>DEN NORSKE KIRKE  </a:t>
            </a:r>
            <a:r>
              <a:rPr lang="nb-NO" sz="1100" dirty="0"/>
              <a:t/>
            </a:r>
            <a:br>
              <a:rPr lang="nb-NO" sz="1100" dirty="0"/>
            </a:br>
            <a:r>
              <a:rPr lang="nb-NO" sz="1100" dirty="0"/>
              <a:t>    </a:t>
            </a:r>
            <a:r>
              <a:rPr lang="nb-NO" sz="900" dirty="0"/>
              <a:t>Kristiansand kirkelige fellesråd  </a:t>
            </a:r>
          </a:p>
        </p:txBody>
      </p:sp>
      <p:sp>
        <p:nvSpPr>
          <p:cNvPr id="4" name="Plassholder for innhold 3"/>
          <p:cNvSpPr>
            <a:spLocks noGrp="1"/>
          </p:cNvSpPr>
          <p:nvPr>
            <p:ph idx="1"/>
          </p:nvPr>
        </p:nvSpPr>
        <p:spPr>
          <a:xfrm>
            <a:off x="457200" y="836712"/>
            <a:ext cx="8229600" cy="5544616"/>
          </a:xfrm>
        </p:spPr>
        <p:txBody>
          <a:bodyPr>
            <a:normAutofit fontScale="40000" lnSpcReduction="20000"/>
          </a:bodyPr>
          <a:lstStyle/>
          <a:p>
            <a:pPr marL="0" indent="0">
              <a:buNone/>
            </a:pPr>
            <a:r>
              <a:rPr lang="nb-NO" sz="6200" b="1" dirty="0">
                <a:solidFill>
                  <a:schemeClr val="accent1"/>
                </a:solidFill>
              </a:rPr>
              <a:t>BESKRIVELSE:</a:t>
            </a:r>
            <a:endParaRPr lang="nb-NO" sz="6200" dirty="0">
              <a:solidFill>
                <a:schemeClr val="accent1"/>
              </a:solidFill>
            </a:endParaRPr>
          </a:p>
          <a:p>
            <a:pPr marL="0" lvl="0" indent="0">
              <a:buNone/>
            </a:pPr>
            <a:r>
              <a:rPr lang="nb-NO" sz="4800" b="1" dirty="0"/>
              <a:t>Ved livets slutt</a:t>
            </a:r>
          </a:p>
          <a:p>
            <a:r>
              <a:rPr lang="nb-NO" sz="4800" dirty="0"/>
              <a:t>Hva tenker du om døden?</a:t>
            </a:r>
          </a:p>
          <a:p>
            <a:r>
              <a:rPr lang="nb-NO" sz="4800" dirty="0"/>
              <a:t>Hva gir deg styrke/håp/trøst? </a:t>
            </a:r>
          </a:p>
          <a:p>
            <a:r>
              <a:rPr lang="nb-NO" sz="4800" dirty="0"/>
              <a:t>For noen fungerer tro- og livssyn som kilde til trøst og styrke. Hvordan er det for deg?</a:t>
            </a:r>
          </a:p>
          <a:p>
            <a:r>
              <a:rPr lang="nb-NO" sz="4800" dirty="0"/>
              <a:t>Hva ser du for deg framover?</a:t>
            </a:r>
          </a:p>
          <a:p>
            <a:r>
              <a:rPr lang="nb-NO" sz="4800" dirty="0"/>
              <a:t>Er det noe du er bekymret eller redd for? I tilfelle hva?</a:t>
            </a:r>
          </a:p>
          <a:p>
            <a:r>
              <a:rPr lang="nb-NO" sz="4800" dirty="0"/>
              <a:t>Er det noen du vil snakke med?</a:t>
            </a:r>
          </a:p>
          <a:p>
            <a:r>
              <a:rPr lang="nb-NO" sz="4800" dirty="0"/>
              <a:t>Ønsker du kontakt med religiøs eller livssynsnøytral person? </a:t>
            </a:r>
          </a:p>
          <a:p>
            <a:r>
              <a:rPr lang="nb-NO" sz="4800" dirty="0"/>
              <a:t>Nattverd?</a:t>
            </a:r>
          </a:p>
          <a:p>
            <a:r>
              <a:rPr lang="nb-NO" sz="4800" dirty="0"/>
              <a:t>Er det noe annet vi kan bidra med?</a:t>
            </a:r>
          </a:p>
          <a:p>
            <a:pPr marL="0" indent="0">
              <a:buNone/>
            </a:pPr>
            <a:r>
              <a:rPr lang="nb-NO" sz="4800" dirty="0"/>
              <a:t> </a:t>
            </a:r>
          </a:p>
          <a:p>
            <a:pPr marL="0" indent="0">
              <a:buNone/>
            </a:pPr>
            <a:r>
              <a:rPr lang="nb-NO" sz="4800" b="1" dirty="0"/>
              <a:t>Tiltaksplan/ Dokumentasjon</a:t>
            </a:r>
          </a:p>
          <a:p>
            <a:pPr marL="0" lvl="0" indent="0">
              <a:buNone/>
            </a:pPr>
            <a:r>
              <a:rPr lang="nb-NO" sz="4800" dirty="0"/>
              <a:t>Relevante opplysninger/ tiltak skrives under punktet: Aktiviteter – interesser/tro- og livssyn.</a:t>
            </a:r>
          </a:p>
          <a:p>
            <a:pPr marL="0" lvl="0" indent="0">
              <a:buNone/>
            </a:pPr>
            <a:r>
              <a:rPr lang="nb-NO" sz="4800" dirty="0"/>
              <a:t>Notere navn/tlf. på evt. prest/imam/kontaktperson </a:t>
            </a:r>
          </a:p>
          <a:p>
            <a:pPr marL="0" lvl="0" indent="0">
              <a:buNone/>
            </a:pPr>
            <a:r>
              <a:rPr lang="nb-NO" sz="4800" dirty="0"/>
              <a:t>Ved livet slutt: Bruke «Livets siste dager» Plan for lindring i livets sluttfase</a:t>
            </a:r>
          </a:p>
          <a:p>
            <a:pPr marL="0" indent="0">
              <a:buNone/>
            </a:pPr>
            <a:endParaRPr lang="nb-NO"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373" y="260651"/>
            <a:ext cx="295742" cy="3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81328"/>
            <a:ext cx="91440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467544" y="1484784"/>
            <a:ext cx="8424936" cy="2862322"/>
          </a:xfrm>
          <a:prstGeom prst="rect">
            <a:avLst/>
          </a:prstGeom>
        </p:spPr>
        <p:txBody>
          <a:bodyPr wrap="square">
            <a:spAutoFit/>
          </a:bodyPr>
          <a:lstStyle/>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spTree>
    <p:extLst>
      <p:ext uri="{BB962C8B-B14F-4D97-AF65-F5344CB8AC3E}">
        <p14:creationId xmlns:p14="http://schemas.microsoft.com/office/powerpoint/2010/main" val="2522037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298985"/>
          </a:xfrm>
        </p:spPr>
        <p:txBody>
          <a:bodyPr>
            <a:normAutofit fontScale="90000"/>
          </a:bodyPr>
          <a:lstStyle/>
          <a:p>
            <a:pPr algn="l"/>
            <a:r>
              <a:rPr lang="nb-NO" sz="1100" dirty="0"/>
              <a:t>    </a:t>
            </a:r>
            <a:r>
              <a:rPr lang="nb-NO" sz="1000" dirty="0"/>
              <a:t>DEN NORSKE KIRKE  </a:t>
            </a:r>
            <a:r>
              <a:rPr lang="nb-NO" sz="1100" dirty="0"/>
              <a:t/>
            </a:r>
            <a:br>
              <a:rPr lang="nb-NO" sz="1100" dirty="0"/>
            </a:br>
            <a:r>
              <a:rPr lang="nb-NO" sz="1100" dirty="0"/>
              <a:t>    </a:t>
            </a:r>
            <a:r>
              <a:rPr lang="nb-NO" sz="900" dirty="0"/>
              <a:t>Kristiansand kirkelige fellesråd  </a:t>
            </a:r>
          </a:p>
        </p:txBody>
      </p:sp>
      <p:sp>
        <p:nvSpPr>
          <p:cNvPr id="4" name="Plassholder for innhold 3"/>
          <p:cNvSpPr>
            <a:spLocks noGrp="1"/>
          </p:cNvSpPr>
          <p:nvPr>
            <p:ph idx="1"/>
          </p:nvPr>
        </p:nvSpPr>
        <p:spPr>
          <a:xfrm>
            <a:off x="457200" y="638636"/>
            <a:ext cx="8229600" cy="5487527"/>
          </a:xfrm>
        </p:spPr>
        <p:txBody>
          <a:bodyPr>
            <a:normAutofit/>
          </a:bodyPr>
          <a:lstStyle/>
          <a:p>
            <a:pPr marL="0" indent="0">
              <a:buNone/>
            </a:pPr>
            <a:endParaRPr lang="nb-NO" sz="1600" b="1" dirty="0"/>
          </a:p>
          <a:p>
            <a:pPr marL="0" indent="0">
              <a:buNone/>
            </a:pPr>
            <a:endParaRPr lang="nb-NO" sz="1600" dirty="0"/>
          </a:p>
          <a:p>
            <a:pPr marL="0" indent="0">
              <a:buNone/>
            </a:pPr>
            <a:endParaRPr lang="nb-NO" sz="1600" b="1" dirty="0"/>
          </a:p>
          <a:p>
            <a:pPr marL="0" indent="0">
              <a:buNone/>
            </a:pPr>
            <a:endParaRPr lang="nb-NO" sz="1600" b="1" dirty="0"/>
          </a:p>
          <a:p>
            <a:pPr marL="0" indent="0">
              <a:buNone/>
            </a:pPr>
            <a:endParaRPr lang="nb-NO" sz="1600" b="1" dirty="0"/>
          </a:p>
          <a:p>
            <a:pPr marL="0" indent="0">
              <a:buNone/>
            </a:pPr>
            <a:endParaRPr lang="nb-NO" sz="16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373" y="260651"/>
            <a:ext cx="301778" cy="3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81328"/>
            <a:ext cx="91440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467544" y="1484784"/>
            <a:ext cx="8424936" cy="2862322"/>
          </a:xfrm>
          <a:prstGeom prst="rect">
            <a:avLst/>
          </a:prstGeom>
        </p:spPr>
        <p:txBody>
          <a:bodyPr wrap="square">
            <a:spAutoFit/>
          </a:bodyPr>
          <a:lstStyle/>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pic>
        <p:nvPicPr>
          <p:cNvPr id="7" name="Bilde 6"/>
          <p:cNvPicPr/>
          <p:nvPr/>
        </p:nvPicPr>
        <p:blipFill rotWithShape="1">
          <a:blip r:embed="rId5"/>
          <a:srcRect l="29266" t="5292" r="30390" b="3969"/>
          <a:stretch/>
        </p:blipFill>
        <p:spPr bwMode="auto">
          <a:xfrm>
            <a:off x="475536" y="788600"/>
            <a:ext cx="3873508" cy="5445020"/>
          </a:xfrm>
          <a:prstGeom prst="rect">
            <a:avLst/>
          </a:prstGeom>
          <a:ln>
            <a:noFill/>
          </a:ln>
          <a:extLst>
            <a:ext uri="{53640926-AAD7-44D8-BBD7-CCE9431645EC}">
              <a14:shadowObscured xmlns:a14="http://schemas.microsoft.com/office/drawing/2010/main"/>
            </a:ext>
          </a:extLst>
        </p:spPr>
      </p:pic>
      <p:pic>
        <p:nvPicPr>
          <p:cNvPr id="8" name="Bilde 7"/>
          <p:cNvPicPr/>
          <p:nvPr/>
        </p:nvPicPr>
        <p:blipFill rotWithShape="1">
          <a:blip r:embed="rId6"/>
          <a:srcRect l="30919" t="22189" r="28736" b="21103"/>
          <a:stretch/>
        </p:blipFill>
        <p:spPr bwMode="auto">
          <a:xfrm>
            <a:off x="4512598" y="110937"/>
            <a:ext cx="3777156" cy="2801426"/>
          </a:xfrm>
          <a:prstGeom prst="rect">
            <a:avLst/>
          </a:prstGeom>
          <a:ln>
            <a:noFill/>
          </a:ln>
          <a:extLst>
            <a:ext uri="{53640926-AAD7-44D8-BBD7-CCE9431645EC}">
              <a14:shadowObscured xmlns:a14="http://schemas.microsoft.com/office/drawing/2010/main"/>
            </a:ext>
          </a:extLst>
        </p:spPr>
      </p:pic>
      <p:pic>
        <p:nvPicPr>
          <p:cNvPr id="9" name="Plassholder for innhold 10"/>
          <p:cNvPicPr>
            <a:picLocks/>
          </p:cNvPicPr>
          <p:nvPr/>
        </p:nvPicPr>
        <p:blipFill rotWithShape="1">
          <a:blip r:embed="rId7"/>
          <a:srcRect l="23148" t="5820" r="23942" b="3174"/>
          <a:stretch/>
        </p:blipFill>
        <p:spPr bwMode="auto">
          <a:xfrm>
            <a:off x="4356041" y="2509446"/>
            <a:ext cx="3562023" cy="4236929"/>
          </a:xfrm>
          <a:prstGeom prst="rect">
            <a:avLst/>
          </a:prstGeom>
          <a:ln>
            <a:noFill/>
          </a:ln>
          <a:extLst>
            <a:ext uri="{53640926-AAD7-44D8-BBD7-CCE9431645EC}">
              <a14:shadowObscured xmlns:a14="http://schemas.microsoft.com/office/drawing/2010/main"/>
            </a:ext>
          </a:extLst>
        </p:spPr>
      </p:pic>
      <p:sp>
        <p:nvSpPr>
          <p:cNvPr id="5" name="TekstSylinder 4"/>
          <p:cNvSpPr txBox="1"/>
          <p:nvPr/>
        </p:nvSpPr>
        <p:spPr>
          <a:xfrm rot="19800000">
            <a:off x="244625" y="1857142"/>
            <a:ext cx="3742196" cy="1877437"/>
          </a:xfrm>
          <a:prstGeom prst="rect">
            <a:avLst/>
          </a:prstGeom>
          <a:solidFill>
            <a:schemeClr val="bg1"/>
          </a:solidFill>
        </p:spPr>
        <p:txBody>
          <a:bodyPr wrap="square" rtlCol="0">
            <a:spAutoFit/>
          </a:bodyPr>
          <a:lstStyle/>
          <a:p>
            <a:r>
              <a:rPr lang="nb-NO" sz="4000" b="1" dirty="0"/>
              <a:t>Økt kvalitet</a:t>
            </a:r>
          </a:p>
          <a:p>
            <a:r>
              <a:rPr lang="nb-NO" sz="2000" dirty="0"/>
              <a:t>Pasient/bruker</a:t>
            </a:r>
          </a:p>
          <a:p>
            <a:r>
              <a:rPr lang="nb-NO" sz="3600" b="1" dirty="0" smtClean="0"/>
              <a:t>Kompetanse</a:t>
            </a:r>
          </a:p>
          <a:p>
            <a:r>
              <a:rPr lang="nb-NO" sz="2000" dirty="0" smtClean="0"/>
              <a:t>Personalet</a:t>
            </a:r>
            <a:endParaRPr lang="nb-NO" sz="2000" dirty="0"/>
          </a:p>
        </p:txBody>
      </p:sp>
    </p:spTree>
    <p:extLst>
      <p:ext uri="{BB962C8B-B14F-4D97-AF65-F5344CB8AC3E}">
        <p14:creationId xmlns:p14="http://schemas.microsoft.com/office/powerpoint/2010/main" val="3782219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291425"/>
          </a:xfrm>
        </p:spPr>
        <p:txBody>
          <a:bodyPr>
            <a:normAutofit fontScale="90000"/>
          </a:bodyPr>
          <a:lstStyle/>
          <a:p>
            <a:pPr algn="l"/>
            <a:r>
              <a:rPr lang="nb-NO" sz="1100" dirty="0" smtClean="0"/>
              <a:t>    </a:t>
            </a:r>
            <a:r>
              <a:rPr lang="nb-NO" sz="1000" dirty="0" smtClean="0"/>
              <a:t>DEN NORSKE KIRKE  </a:t>
            </a:r>
            <a:r>
              <a:rPr lang="nb-NO" sz="1100" dirty="0" smtClean="0"/>
              <a:t/>
            </a:r>
            <a:br>
              <a:rPr lang="nb-NO" sz="1100" dirty="0" smtClean="0"/>
            </a:br>
            <a:r>
              <a:rPr lang="nb-NO" sz="1100" dirty="0" smtClean="0"/>
              <a:t>    </a:t>
            </a:r>
            <a:r>
              <a:rPr lang="nb-NO" sz="900" dirty="0" smtClean="0"/>
              <a:t>Kristiansand kirkelige fellesråd  </a:t>
            </a:r>
            <a:endParaRPr lang="nb-NO" sz="900" dirty="0"/>
          </a:p>
        </p:txBody>
      </p:sp>
      <p:sp>
        <p:nvSpPr>
          <p:cNvPr id="4" name="Plassholder for innhold 3"/>
          <p:cNvSpPr>
            <a:spLocks noGrp="1"/>
          </p:cNvSpPr>
          <p:nvPr>
            <p:ph idx="1"/>
          </p:nvPr>
        </p:nvSpPr>
        <p:spPr>
          <a:xfrm>
            <a:off x="457200" y="836712"/>
            <a:ext cx="8229600" cy="5544616"/>
          </a:xfrm>
        </p:spPr>
        <p:txBody>
          <a:bodyPr>
            <a:normAutofit fontScale="25000" lnSpcReduction="20000"/>
          </a:bodyPr>
          <a:lstStyle/>
          <a:p>
            <a:pPr marL="0" indent="0" algn="ctr">
              <a:lnSpc>
                <a:spcPct val="107000"/>
              </a:lnSpc>
              <a:spcAft>
                <a:spcPts val="800"/>
              </a:spcAft>
              <a:buNone/>
            </a:pPr>
            <a:r>
              <a:rPr lang="da-DK" sz="7400" b="1" dirty="0" smtClean="0">
                <a:solidFill>
                  <a:schemeClr val="accent1"/>
                </a:solidFill>
              </a:rPr>
              <a:t>”Jeg tror simpelthen, at barriererne ligger mellem ørerne”</a:t>
            </a:r>
          </a:p>
          <a:p>
            <a:pPr marL="0" indent="0" algn="ctr">
              <a:lnSpc>
                <a:spcPct val="107000"/>
              </a:lnSpc>
              <a:spcAft>
                <a:spcPts val="800"/>
              </a:spcAft>
              <a:buNone/>
            </a:pPr>
            <a:r>
              <a:rPr lang="nb-NO" sz="5500" b="1" dirty="0" smtClean="0">
                <a:latin typeface="Calibri" panose="020F0502020204030204" pitchFamily="34" charset="0"/>
                <a:ea typeface="Calibri" panose="020F0502020204030204" pitchFamily="34" charset="0"/>
                <a:cs typeface="Times New Roman" panose="02020603050405020304" pitchFamily="18" charset="0"/>
              </a:rPr>
              <a:t>Rapport om samarbeid mellom kirke og kommune, </a:t>
            </a:r>
            <a:r>
              <a:rPr lang="nb-NO" sz="4900" dirty="0" smtClean="0">
                <a:latin typeface="Calibri" panose="020F0502020204030204" pitchFamily="34" charset="0"/>
                <a:ea typeface="Calibri" panose="020F0502020204030204" pitchFamily="34" charset="0"/>
                <a:cs typeface="Times New Roman" panose="02020603050405020304" pitchFamily="18" charset="0"/>
              </a:rPr>
              <a:t>Danmark 2017</a:t>
            </a:r>
          </a:p>
          <a:p>
            <a:pPr marL="0" indent="0">
              <a:lnSpc>
                <a:spcPct val="107000"/>
              </a:lnSpc>
              <a:spcAft>
                <a:spcPts val="800"/>
              </a:spcAft>
              <a:buNone/>
            </a:pPr>
            <a:r>
              <a:rPr lang="nb-NO" sz="5600" b="1" dirty="0" smtClean="0">
                <a:latin typeface="Calibri" panose="020F0502020204030204" pitchFamily="34" charset="0"/>
                <a:ea typeface="Calibri" panose="020F0502020204030204" pitchFamily="34" charset="0"/>
                <a:cs typeface="Times New Roman" panose="02020603050405020304" pitchFamily="18" charset="0"/>
              </a:rPr>
              <a:t>Hva </a:t>
            </a:r>
            <a:r>
              <a:rPr lang="nb-NO" sz="5600" b="1" dirty="0">
                <a:latin typeface="Calibri" panose="020F0502020204030204" pitchFamily="34" charset="0"/>
                <a:ea typeface="Calibri" panose="020F0502020204030204" pitchFamily="34" charset="0"/>
                <a:cs typeface="Times New Roman" panose="02020603050405020304" pitchFamily="18" charset="0"/>
              </a:rPr>
              <a:t>påvirker samarbeidet?</a:t>
            </a:r>
          </a:p>
          <a:p>
            <a:pPr marL="0" indent="0">
              <a:lnSpc>
                <a:spcPct val="107000"/>
              </a:lnSpc>
              <a:spcAft>
                <a:spcPts val="800"/>
              </a:spcAft>
              <a:buNone/>
            </a:pPr>
            <a:r>
              <a:rPr lang="nb-NO" sz="5600" dirty="0">
                <a:latin typeface="Calibri" panose="020F0502020204030204" pitchFamily="34" charset="0"/>
                <a:ea typeface="Calibri" panose="020F0502020204030204" pitchFamily="34" charset="0"/>
                <a:cs typeface="Times New Roman" panose="02020603050405020304" pitchFamily="18" charset="0"/>
              </a:rPr>
              <a:t>Økonomi, geografi, demografi, frivillighetspolitikk, lovverk, </a:t>
            </a:r>
          </a:p>
          <a:p>
            <a:pPr marL="0" indent="0">
              <a:lnSpc>
                <a:spcPct val="107000"/>
              </a:lnSpc>
              <a:spcAft>
                <a:spcPts val="800"/>
              </a:spcAft>
              <a:buNone/>
            </a:pPr>
            <a:r>
              <a:rPr lang="nb-NO" sz="5600" dirty="0">
                <a:latin typeface="Calibri" panose="020F0502020204030204" pitchFamily="34" charset="0"/>
                <a:ea typeface="Calibri" panose="020F0502020204030204" pitchFamily="34" charset="0"/>
                <a:cs typeface="Times New Roman" panose="02020603050405020304" pitchFamily="18" charset="0"/>
              </a:rPr>
              <a:t>nettverk/relasjoner, verdier, kultur?</a:t>
            </a:r>
          </a:p>
          <a:p>
            <a:pPr marL="285750" indent="-285750">
              <a:lnSpc>
                <a:spcPct val="107000"/>
              </a:lnSpc>
              <a:spcAft>
                <a:spcPts val="800"/>
              </a:spcAft>
            </a:pPr>
            <a:r>
              <a:rPr lang="nb-NO" sz="5600" b="1" dirty="0">
                <a:latin typeface="Calibri" panose="020F0502020204030204" pitchFamily="34" charset="0"/>
                <a:ea typeface="Calibri" panose="020F0502020204030204" pitchFamily="34" charset="0"/>
                <a:cs typeface="Times New Roman" panose="02020603050405020304" pitchFamily="18" charset="0"/>
              </a:rPr>
              <a:t>Relasjoner</a:t>
            </a:r>
          </a:p>
          <a:p>
            <a:pPr marL="285750" indent="-285750">
              <a:lnSpc>
                <a:spcPct val="107000"/>
              </a:lnSpc>
              <a:spcAft>
                <a:spcPts val="800"/>
              </a:spcAft>
            </a:pPr>
            <a:r>
              <a:rPr lang="nb-NO" sz="5600" b="1" dirty="0">
                <a:latin typeface="Calibri" panose="020F0502020204030204" pitchFamily="34" charset="0"/>
                <a:ea typeface="Calibri" panose="020F0502020204030204" pitchFamily="34" charset="0"/>
                <a:cs typeface="Times New Roman" panose="02020603050405020304" pitchFamily="18" charset="0"/>
              </a:rPr>
              <a:t>Forestillingen om den andre</a:t>
            </a:r>
          </a:p>
          <a:p>
            <a:pPr marL="0" indent="0">
              <a:lnSpc>
                <a:spcPct val="107000"/>
              </a:lnSpc>
              <a:spcAft>
                <a:spcPts val="800"/>
              </a:spcAft>
              <a:buNone/>
            </a:pPr>
            <a:endParaRPr lang="nb-NO" sz="5600"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b-NO" sz="5600" b="1" dirty="0">
                <a:latin typeface="Calibri" panose="020F0502020204030204" pitchFamily="34" charset="0"/>
                <a:ea typeface="Calibri" panose="020F0502020204030204" pitchFamily="34" charset="0"/>
                <a:cs typeface="Times New Roman" panose="02020603050405020304" pitchFamily="18" charset="0"/>
              </a:rPr>
              <a:t>Områder for samarbeid</a:t>
            </a:r>
          </a:p>
          <a:p>
            <a:pPr>
              <a:lnSpc>
                <a:spcPct val="120000"/>
              </a:lnSpc>
              <a:spcBef>
                <a:spcPts val="0"/>
              </a:spcBef>
              <a:spcAft>
                <a:spcPts val="800"/>
              </a:spcAft>
            </a:pPr>
            <a:r>
              <a:rPr lang="nb-NO" sz="5600" dirty="0">
                <a:latin typeface="Calibri" panose="020F0502020204030204" pitchFamily="34" charset="0"/>
                <a:ea typeface="Calibri" panose="020F0502020204030204" pitchFamily="34" charset="0"/>
                <a:cs typeface="Times New Roman" panose="02020603050405020304" pitchFamily="18" charset="0"/>
              </a:rPr>
              <a:t>Eldre</a:t>
            </a:r>
          </a:p>
          <a:p>
            <a:pPr>
              <a:lnSpc>
                <a:spcPct val="120000"/>
              </a:lnSpc>
              <a:spcBef>
                <a:spcPts val="0"/>
              </a:spcBef>
              <a:spcAft>
                <a:spcPts val="800"/>
              </a:spcAft>
            </a:pPr>
            <a:r>
              <a:rPr lang="nb-NO" sz="5600" dirty="0">
                <a:latin typeface="Calibri" panose="020F0502020204030204" pitchFamily="34" charset="0"/>
                <a:ea typeface="Calibri" panose="020F0502020204030204" pitchFamily="34" charset="0"/>
                <a:cs typeface="Times New Roman" panose="02020603050405020304" pitchFamily="18" charset="0"/>
              </a:rPr>
              <a:t>Ensomhet</a:t>
            </a:r>
          </a:p>
          <a:p>
            <a:pPr>
              <a:lnSpc>
                <a:spcPct val="120000"/>
              </a:lnSpc>
              <a:spcBef>
                <a:spcPts val="0"/>
              </a:spcBef>
              <a:spcAft>
                <a:spcPts val="800"/>
              </a:spcAft>
            </a:pPr>
            <a:r>
              <a:rPr lang="nb-NO" sz="5600" dirty="0">
                <a:latin typeface="Calibri" panose="020F0502020204030204" pitchFamily="34" charset="0"/>
                <a:ea typeface="Calibri" panose="020F0502020204030204" pitchFamily="34" charset="0"/>
                <a:cs typeface="Times New Roman" panose="02020603050405020304" pitchFamily="18" charset="0"/>
              </a:rPr>
              <a:t>Flyktninger/integrering</a:t>
            </a:r>
          </a:p>
          <a:p>
            <a:pPr>
              <a:lnSpc>
                <a:spcPct val="120000"/>
              </a:lnSpc>
              <a:spcBef>
                <a:spcPts val="0"/>
              </a:spcBef>
              <a:spcAft>
                <a:spcPts val="800"/>
              </a:spcAft>
            </a:pPr>
            <a:r>
              <a:rPr lang="nb-NO" sz="5600" dirty="0">
                <a:latin typeface="Calibri" panose="020F0502020204030204" pitchFamily="34" charset="0"/>
                <a:ea typeface="Calibri" panose="020F0502020204030204" pitchFamily="34" charset="0"/>
                <a:cs typeface="Times New Roman" panose="02020603050405020304" pitchFamily="18" charset="0"/>
              </a:rPr>
              <a:t>Utsatte voksne</a:t>
            </a:r>
          </a:p>
          <a:p>
            <a:pPr>
              <a:lnSpc>
                <a:spcPct val="120000"/>
              </a:lnSpc>
              <a:spcBef>
                <a:spcPts val="0"/>
              </a:spcBef>
              <a:spcAft>
                <a:spcPts val="800"/>
              </a:spcAft>
            </a:pPr>
            <a:r>
              <a:rPr lang="nb-NO" sz="5600" dirty="0">
                <a:latin typeface="Calibri" panose="020F0502020204030204" pitchFamily="34" charset="0"/>
                <a:ea typeface="Calibri" panose="020F0502020204030204" pitchFamily="34" charset="0"/>
                <a:cs typeface="Times New Roman" panose="02020603050405020304" pitchFamily="18" charset="0"/>
              </a:rPr>
              <a:t>Utsatte barn og familier                                              </a:t>
            </a:r>
          </a:p>
          <a:p>
            <a:pPr>
              <a:lnSpc>
                <a:spcPct val="120000"/>
              </a:lnSpc>
              <a:spcBef>
                <a:spcPts val="0"/>
              </a:spcBef>
              <a:spcAft>
                <a:spcPts val="800"/>
              </a:spcAft>
            </a:pPr>
            <a:r>
              <a:rPr lang="nb-NO" sz="5600" dirty="0">
                <a:latin typeface="Calibri" panose="020F0502020204030204" pitchFamily="34" charset="0"/>
                <a:ea typeface="Calibri" panose="020F0502020204030204" pitchFamily="34" charset="0"/>
                <a:cs typeface="Times New Roman" panose="02020603050405020304" pitchFamily="18" charset="0"/>
              </a:rPr>
              <a:t>Hjemløshet</a:t>
            </a:r>
          </a:p>
          <a:p>
            <a:pPr marL="0" indent="0">
              <a:buNone/>
            </a:pPr>
            <a:endParaRPr lang="da-DK" sz="5600" b="1" dirty="0"/>
          </a:p>
          <a:p>
            <a:pPr marL="0" indent="0">
              <a:buNone/>
            </a:pPr>
            <a:r>
              <a:rPr lang="da-DK" sz="5600" b="1" dirty="0"/>
              <a:t>Forutsetning for samarbeid</a:t>
            </a:r>
          </a:p>
          <a:p>
            <a:r>
              <a:rPr lang="da-DK" sz="5600" dirty="0"/>
              <a:t>En </a:t>
            </a:r>
            <a:r>
              <a:rPr lang="da-DK" sz="5600" i="1" dirty="0"/>
              <a:t>anledning </a:t>
            </a:r>
            <a:r>
              <a:rPr lang="da-DK" sz="5600" dirty="0"/>
              <a:t>til å samarbeide</a:t>
            </a:r>
          </a:p>
          <a:p>
            <a:r>
              <a:rPr lang="da-DK" sz="5600" dirty="0"/>
              <a:t>Det må være et behov, et ønske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373" y="260651"/>
            <a:ext cx="295742" cy="3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81328"/>
            <a:ext cx="91440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467544" y="1484784"/>
            <a:ext cx="8424936" cy="2585323"/>
          </a:xfrm>
          <a:prstGeom prst="rect">
            <a:avLst/>
          </a:prstGeom>
        </p:spPr>
        <p:txBody>
          <a:bodyPr wrap="square">
            <a:spAutoFit/>
          </a:bodyPr>
          <a:lstStyle/>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pic>
        <p:nvPicPr>
          <p:cNvPr id="8" name="Plassholder for innhold 6"/>
          <p:cNvPicPr>
            <a:picLocks/>
          </p:cNvPicPr>
          <p:nvPr/>
        </p:nvPicPr>
        <p:blipFill rotWithShape="1">
          <a:blip r:embed="rId5"/>
          <a:srcRect l="16034" t="47841" r="71789" b="23997"/>
          <a:stretch/>
        </p:blipFill>
        <p:spPr bwMode="auto">
          <a:xfrm>
            <a:off x="6300192" y="1988840"/>
            <a:ext cx="1948564" cy="28165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39399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291425"/>
          </a:xfrm>
        </p:spPr>
        <p:txBody>
          <a:bodyPr>
            <a:normAutofit fontScale="90000"/>
          </a:bodyPr>
          <a:lstStyle/>
          <a:p>
            <a:pPr algn="l"/>
            <a:r>
              <a:rPr lang="nb-NO" sz="1100" dirty="0"/>
              <a:t>    </a:t>
            </a:r>
            <a:r>
              <a:rPr lang="nb-NO" sz="1000" dirty="0"/>
              <a:t>DEN NORSKE KIRKE  </a:t>
            </a:r>
            <a:r>
              <a:rPr lang="nb-NO" sz="1100" dirty="0"/>
              <a:t/>
            </a:r>
            <a:br>
              <a:rPr lang="nb-NO" sz="1100" dirty="0"/>
            </a:br>
            <a:r>
              <a:rPr lang="nb-NO" sz="1100" dirty="0"/>
              <a:t>    </a:t>
            </a:r>
            <a:r>
              <a:rPr lang="nb-NO" sz="900" dirty="0"/>
              <a:t>Kristiansand kirkelige fellesråd  </a:t>
            </a:r>
          </a:p>
        </p:txBody>
      </p:sp>
      <p:sp>
        <p:nvSpPr>
          <p:cNvPr id="4" name="Plassholder for innhold 3"/>
          <p:cNvSpPr>
            <a:spLocks noGrp="1"/>
          </p:cNvSpPr>
          <p:nvPr>
            <p:ph idx="1"/>
          </p:nvPr>
        </p:nvSpPr>
        <p:spPr>
          <a:xfrm>
            <a:off x="457200" y="908720"/>
            <a:ext cx="8229600" cy="5217443"/>
          </a:xfrm>
        </p:spPr>
        <p:txBody>
          <a:bodyPr>
            <a:normAutofit/>
          </a:bodyPr>
          <a:lstStyle/>
          <a:p>
            <a:pPr marL="0" lvl="0" indent="0">
              <a:buNone/>
            </a:pPr>
            <a:endParaRPr lang="nb-NO" sz="2000" dirty="0"/>
          </a:p>
          <a:p>
            <a:pPr marL="0" lvl="0" indent="0">
              <a:buNone/>
            </a:pPr>
            <a:endParaRPr lang="nb-NO" sz="2000" dirty="0"/>
          </a:p>
          <a:p>
            <a:pPr marL="0" lvl="0" indent="0">
              <a:buNone/>
            </a:pPr>
            <a:endParaRPr lang="nb-NO" sz="2000" dirty="0"/>
          </a:p>
          <a:p>
            <a:pPr marL="0" lvl="0" indent="0">
              <a:buNone/>
            </a:pPr>
            <a:endParaRPr lang="nb-NO"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373" y="260651"/>
            <a:ext cx="295742" cy="3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81328"/>
            <a:ext cx="91440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467544" y="1484784"/>
            <a:ext cx="8424936" cy="2862322"/>
          </a:xfrm>
          <a:prstGeom prst="rect">
            <a:avLst/>
          </a:prstGeom>
        </p:spPr>
        <p:txBody>
          <a:bodyPr wrap="square">
            <a:spAutoFit/>
          </a:bodyPr>
          <a:lstStyle/>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pic>
        <p:nvPicPr>
          <p:cNvPr id="9" name="Bilde 8"/>
          <p:cNvPicPr/>
          <p:nvPr/>
        </p:nvPicPr>
        <p:blipFill rotWithShape="1">
          <a:blip r:embed="rId5"/>
          <a:srcRect l="21164" t="5820" r="21131" b="3968"/>
          <a:stretch/>
        </p:blipFill>
        <p:spPr bwMode="auto">
          <a:xfrm>
            <a:off x="683568" y="1389708"/>
            <a:ext cx="3324225" cy="3248025"/>
          </a:xfrm>
          <a:prstGeom prst="rect">
            <a:avLst/>
          </a:prstGeom>
          <a:ln>
            <a:noFill/>
          </a:ln>
          <a:extLst>
            <a:ext uri="{53640926-AAD7-44D8-BBD7-CCE9431645EC}">
              <a14:shadowObscured xmlns:a14="http://schemas.microsoft.com/office/drawing/2010/main"/>
            </a:ext>
          </a:extLst>
        </p:spPr>
      </p:pic>
      <p:pic>
        <p:nvPicPr>
          <p:cNvPr id="8" name="Bilde 7"/>
          <p:cNvPicPr/>
          <p:nvPr/>
        </p:nvPicPr>
        <p:blipFill rotWithShape="1">
          <a:blip r:embed="rId6"/>
          <a:srcRect l="29431" t="5555" r="30225" b="3704"/>
          <a:stretch/>
        </p:blipFill>
        <p:spPr bwMode="auto">
          <a:xfrm>
            <a:off x="4597334" y="1019451"/>
            <a:ext cx="3227924" cy="45376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66069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291425"/>
          </a:xfrm>
        </p:spPr>
        <p:txBody>
          <a:bodyPr>
            <a:normAutofit fontScale="90000"/>
          </a:bodyPr>
          <a:lstStyle/>
          <a:p>
            <a:pPr algn="l"/>
            <a:r>
              <a:rPr lang="nb-NO" sz="1100" dirty="0"/>
              <a:t>    </a:t>
            </a:r>
            <a:r>
              <a:rPr lang="nb-NO" sz="1000" dirty="0"/>
              <a:t>DEN NORSKE KIRKE  </a:t>
            </a:r>
            <a:r>
              <a:rPr lang="nb-NO" sz="1100" dirty="0"/>
              <a:t/>
            </a:r>
            <a:br>
              <a:rPr lang="nb-NO" sz="1100" dirty="0"/>
            </a:br>
            <a:r>
              <a:rPr lang="nb-NO" sz="1100" dirty="0"/>
              <a:t>    </a:t>
            </a:r>
            <a:r>
              <a:rPr lang="nb-NO" sz="900" dirty="0"/>
              <a:t>Kristiansand kirkelige fellesråd  </a:t>
            </a:r>
          </a:p>
        </p:txBody>
      </p:sp>
      <p:sp>
        <p:nvSpPr>
          <p:cNvPr id="4" name="Plassholder for innhold 3"/>
          <p:cNvSpPr>
            <a:spLocks noGrp="1"/>
          </p:cNvSpPr>
          <p:nvPr>
            <p:ph idx="1"/>
          </p:nvPr>
        </p:nvSpPr>
        <p:spPr>
          <a:xfrm>
            <a:off x="457200" y="836712"/>
            <a:ext cx="8229600" cy="5289451"/>
          </a:xfrm>
        </p:spPr>
        <p:txBody>
          <a:bodyPr>
            <a:normAutofit/>
          </a:bodyPr>
          <a:lstStyle/>
          <a:p>
            <a:pPr marL="0" indent="0" algn="ctr">
              <a:buNone/>
            </a:pPr>
            <a:r>
              <a:rPr lang="nb-NO" sz="4400" b="1" dirty="0" smtClean="0">
                <a:solidFill>
                  <a:schemeClr val="accent1"/>
                </a:solidFill>
                <a:latin typeface="Berlin Sans FB Demi" panose="020E0802020502020306" pitchFamily="34" charset="0"/>
              </a:rPr>
              <a:t>Samhandling </a:t>
            </a:r>
            <a:r>
              <a:rPr lang="nb-NO" sz="4400" b="1" dirty="0">
                <a:solidFill>
                  <a:schemeClr val="accent1"/>
                </a:solidFill>
                <a:latin typeface="Berlin Sans FB Demi" panose="020E0802020502020306" pitchFamily="34" charset="0"/>
              </a:rPr>
              <a:t>kirke og </a:t>
            </a:r>
            <a:r>
              <a:rPr lang="nb-NO" sz="4400" b="1" dirty="0" smtClean="0">
                <a:solidFill>
                  <a:schemeClr val="accent1"/>
                </a:solidFill>
                <a:latin typeface="Berlin Sans FB Demi" panose="020E0802020502020306" pitchFamily="34" charset="0"/>
              </a:rPr>
              <a:t>helse</a:t>
            </a:r>
          </a:p>
          <a:p>
            <a:pPr marL="0" indent="0">
              <a:buNone/>
            </a:pPr>
            <a:endParaRPr lang="nb-NO" dirty="0" smtClean="0">
              <a:solidFill>
                <a:prstClr val="black"/>
              </a:solidFill>
            </a:endParaRPr>
          </a:p>
          <a:p>
            <a:pPr marL="0" indent="0">
              <a:buNone/>
            </a:pPr>
            <a:r>
              <a:rPr lang="nb-NO" dirty="0" smtClean="0">
                <a:solidFill>
                  <a:prstClr val="black"/>
                </a:solidFill>
              </a:rPr>
              <a:t>Hvorfor?</a:t>
            </a:r>
          </a:p>
          <a:p>
            <a:pPr marL="0" indent="0">
              <a:buNone/>
            </a:pPr>
            <a:r>
              <a:rPr lang="nb-NO" dirty="0" smtClean="0">
                <a:solidFill>
                  <a:prstClr val="black"/>
                </a:solidFill>
              </a:rPr>
              <a:t>Hva?</a:t>
            </a:r>
          </a:p>
          <a:p>
            <a:pPr marL="0" indent="0">
              <a:buNone/>
            </a:pPr>
            <a:r>
              <a:rPr lang="nb-NO" dirty="0" smtClean="0">
                <a:solidFill>
                  <a:prstClr val="black"/>
                </a:solidFill>
              </a:rPr>
              <a:t>Hvem?</a:t>
            </a:r>
          </a:p>
          <a:p>
            <a:pPr marL="0" indent="0">
              <a:buNone/>
            </a:pPr>
            <a:r>
              <a:rPr lang="nb-NO" dirty="0" smtClean="0">
                <a:solidFill>
                  <a:prstClr val="black"/>
                </a:solidFill>
              </a:rPr>
              <a:t>Hvordan?</a:t>
            </a:r>
            <a:endParaRPr lang="nb-NO" dirty="0">
              <a:solidFill>
                <a:prstClr val="black"/>
              </a:solidFill>
            </a:endParaRPr>
          </a:p>
          <a:p>
            <a:pPr lvl="0"/>
            <a:endParaRPr lang="nb-NO" sz="2000" dirty="0"/>
          </a:p>
          <a:p>
            <a:pPr marL="0" indent="0">
              <a:buNone/>
            </a:pPr>
            <a:endParaRPr lang="nb-NO"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373" y="260651"/>
            <a:ext cx="295742" cy="3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81328"/>
            <a:ext cx="91440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467544" y="1484784"/>
            <a:ext cx="8424936" cy="2862322"/>
          </a:xfrm>
          <a:prstGeom prst="rect">
            <a:avLst/>
          </a:prstGeom>
        </p:spPr>
        <p:txBody>
          <a:bodyPr wrap="square">
            <a:spAutoFit/>
          </a:bodyPr>
          <a:lstStyle/>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5561" y="1590547"/>
            <a:ext cx="2332052" cy="32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5252" y="1484784"/>
            <a:ext cx="2544357" cy="3477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rc_mi" descr="Bilderesultat for samhandling">
            <a:hlinkClick r:id="rId7"/>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4211960" y="2788086"/>
            <a:ext cx="2381250" cy="1590675"/>
          </a:xfrm>
          <a:prstGeom prst="rect">
            <a:avLst/>
          </a:prstGeom>
          <a:noFill/>
          <a:ln>
            <a:noFill/>
          </a:ln>
        </p:spPr>
      </p:pic>
    </p:spTree>
    <p:extLst>
      <p:ext uri="{BB962C8B-B14F-4D97-AF65-F5344CB8AC3E}">
        <p14:creationId xmlns:p14="http://schemas.microsoft.com/office/powerpoint/2010/main" val="2475861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291425"/>
          </a:xfrm>
        </p:spPr>
        <p:txBody>
          <a:bodyPr>
            <a:normAutofit fontScale="90000"/>
          </a:bodyPr>
          <a:lstStyle/>
          <a:p>
            <a:pPr algn="l"/>
            <a:r>
              <a:rPr lang="nb-NO" sz="1100" dirty="0"/>
              <a:t>    </a:t>
            </a:r>
            <a:r>
              <a:rPr lang="nb-NO" sz="1000" dirty="0"/>
              <a:t>DEN NORSKE KIRKE  </a:t>
            </a:r>
            <a:r>
              <a:rPr lang="nb-NO" sz="1100" dirty="0"/>
              <a:t/>
            </a:r>
            <a:br>
              <a:rPr lang="nb-NO" sz="1100" dirty="0"/>
            </a:br>
            <a:r>
              <a:rPr lang="nb-NO" sz="1100" dirty="0"/>
              <a:t>    </a:t>
            </a:r>
            <a:r>
              <a:rPr lang="nb-NO" sz="900" dirty="0"/>
              <a:t>Kristiansand kirkelige fellesråd  </a:t>
            </a:r>
          </a:p>
        </p:txBody>
      </p:sp>
      <p:sp>
        <p:nvSpPr>
          <p:cNvPr id="4" name="Plassholder for innhold 3"/>
          <p:cNvSpPr>
            <a:spLocks noGrp="1"/>
          </p:cNvSpPr>
          <p:nvPr>
            <p:ph idx="1"/>
          </p:nvPr>
        </p:nvSpPr>
        <p:spPr>
          <a:xfrm>
            <a:off x="457200" y="980728"/>
            <a:ext cx="8229600" cy="5145435"/>
          </a:xfrm>
        </p:spPr>
        <p:txBody>
          <a:bodyPr>
            <a:normAutofit/>
          </a:bodyPr>
          <a:lstStyle/>
          <a:p>
            <a:pPr marL="0" indent="0">
              <a:buNone/>
            </a:pPr>
            <a:r>
              <a:rPr lang="da-DK" sz="2600" b="1" dirty="0">
                <a:solidFill>
                  <a:schemeClr val="accent1"/>
                </a:solidFill>
              </a:rPr>
              <a:t>Jeg tror simpelthen, at barriererne ligger mellem ørerne</a:t>
            </a:r>
          </a:p>
          <a:p>
            <a:pPr marL="0" lvl="0" indent="0">
              <a:buNone/>
            </a:pPr>
            <a:endParaRPr lang="nb-NO" sz="2000" dirty="0"/>
          </a:p>
          <a:p>
            <a:r>
              <a:rPr lang="da-DK" sz="2000" i="1" dirty="0"/>
              <a:t>Rapporten har vist, at to helt store barrierer går igen i samarbejde mellem sognekirke og kommune, nemlig (mangel på) kendskab til hinanden og forestillingen om hinanden. </a:t>
            </a:r>
          </a:p>
          <a:p>
            <a:endParaRPr lang="da-DK" sz="2000" i="1" dirty="0"/>
          </a:p>
          <a:p>
            <a:r>
              <a:rPr lang="da-DK" sz="2000" i="1" dirty="0"/>
              <a:t>Det, der skal til for at ændre på disse forhold, er ifølge nærværende rapport en opbygning af kendskab og personlige relationer som nogle af de vigtigste mekanismer. </a:t>
            </a:r>
          </a:p>
          <a:p>
            <a:endParaRPr lang="da-DK" sz="1800" i="1" dirty="0"/>
          </a:p>
          <a:p>
            <a:r>
              <a:rPr lang="da-DK" sz="1800" i="1" dirty="0"/>
              <a:t>Rapporten konkluderer, at der er grundlag for at øge samarbej-det, især hvis der foreligger en håndgribelig anledning og et forudgående kendskab til hinanden. For når først samarbejdet er der, virker alle parter tilfredse og interesserede i mere</a:t>
            </a:r>
            <a:r>
              <a:rPr lang="da-DK" sz="1800" dirty="0"/>
              <a:t>! </a:t>
            </a:r>
          </a:p>
          <a:p>
            <a:endParaRPr lang="nb-NO" sz="14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373" y="260651"/>
            <a:ext cx="295742" cy="3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81328"/>
            <a:ext cx="91440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467544" y="1484784"/>
            <a:ext cx="8424936" cy="369332"/>
          </a:xfrm>
          <a:prstGeom prst="rect">
            <a:avLst/>
          </a:prstGeom>
        </p:spPr>
        <p:txBody>
          <a:bodyPr wrap="square">
            <a:spAutoFit/>
          </a:bodyPr>
          <a:lstStyle/>
          <a:p>
            <a:r>
              <a:rPr lang="da-DK" b="1" dirty="0"/>
              <a:t> </a:t>
            </a:r>
            <a:endParaRPr lang="nb-NO" dirty="0"/>
          </a:p>
        </p:txBody>
      </p:sp>
    </p:spTree>
    <p:extLst>
      <p:ext uri="{BB962C8B-B14F-4D97-AF65-F5344CB8AC3E}">
        <p14:creationId xmlns:p14="http://schemas.microsoft.com/office/powerpoint/2010/main" val="749732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291425"/>
          </a:xfrm>
        </p:spPr>
        <p:txBody>
          <a:bodyPr>
            <a:normAutofit fontScale="90000"/>
          </a:bodyPr>
          <a:lstStyle/>
          <a:p>
            <a:pPr algn="l"/>
            <a:r>
              <a:rPr lang="nb-NO" sz="1100" dirty="0"/>
              <a:t>    </a:t>
            </a:r>
            <a:r>
              <a:rPr lang="nb-NO" sz="1000" dirty="0"/>
              <a:t>DEN NORSKE KIRKE  </a:t>
            </a:r>
            <a:r>
              <a:rPr lang="nb-NO" sz="1100" dirty="0"/>
              <a:t/>
            </a:r>
            <a:br>
              <a:rPr lang="nb-NO" sz="1100" dirty="0"/>
            </a:br>
            <a:r>
              <a:rPr lang="nb-NO" sz="1100" dirty="0"/>
              <a:t>    </a:t>
            </a:r>
            <a:r>
              <a:rPr lang="nb-NO" sz="900" dirty="0"/>
              <a:t>Kristiansand kirkelige fellesråd  </a:t>
            </a:r>
          </a:p>
        </p:txBody>
      </p:sp>
      <p:sp>
        <p:nvSpPr>
          <p:cNvPr id="4" name="Plassholder for innhold 3"/>
          <p:cNvSpPr>
            <a:spLocks noGrp="1"/>
          </p:cNvSpPr>
          <p:nvPr>
            <p:ph idx="1"/>
          </p:nvPr>
        </p:nvSpPr>
        <p:spPr>
          <a:xfrm>
            <a:off x="468688" y="877910"/>
            <a:ext cx="8229600" cy="5719442"/>
          </a:xfrm>
        </p:spPr>
        <p:txBody>
          <a:bodyPr>
            <a:normAutofit lnSpcReduction="10000"/>
          </a:bodyPr>
          <a:lstStyle/>
          <a:p>
            <a:pPr lvl="0"/>
            <a:endParaRPr lang="nb-NO" sz="2000" dirty="0"/>
          </a:p>
          <a:p>
            <a:pPr marL="0" indent="0">
              <a:buNone/>
            </a:pPr>
            <a:endParaRPr lang="nb-NO" sz="2000" dirty="0">
              <a:hlinkClick r:id="rId3"/>
            </a:endParaRPr>
          </a:p>
          <a:p>
            <a:pPr marL="0" indent="0">
              <a:buNone/>
            </a:pPr>
            <a:endParaRPr lang="nb-NO" sz="2000" dirty="0">
              <a:hlinkClick r:id="rId3"/>
            </a:endParaRPr>
          </a:p>
          <a:p>
            <a:pPr marL="0" indent="0">
              <a:buNone/>
            </a:pPr>
            <a:endParaRPr lang="nb-NO" sz="2000" dirty="0">
              <a:hlinkClick r:id="rId3"/>
            </a:endParaRPr>
          </a:p>
          <a:p>
            <a:pPr marL="0" indent="0">
              <a:buNone/>
            </a:pPr>
            <a:endParaRPr lang="nb-NO" sz="2000" dirty="0">
              <a:hlinkClick r:id="rId3"/>
            </a:endParaRPr>
          </a:p>
          <a:p>
            <a:pPr marL="0" indent="0">
              <a:buNone/>
            </a:pPr>
            <a:endParaRPr lang="nb-NO" sz="2000" dirty="0">
              <a:hlinkClick r:id="rId3"/>
            </a:endParaRPr>
          </a:p>
          <a:p>
            <a:pPr marL="0" indent="0">
              <a:buNone/>
            </a:pPr>
            <a:endParaRPr lang="nb-NO" sz="2000" dirty="0">
              <a:hlinkClick r:id="rId3"/>
            </a:endParaRPr>
          </a:p>
          <a:p>
            <a:pPr marL="0" indent="0">
              <a:buNone/>
            </a:pPr>
            <a:endParaRPr lang="nb-NO" sz="2000" dirty="0">
              <a:hlinkClick r:id="rId3"/>
            </a:endParaRPr>
          </a:p>
          <a:p>
            <a:pPr marL="0" indent="0">
              <a:buNone/>
            </a:pPr>
            <a:endParaRPr lang="nb-NO" sz="2000" dirty="0">
              <a:hlinkClick r:id="rId3"/>
            </a:endParaRPr>
          </a:p>
          <a:p>
            <a:pPr marL="0" indent="0">
              <a:buNone/>
            </a:pPr>
            <a:endParaRPr lang="nb-NO" sz="2000" dirty="0">
              <a:hlinkClick r:id="rId3"/>
            </a:endParaRPr>
          </a:p>
          <a:p>
            <a:pPr marL="0" indent="0">
              <a:buNone/>
            </a:pPr>
            <a:endParaRPr lang="nb-NO" sz="2000" dirty="0">
              <a:hlinkClick r:id="rId3"/>
            </a:endParaRPr>
          </a:p>
          <a:p>
            <a:pPr marL="0" indent="0">
              <a:buNone/>
            </a:pPr>
            <a:endParaRPr lang="nb-NO" sz="1600" dirty="0">
              <a:hlinkClick r:id="rId3"/>
            </a:endParaRPr>
          </a:p>
          <a:p>
            <a:pPr marL="0" indent="0">
              <a:buNone/>
            </a:pPr>
            <a:endParaRPr lang="nb-NO" sz="1600" dirty="0">
              <a:hlinkClick r:id="rId3"/>
            </a:endParaRPr>
          </a:p>
          <a:p>
            <a:pPr marL="0" indent="0">
              <a:buNone/>
            </a:pPr>
            <a:endParaRPr lang="nb-NO" sz="1600" dirty="0">
              <a:hlinkClick r:id="rId3"/>
            </a:endParaRPr>
          </a:p>
          <a:p>
            <a:pPr marL="0" indent="0">
              <a:buNone/>
            </a:pPr>
            <a:endParaRPr lang="nb-NO" sz="1600" dirty="0">
              <a:hlinkClick r:id="rId3"/>
            </a:endParaRPr>
          </a:p>
          <a:p>
            <a:pPr marL="0" indent="0">
              <a:buNone/>
            </a:pPr>
            <a:r>
              <a:rPr lang="nb-NO" sz="1600" dirty="0">
                <a:hlinkClick r:id="rId3"/>
              </a:rPr>
              <a:t>https://www.fkuv.dk/videnscenter/projekter-undersoegelser-og-rapporter/publikationer-og-boeger/inspirationsfolder-til-at-vaere-kirke</a:t>
            </a:r>
            <a:endParaRPr lang="nb-NO" sz="1600" dirty="0"/>
          </a:p>
          <a:p>
            <a:pPr marL="0" indent="0">
              <a:buNone/>
            </a:pPr>
            <a:endParaRPr lang="nb-NO" sz="20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373" y="260651"/>
            <a:ext cx="295742" cy="3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81328"/>
            <a:ext cx="91440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467544" y="1484784"/>
            <a:ext cx="8424936" cy="2862322"/>
          </a:xfrm>
          <a:prstGeom prst="rect">
            <a:avLst/>
          </a:prstGeom>
        </p:spPr>
        <p:txBody>
          <a:bodyPr wrap="square">
            <a:spAutoFit/>
          </a:bodyPr>
          <a:lstStyle/>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pic>
        <p:nvPicPr>
          <p:cNvPr id="8" name="Bilde 7"/>
          <p:cNvPicPr/>
          <p:nvPr/>
        </p:nvPicPr>
        <p:blipFill rotWithShape="1">
          <a:blip r:embed="rId6"/>
          <a:srcRect l="31415" t="7407" r="30059" b="4762"/>
          <a:stretch/>
        </p:blipFill>
        <p:spPr bwMode="auto">
          <a:xfrm>
            <a:off x="2830532" y="354491"/>
            <a:ext cx="3698959" cy="52705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349329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291425"/>
          </a:xfrm>
        </p:spPr>
        <p:txBody>
          <a:bodyPr>
            <a:normAutofit fontScale="90000"/>
          </a:bodyPr>
          <a:lstStyle/>
          <a:p>
            <a:pPr algn="l"/>
            <a:r>
              <a:rPr lang="nb-NO" sz="1100" dirty="0"/>
              <a:t>    </a:t>
            </a:r>
            <a:r>
              <a:rPr lang="nb-NO" sz="1000" dirty="0"/>
              <a:t>DEN NORSKE KIRKE  </a:t>
            </a:r>
            <a:r>
              <a:rPr lang="nb-NO" sz="1100" dirty="0"/>
              <a:t/>
            </a:r>
            <a:br>
              <a:rPr lang="nb-NO" sz="1100" dirty="0"/>
            </a:br>
            <a:r>
              <a:rPr lang="nb-NO" sz="1100" dirty="0"/>
              <a:t>    </a:t>
            </a:r>
            <a:r>
              <a:rPr lang="nb-NO" sz="900" dirty="0"/>
              <a:t>Kristiansand kirkelige fellesråd  </a:t>
            </a:r>
          </a:p>
        </p:txBody>
      </p:sp>
      <p:sp>
        <p:nvSpPr>
          <p:cNvPr id="4" name="Plassholder for innhold 3"/>
          <p:cNvSpPr>
            <a:spLocks noGrp="1"/>
          </p:cNvSpPr>
          <p:nvPr>
            <p:ph idx="1"/>
          </p:nvPr>
        </p:nvSpPr>
        <p:spPr>
          <a:xfrm>
            <a:off x="-1388510" y="4433318"/>
            <a:ext cx="8229600" cy="4857403"/>
          </a:xfrm>
        </p:spPr>
        <p:txBody>
          <a:bodyPr>
            <a:normAutofit/>
          </a:bodyPr>
          <a:lstStyle/>
          <a:p>
            <a:pPr lvl="0"/>
            <a:endParaRPr lang="nb-NO" sz="2000" dirty="0"/>
          </a:p>
          <a:p>
            <a:pPr marL="0" indent="0">
              <a:buNone/>
            </a:pPr>
            <a:endParaRPr lang="nb-NO"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373" y="260651"/>
            <a:ext cx="295742" cy="3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81328"/>
            <a:ext cx="91440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467544" y="1484784"/>
            <a:ext cx="8424936" cy="2862322"/>
          </a:xfrm>
          <a:prstGeom prst="rect">
            <a:avLst/>
          </a:prstGeom>
        </p:spPr>
        <p:txBody>
          <a:bodyPr wrap="square">
            <a:spAutoFit/>
          </a:bodyPr>
          <a:lstStyle/>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pic>
        <p:nvPicPr>
          <p:cNvPr id="6" name="Picture 2" descr="Når noen er død, lettlesthefte (digital versjon)">
            <a:hlinkClick r:id="rId5" tooltip="Forside%20Lettlest%20Når%20noen%20er%20DØD%202019"/>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115" y="908720"/>
            <a:ext cx="3333750" cy="4705351"/>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e 10"/>
          <p:cNvPicPr>
            <a:picLocks noChangeAspect="1"/>
          </p:cNvPicPr>
          <p:nvPr/>
        </p:nvPicPr>
        <p:blipFill rotWithShape="1">
          <a:blip r:embed="rId7"/>
          <a:srcRect l="20577" t="12760" r="21693" b="3394"/>
          <a:stretch/>
        </p:blipFill>
        <p:spPr>
          <a:xfrm>
            <a:off x="3994436" y="1196752"/>
            <a:ext cx="4754028" cy="5400600"/>
          </a:xfrm>
          <a:prstGeom prst="rect">
            <a:avLst/>
          </a:prstGeom>
        </p:spPr>
      </p:pic>
    </p:spTree>
    <p:extLst>
      <p:ext uri="{BB962C8B-B14F-4D97-AF65-F5344CB8AC3E}">
        <p14:creationId xmlns:p14="http://schemas.microsoft.com/office/powerpoint/2010/main" val="22587624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291425"/>
          </a:xfrm>
        </p:spPr>
        <p:txBody>
          <a:bodyPr>
            <a:normAutofit fontScale="90000"/>
          </a:bodyPr>
          <a:lstStyle/>
          <a:p>
            <a:pPr algn="l"/>
            <a:r>
              <a:rPr lang="nb-NO" sz="1100" dirty="0"/>
              <a:t>    </a:t>
            </a:r>
            <a:r>
              <a:rPr lang="nb-NO" sz="1000" dirty="0"/>
              <a:t>DEN NORSKE KIRKE  </a:t>
            </a:r>
            <a:r>
              <a:rPr lang="nb-NO" sz="1100" dirty="0"/>
              <a:t/>
            </a:r>
            <a:br>
              <a:rPr lang="nb-NO" sz="1100" dirty="0"/>
            </a:br>
            <a:r>
              <a:rPr lang="nb-NO" sz="1100" dirty="0"/>
              <a:t>    </a:t>
            </a:r>
            <a:r>
              <a:rPr lang="nb-NO" sz="900" dirty="0"/>
              <a:t>Kristiansand kirkelige fellesråd  </a:t>
            </a:r>
          </a:p>
        </p:txBody>
      </p:sp>
      <p:sp>
        <p:nvSpPr>
          <p:cNvPr id="4" name="Plassholder for innhold 3"/>
          <p:cNvSpPr>
            <a:spLocks noGrp="1"/>
          </p:cNvSpPr>
          <p:nvPr>
            <p:ph idx="1"/>
          </p:nvPr>
        </p:nvSpPr>
        <p:spPr>
          <a:xfrm>
            <a:off x="457200" y="1268760"/>
            <a:ext cx="8229600" cy="4857403"/>
          </a:xfrm>
        </p:spPr>
        <p:txBody>
          <a:bodyPr>
            <a:normAutofit/>
          </a:bodyPr>
          <a:lstStyle/>
          <a:p>
            <a:pPr lvl="0"/>
            <a:r>
              <a:rPr lang="nb-NO" sz="2000" dirty="0"/>
              <a:t>E-læring</a:t>
            </a:r>
          </a:p>
          <a:p>
            <a:pPr marL="0" indent="0">
              <a:buNone/>
            </a:pPr>
            <a:endParaRPr lang="nb-NO"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373" y="260651"/>
            <a:ext cx="295742" cy="3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81328"/>
            <a:ext cx="91440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467544" y="1484784"/>
            <a:ext cx="8424936" cy="2862322"/>
          </a:xfrm>
          <a:prstGeom prst="rect">
            <a:avLst/>
          </a:prstGeom>
        </p:spPr>
        <p:txBody>
          <a:bodyPr wrap="square">
            <a:spAutoFit/>
          </a:bodyPr>
          <a:lstStyle/>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pic>
        <p:nvPicPr>
          <p:cNvPr id="7" name="Plassholder for innhold 4"/>
          <p:cNvPicPr>
            <a:picLocks noChangeAspect="1"/>
          </p:cNvPicPr>
          <p:nvPr/>
        </p:nvPicPr>
        <p:blipFill rotWithShape="1">
          <a:blip r:embed="rId5"/>
          <a:srcRect l="5089" t="7419" r="4191" b="677"/>
          <a:stretch/>
        </p:blipFill>
        <p:spPr>
          <a:xfrm>
            <a:off x="354360" y="1624252"/>
            <a:ext cx="5080955" cy="3118999"/>
          </a:xfrm>
          <a:prstGeom prst="rect">
            <a:avLst/>
          </a:prstGeom>
        </p:spPr>
      </p:pic>
      <p:pic>
        <p:nvPicPr>
          <p:cNvPr id="8" name="Plassholder for innhold 4"/>
          <p:cNvPicPr>
            <a:picLocks noChangeAspect="1"/>
          </p:cNvPicPr>
          <p:nvPr/>
        </p:nvPicPr>
        <p:blipFill rotWithShape="1">
          <a:blip r:embed="rId6"/>
          <a:srcRect l="4603" t="5938" r="3677" b="3641"/>
          <a:stretch/>
        </p:blipFill>
        <p:spPr>
          <a:xfrm>
            <a:off x="3898856" y="3501213"/>
            <a:ext cx="4990192" cy="3074698"/>
          </a:xfrm>
          <a:prstGeom prst="rect">
            <a:avLst/>
          </a:prstGeom>
        </p:spPr>
      </p:pic>
    </p:spTree>
    <p:extLst>
      <p:ext uri="{BB962C8B-B14F-4D97-AF65-F5344CB8AC3E}">
        <p14:creationId xmlns:p14="http://schemas.microsoft.com/office/powerpoint/2010/main" val="36352767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298985"/>
          </a:xfrm>
        </p:spPr>
        <p:txBody>
          <a:bodyPr>
            <a:normAutofit fontScale="90000"/>
          </a:bodyPr>
          <a:lstStyle/>
          <a:p>
            <a:pPr algn="l"/>
            <a:r>
              <a:rPr lang="nb-NO" sz="1100" dirty="0"/>
              <a:t>    </a:t>
            </a:r>
            <a:r>
              <a:rPr lang="nb-NO" sz="1000" dirty="0"/>
              <a:t>DEN NORSKE KIRKE  </a:t>
            </a:r>
            <a:r>
              <a:rPr lang="nb-NO" sz="1100" dirty="0"/>
              <a:t/>
            </a:r>
            <a:br>
              <a:rPr lang="nb-NO" sz="1100" dirty="0"/>
            </a:br>
            <a:r>
              <a:rPr lang="nb-NO" sz="1100" dirty="0"/>
              <a:t>    </a:t>
            </a:r>
            <a:r>
              <a:rPr lang="nb-NO" sz="900" dirty="0"/>
              <a:t>Kristiansand kirkelige fellesråd  </a:t>
            </a:r>
          </a:p>
        </p:txBody>
      </p:sp>
      <p:sp>
        <p:nvSpPr>
          <p:cNvPr id="4" name="Plassholder for innhold 3"/>
          <p:cNvSpPr>
            <a:spLocks noGrp="1"/>
          </p:cNvSpPr>
          <p:nvPr>
            <p:ph idx="1"/>
          </p:nvPr>
        </p:nvSpPr>
        <p:spPr>
          <a:xfrm>
            <a:off x="457200" y="1268760"/>
            <a:ext cx="8229600" cy="4857403"/>
          </a:xfrm>
        </p:spPr>
        <p:txBody>
          <a:bodyPr>
            <a:normAutofit/>
          </a:bodyPr>
          <a:lstStyle/>
          <a:p>
            <a:pPr lvl="0"/>
            <a:endParaRPr lang="nb-NO" sz="2000" dirty="0"/>
          </a:p>
          <a:p>
            <a:pPr marL="0" indent="0">
              <a:buNone/>
            </a:pPr>
            <a:endParaRPr lang="nb-NO"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373" y="260651"/>
            <a:ext cx="301778" cy="3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81328"/>
            <a:ext cx="91440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467544" y="1484784"/>
            <a:ext cx="8424936" cy="2862322"/>
          </a:xfrm>
          <a:prstGeom prst="rect">
            <a:avLst/>
          </a:prstGeom>
        </p:spPr>
        <p:txBody>
          <a:bodyPr wrap="square">
            <a:spAutoFit/>
          </a:bodyPr>
          <a:lstStyle/>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pic>
        <p:nvPicPr>
          <p:cNvPr id="5" name="Picture 2" descr="C:\Users\i111158\AppData\Local\Microsoft\Windows\Temporary Internet Files\Content.Outlook\HUAOMAJV\20180907_1641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5383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281037"/>
          </a:xfrm>
        </p:spPr>
        <p:txBody>
          <a:bodyPr>
            <a:normAutofit fontScale="90000"/>
          </a:bodyPr>
          <a:lstStyle/>
          <a:p>
            <a:pPr algn="l"/>
            <a:r>
              <a:rPr lang="nb-NO" sz="1100" dirty="0"/>
              <a:t>        </a:t>
            </a:r>
            <a:br>
              <a:rPr lang="nb-NO" sz="1100" dirty="0"/>
            </a:br>
            <a:r>
              <a:rPr lang="nb-NO" sz="1100" dirty="0"/>
              <a:t/>
            </a:r>
            <a:br>
              <a:rPr lang="nb-NO" sz="1100" dirty="0"/>
            </a:br>
            <a:r>
              <a:rPr lang="nb-NO" sz="1100" dirty="0"/>
              <a:t/>
            </a:r>
            <a:br>
              <a:rPr lang="nb-NO" sz="1100" dirty="0"/>
            </a:br>
            <a:r>
              <a:rPr lang="nb-NO" sz="1100" dirty="0"/>
              <a:t>              DEN NORSKE KIRKE  </a:t>
            </a:r>
            <a:br>
              <a:rPr lang="nb-NO" sz="1100" dirty="0"/>
            </a:br>
            <a:r>
              <a:rPr lang="nb-NO" sz="1100" dirty="0"/>
              <a:t>              </a:t>
            </a:r>
            <a:r>
              <a:rPr lang="nb-NO" sz="1000" dirty="0"/>
              <a:t>Kristiansand kirkelige fellesråd  </a:t>
            </a:r>
            <a:r>
              <a:rPr lang="nb-NO" sz="1100" dirty="0"/>
              <a:t/>
            </a:r>
            <a:br>
              <a:rPr lang="nb-NO" sz="1100" dirty="0"/>
            </a:br>
            <a:r>
              <a:rPr lang="nb-NO" sz="1100" dirty="0"/>
              <a:t/>
            </a:r>
            <a:br>
              <a:rPr lang="nb-NO" sz="1100" dirty="0"/>
            </a:br>
            <a:r>
              <a:rPr lang="nb-NO" sz="1100" dirty="0"/>
              <a:t>                                                                                                      </a:t>
            </a:r>
            <a:endParaRPr lang="nb-NO" sz="2000" dirty="0"/>
          </a:p>
        </p:txBody>
      </p:sp>
      <p:sp>
        <p:nvSpPr>
          <p:cNvPr id="4" name="Plassholder for innhold 3"/>
          <p:cNvSpPr>
            <a:spLocks noGrp="1"/>
          </p:cNvSpPr>
          <p:nvPr>
            <p:ph idx="1"/>
          </p:nvPr>
        </p:nvSpPr>
        <p:spPr>
          <a:xfrm>
            <a:off x="457200" y="764704"/>
            <a:ext cx="8229600" cy="5976664"/>
          </a:xfrm>
        </p:spPr>
        <p:txBody>
          <a:bodyPr vert="horz" lIns="91440" tIns="45720" rIns="91440" bIns="45720" rtlCol="0" anchor="t">
            <a:normAutofit/>
          </a:bodyPr>
          <a:lstStyle/>
          <a:p>
            <a:pPr marL="0" indent="0">
              <a:buNone/>
            </a:pPr>
            <a:r>
              <a:rPr lang="nb-NO" sz="1800" b="1" dirty="0" smtClean="0"/>
              <a:t>Lenker til brosjyrer </a:t>
            </a:r>
            <a:r>
              <a:rPr lang="nb-NO" sz="1800" b="1" dirty="0"/>
              <a:t>og materiell</a:t>
            </a:r>
            <a:r>
              <a:rPr lang="nb-NO" sz="1800" b="1" dirty="0" smtClean="0"/>
              <a:t>:</a:t>
            </a:r>
          </a:p>
          <a:p>
            <a:pPr marL="0" indent="0">
              <a:buNone/>
            </a:pPr>
            <a:r>
              <a:rPr lang="nb-NO" sz="1800" dirty="0" smtClean="0"/>
              <a:t>Samhandling </a:t>
            </a:r>
            <a:r>
              <a:rPr lang="nb-NO" sz="1800" dirty="0"/>
              <a:t>mellom helse- og omsorgstjenesten i kommunen og tros- og livssynssamfunn</a:t>
            </a:r>
          </a:p>
          <a:p>
            <a:pPr marL="0" indent="0">
              <a:buNone/>
            </a:pPr>
            <a:r>
              <a:rPr lang="nb-NO" sz="1800" dirty="0"/>
              <a:t>Veileder – retten til å praktisere tro – og livssyn. Hvordan kartlegge tjenestemottakers ønsker og </a:t>
            </a:r>
            <a:r>
              <a:rPr lang="nb-NO" sz="1800" dirty="0" smtClean="0"/>
              <a:t>behov</a:t>
            </a:r>
          </a:p>
          <a:p>
            <a:pPr marL="0" indent="0">
              <a:buNone/>
            </a:pPr>
            <a:r>
              <a:rPr lang="nb-NO" sz="1400" dirty="0" smtClean="0">
                <a:hlinkClick r:id="rId3"/>
              </a:rPr>
              <a:t>https</a:t>
            </a:r>
            <a:r>
              <a:rPr lang="nb-NO" sz="1400" dirty="0">
                <a:hlinkClick r:id="rId3"/>
              </a:rPr>
              <a:t>://kirken.no/nb-NO/bispedommer/borg-bispedomme/fagomrader/inkludering</a:t>
            </a:r>
            <a:r>
              <a:rPr lang="nb-NO" sz="1400" dirty="0" smtClean="0">
                <a:hlinkClick r:id="rId3"/>
              </a:rPr>
              <a:t>/</a:t>
            </a:r>
            <a:endParaRPr lang="nb-NO" sz="1400" dirty="0" smtClean="0"/>
          </a:p>
          <a:p>
            <a:pPr marL="0" indent="0">
              <a:buNone/>
            </a:pPr>
            <a:r>
              <a:rPr lang="nb-NO" sz="1400" dirty="0">
                <a:hlinkClick r:id="rId4"/>
              </a:rPr>
              <a:t>http://www.deltakelse.no</a:t>
            </a:r>
            <a:r>
              <a:rPr lang="nb-NO" sz="1400" dirty="0" smtClean="0">
                <a:hlinkClick r:id="rId4"/>
              </a:rPr>
              <a:t>/</a:t>
            </a:r>
            <a:endParaRPr lang="nb-NO" sz="1400" dirty="0" smtClean="0"/>
          </a:p>
          <a:p>
            <a:pPr marL="0" indent="0">
              <a:buNone/>
            </a:pPr>
            <a:endParaRPr lang="nb-NO" sz="1800" dirty="0" smtClean="0"/>
          </a:p>
          <a:p>
            <a:pPr marL="0" indent="0">
              <a:buNone/>
            </a:pPr>
            <a:r>
              <a:rPr lang="nb-NO" sz="1800" dirty="0" smtClean="0"/>
              <a:t>Hvem jeg er – og hva jeg vil</a:t>
            </a:r>
          </a:p>
          <a:p>
            <a:pPr marL="0" indent="0">
              <a:buNone/>
            </a:pPr>
            <a:r>
              <a:rPr lang="nb-NO" sz="1400" dirty="0">
                <a:hlinkClick r:id="rId5"/>
              </a:rPr>
              <a:t>https://</a:t>
            </a:r>
            <a:r>
              <a:rPr lang="nb-NO" sz="1400" dirty="0" smtClean="0">
                <a:hlinkClick r:id="rId5"/>
              </a:rPr>
              <a:t>kirken.no/globalassets/bispedommer/borg/dokumenter/tema/inkludering/hvem_jeg_er_ny.pdf</a:t>
            </a:r>
            <a:endParaRPr lang="nb-NO" sz="1400" dirty="0" smtClean="0"/>
          </a:p>
          <a:p>
            <a:pPr marL="0" indent="0">
              <a:buNone/>
            </a:pPr>
            <a:endParaRPr lang="nb-NO" sz="1800" dirty="0"/>
          </a:p>
          <a:p>
            <a:pPr marL="0" indent="0">
              <a:buNone/>
            </a:pPr>
            <a:r>
              <a:rPr lang="nb-NO" sz="1800" dirty="0" smtClean="0"/>
              <a:t>NAKU - Nasjonalt kompetansemiljø om utviklingshemming (</a:t>
            </a:r>
            <a:r>
              <a:rPr lang="nb-NO" sz="1800" dirty="0"/>
              <a:t>T</a:t>
            </a:r>
            <a:r>
              <a:rPr lang="nb-NO" sz="1800" dirty="0" smtClean="0"/>
              <a:t>ema/fagområde – livssyn)</a:t>
            </a:r>
          </a:p>
          <a:p>
            <a:pPr marL="0" indent="0">
              <a:buNone/>
            </a:pPr>
            <a:r>
              <a:rPr lang="nb-NO" sz="1400" dirty="0">
                <a:hlinkClick r:id="rId6"/>
              </a:rPr>
              <a:t>https://</a:t>
            </a:r>
            <a:r>
              <a:rPr lang="nb-NO" sz="1400" dirty="0" smtClean="0">
                <a:hlinkClick r:id="rId6"/>
              </a:rPr>
              <a:t>naku.no/kunnskapsbanken</a:t>
            </a:r>
            <a:endParaRPr lang="nb-NO" sz="1400" dirty="0" smtClean="0"/>
          </a:p>
          <a:p>
            <a:pPr marL="0" indent="0">
              <a:buNone/>
            </a:pPr>
            <a:endParaRPr lang="nb-NO" sz="1800" dirty="0" smtClean="0"/>
          </a:p>
          <a:p>
            <a:pPr marL="0" indent="0">
              <a:buNone/>
            </a:pPr>
            <a:r>
              <a:rPr lang="nb-NO" sz="1800" dirty="0" smtClean="0"/>
              <a:t>Når noen er død (hefte)</a:t>
            </a:r>
          </a:p>
          <a:p>
            <a:pPr marL="0" indent="0">
              <a:buNone/>
            </a:pPr>
            <a:r>
              <a:rPr lang="nb-NO" sz="1400" dirty="0">
                <a:hlinkClick r:id="rId7"/>
              </a:rPr>
              <a:t>https://www.aldringoghelse.no/alle-artikler/når-noen-er-død-lettlest</a:t>
            </a:r>
            <a:r>
              <a:rPr lang="nb-NO" sz="1400" dirty="0" smtClean="0">
                <a:hlinkClick r:id="rId7"/>
              </a:rPr>
              <a:t>/</a:t>
            </a:r>
            <a:endParaRPr lang="nb-NO" sz="1400" dirty="0" smtClean="0"/>
          </a:p>
          <a:p>
            <a:pPr marL="0" indent="0">
              <a:buNone/>
            </a:pPr>
            <a:r>
              <a:rPr lang="nb-NO" sz="1800" dirty="0" smtClean="0"/>
              <a:t>Å dele en sorg (hefte)</a:t>
            </a:r>
          </a:p>
          <a:p>
            <a:pPr marL="0" indent="0">
              <a:buNone/>
            </a:pPr>
            <a:r>
              <a:rPr lang="nb-NO" sz="1400" dirty="0">
                <a:hlinkClick r:id="rId8"/>
              </a:rPr>
              <a:t>https://www.aldringoghelse.no/utviklingshemning/temasider/omsorg-ved-livets-slutt</a:t>
            </a:r>
            <a:r>
              <a:rPr lang="nb-NO" sz="1400" dirty="0" smtClean="0">
                <a:hlinkClick r:id="rId8"/>
              </a:rPr>
              <a:t>/</a:t>
            </a:r>
            <a:endParaRPr lang="nb-NO" sz="1400" dirty="0" smtClean="0"/>
          </a:p>
          <a:p>
            <a:pPr marL="0" indent="0">
              <a:buNone/>
            </a:pPr>
            <a:endParaRPr lang="nb-NO" sz="1400" dirty="0" smtClean="0"/>
          </a:p>
        </p:txBody>
      </p:sp>
      <p:pic>
        <p:nvPicPr>
          <p:cNvPr id="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397" y="332659"/>
            <a:ext cx="301778" cy="3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8049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291425"/>
          </a:xfrm>
        </p:spPr>
        <p:txBody>
          <a:bodyPr>
            <a:normAutofit fontScale="90000"/>
          </a:bodyPr>
          <a:lstStyle/>
          <a:p>
            <a:pPr algn="l"/>
            <a:r>
              <a:rPr lang="nb-NO" sz="1100" dirty="0"/>
              <a:t>    </a:t>
            </a:r>
            <a:r>
              <a:rPr lang="nb-NO" sz="1000" dirty="0"/>
              <a:t>DEN NORSKE KIRKE  </a:t>
            </a:r>
            <a:r>
              <a:rPr lang="nb-NO" sz="1100" dirty="0"/>
              <a:t/>
            </a:r>
            <a:br>
              <a:rPr lang="nb-NO" sz="1100" dirty="0"/>
            </a:br>
            <a:r>
              <a:rPr lang="nb-NO" sz="1100" dirty="0"/>
              <a:t>    </a:t>
            </a:r>
            <a:r>
              <a:rPr lang="nb-NO" sz="900" dirty="0"/>
              <a:t>Kristiansand kirkelige fellesråd  </a:t>
            </a:r>
          </a:p>
        </p:txBody>
      </p:sp>
      <p:sp>
        <p:nvSpPr>
          <p:cNvPr id="4" name="Plassholder for innhold 3"/>
          <p:cNvSpPr>
            <a:spLocks noGrp="1"/>
          </p:cNvSpPr>
          <p:nvPr>
            <p:ph idx="1"/>
          </p:nvPr>
        </p:nvSpPr>
        <p:spPr>
          <a:xfrm>
            <a:off x="457200" y="1268760"/>
            <a:ext cx="8229600" cy="4857403"/>
          </a:xfrm>
        </p:spPr>
        <p:txBody>
          <a:bodyPr>
            <a:normAutofit/>
          </a:bodyPr>
          <a:lstStyle/>
          <a:p>
            <a:pPr lvl="0"/>
            <a:endParaRPr lang="nb-NO" sz="2000" dirty="0"/>
          </a:p>
          <a:p>
            <a:pPr marL="0" indent="0">
              <a:buNone/>
            </a:pPr>
            <a:endParaRPr lang="nb-NO"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373" y="260651"/>
            <a:ext cx="295742" cy="3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81328"/>
            <a:ext cx="91440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467544" y="1484784"/>
            <a:ext cx="8424936" cy="2862322"/>
          </a:xfrm>
          <a:prstGeom prst="rect">
            <a:avLst/>
          </a:prstGeom>
        </p:spPr>
        <p:txBody>
          <a:bodyPr wrap="square">
            <a:spAutoFit/>
          </a:bodyPr>
          <a:lstStyle/>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pic>
        <p:nvPicPr>
          <p:cNvPr id="5" name="Bil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2665298"/>
            <a:ext cx="5998974" cy="3460865"/>
          </a:xfrm>
          <a:prstGeom prst="rect">
            <a:avLst/>
          </a:prstGeom>
        </p:spPr>
      </p:pic>
      <p:sp>
        <p:nvSpPr>
          <p:cNvPr id="6" name="Rektangel 5"/>
          <p:cNvSpPr/>
          <p:nvPr/>
        </p:nvSpPr>
        <p:spPr>
          <a:xfrm>
            <a:off x="395536" y="710076"/>
            <a:ext cx="8229600" cy="2800767"/>
          </a:xfrm>
          <a:prstGeom prst="rect">
            <a:avLst/>
          </a:prstGeom>
        </p:spPr>
        <p:txBody>
          <a:bodyPr wrap="square">
            <a:spAutoFit/>
          </a:bodyPr>
          <a:lstStyle/>
          <a:p>
            <a:pPr algn="ctr"/>
            <a:r>
              <a:rPr lang="nb-NO" sz="3200" b="1" dirty="0">
                <a:solidFill>
                  <a:schemeClr val="accent1"/>
                </a:solidFill>
              </a:rPr>
              <a:t>Samarbeid</a:t>
            </a:r>
          </a:p>
          <a:p>
            <a:r>
              <a:rPr lang="nb-NO" b="1" i="1" dirty="0"/>
              <a:t>Samarbeid</a:t>
            </a:r>
            <a:r>
              <a:rPr lang="nb-NO" i="1" dirty="0"/>
              <a:t> er å jobbe sammen med andre for å oppnå felles mål. </a:t>
            </a:r>
          </a:p>
          <a:p>
            <a:endParaRPr lang="nb-NO" i="1" dirty="0"/>
          </a:p>
          <a:p>
            <a:r>
              <a:rPr lang="nb-NO" i="1" dirty="0"/>
              <a:t>Det er en </a:t>
            </a:r>
            <a:r>
              <a:rPr lang="nb-NO" b="1" i="1" dirty="0"/>
              <a:t>prosess</a:t>
            </a:r>
            <a:r>
              <a:rPr lang="nb-NO" i="1" dirty="0"/>
              <a:t> som omfatter to eller flere personer eller organisasjoner.</a:t>
            </a:r>
          </a:p>
          <a:p>
            <a:endParaRPr lang="nb-NO" i="1" dirty="0"/>
          </a:p>
          <a:p>
            <a:r>
              <a:rPr lang="nb-NO" i="1" dirty="0"/>
              <a:t>De fleste typer samarbeid er avhengig av </a:t>
            </a:r>
            <a:r>
              <a:rPr lang="nb-NO" b="1" i="1" dirty="0"/>
              <a:t>lederskap</a:t>
            </a:r>
            <a:r>
              <a:rPr lang="nb-NO" i="1" dirty="0"/>
              <a:t>, et ansvar som kan innehas enten av én person eller av ei desentralisert gruppe. </a:t>
            </a:r>
          </a:p>
          <a:p>
            <a:r>
              <a:rPr lang="nb-NO" dirty="0"/>
              <a:t>(</a:t>
            </a:r>
            <a:r>
              <a:rPr lang="nb-NO" i="1" dirty="0"/>
              <a:t>Wikipedia)</a:t>
            </a:r>
          </a:p>
          <a:p>
            <a:endParaRPr lang="nb-NO" i="1" dirty="0"/>
          </a:p>
        </p:txBody>
      </p:sp>
    </p:spTree>
    <p:extLst>
      <p:ext uri="{BB962C8B-B14F-4D97-AF65-F5344CB8AC3E}">
        <p14:creationId xmlns:p14="http://schemas.microsoft.com/office/powerpoint/2010/main" val="1614112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281037"/>
          </a:xfrm>
        </p:spPr>
        <p:txBody>
          <a:bodyPr>
            <a:normAutofit fontScale="90000"/>
          </a:bodyPr>
          <a:lstStyle/>
          <a:p>
            <a:pPr algn="l"/>
            <a:r>
              <a:rPr lang="nb-NO" sz="1100" dirty="0"/>
              <a:t>        </a:t>
            </a:r>
            <a:br>
              <a:rPr lang="nb-NO" sz="1100" dirty="0"/>
            </a:br>
            <a:r>
              <a:rPr lang="nb-NO" sz="1100" dirty="0"/>
              <a:t/>
            </a:r>
            <a:br>
              <a:rPr lang="nb-NO" sz="1100" dirty="0"/>
            </a:br>
            <a:r>
              <a:rPr lang="nb-NO" sz="1100" dirty="0"/>
              <a:t/>
            </a:r>
            <a:br>
              <a:rPr lang="nb-NO" sz="1100" dirty="0"/>
            </a:br>
            <a:r>
              <a:rPr lang="nb-NO" sz="1100" dirty="0"/>
              <a:t>              DEN NORSKE KIRKE  </a:t>
            </a:r>
            <a:br>
              <a:rPr lang="nb-NO" sz="1100" dirty="0"/>
            </a:br>
            <a:r>
              <a:rPr lang="nb-NO" sz="1100" dirty="0"/>
              <a:t>              </a:t>
            </a:r>
            <a:r>
              <a:rPr lang="nb-NO" sz="1000" dirty="0"/>
              <a:t>Kristiansand kirkelige fellesråd  </a:t>
            </a:r>
            <a:r>
              <a:rPr lang="nb-NO" sz="1100" dirty="0"/>
              <a:t/>
            </a:r>
            <a:br>
              <a:rPr lang="nb-NO" sz="1100" dirty="0"/>
            </a:br>
            <a:r>
              <a:rPr lang="nb-NO" sz="1100" dirty="0"/>
              <a:t/>
            </a:r>
            <a:br>
              <a:rPr lang="nb-NO" sz="1100" dirty="0"/>
            </a:br>
            <a:r>
              <a:rPr lang="nb-NO" sz="1100" dirty="0"/>
              <a:t>                                                                                                      </a:t>
            </a:r>
            <a:endParaRPr lang="nb-NO" sz="2000" dirty="0"/>
          </a:p>
        </p:txBody>
      </p:sp>
      <p:sp>
        <p:nvSpPr>
          <p:cNvPr id="4" name="Plassholder for innhold 3"/>
          <p:cNvSpPr>
            <a:spLocks noGrp="1"/>
          </p:cNvSpPr>
          <p:nvPr>
            <p:ph idx="1"/>
          </p:nvPr>
        </p:nvSpPr>
        <p:spPr>
          <a:xfrm>
            <a:off x="457200" y="764704"/>
            <a:ext cx="8229600" cy="5976664"/>
          </a:xfrm>
        </p:spPr>
        <p:txBody>
          <a:bodyPr vert="horz" lIns="91440" tIns="45720" rIns="91440" bIns="45720" rtlCol="0" anchor="t">
            <a:normAutofit lnSpcReduction="10000"/>
          </a:bodyPr>
          <a:lstStyle/>
          <a:p>
            <a:pPr marL="0" indent="0" algn="ctr">
              <a:buNone/>
            </a:pPr>
            <a:r>
              <a:rPr lang="nb-NO" sz="3600" dirty="0" smtClean="0">
                <a:solidFill>
                  <a:schemeClr val="accent1"/>
                </a:solidFill>
                <a:latin typeface="Berlin Sans FB Demi" panose="020E0802020502020306" pitchFamily="34" charset="0"/>
              </a:rPr>
              <a:t>Felles mål</a:t>
            </a:r>
          </a:p>
          <a:p>
            <a:pPr marL="0" indent="0">
              <a:buNone/>
            </a:pPr>
            <a:r>
              <a:rPr lang="nb-NO" sz="2800" dirty="0"/>
              <a:t>Ivareta </a:t>
            </a:r>
            <a:r>
              <a:rPr lang="nb-NO" sz="2800" dirty="0" smtClean="0"/>
              <a:t>og sikre rettigheten til trosutøvelse</a:t>
            </a:r>
            <a:endParaRPr lang="nb-NO" sz="2800" dirty="0"/>
          </a:p>
          <a:p>
            <a:pPr marL="0" indent="0">
              <a:buNone/>
            </a:pPr>
            <a:r>
              <a:rPr lang="nb-NO" sz="2800" dirty="0" smtClean="0"/>
              <a:t>Kompetanse</a:t>
            </a:r>
          </a:p>
          <a:p>
            <a:pPr>
              <a:buFontTx/>
              <a:buChar char="-"/>
            </a:pPr>
            <a:r>
              <a:rPr lang="nb-NO" sz="2000" dirty="0" smtClean="0"/>
              <a:t>Åndelig omsorg</a:t>
            </a:r>
          </a:p>
          <a:p>
            <a:pPr>
              <a:buFontTx/>
              <a:buChar char="-"/>
            </a:pPr>
            <a:r>
              <a:rPr lang="nb-NO" sz="2000" dirty="0" smtClean="0"/>
              <a:t>Sorgarbeid</a:t>
            </a:r>
          </a:p>
          <a:p>
            <a:pPr marL="0" indent="0" algn="ctr">
              <a:buNone/>
            </a:pPr>
            <a:r>
              <a:rPr lang="nb-NO" sz="3600" dirty="0" smtClean="0">
                <a:solidFill>
                  <a:schemeClr val="accent1"/>
                </a:solidFill>
                <a:latin typeface="Berlin Sans FB Demi" panose="020E0802020502020306" pitchFamily="34" charset="0"/>
              </a:rPr>
              <a:t>Flere </a:t>
            </a:r>
            <a:r>
              <a:rPr lang="nb-NO" sz="3600" dirty="0">
                <a:solidFill>
                  <a:schemeClr val="accent1"/>
                </a:solidFill>
                <a:latin typeface="Berlin Sans FB Demi" panose="020E0802020502020306" pitchFamily="34" charset="0"/>
              </a:rPr>
              <a:t>nivå </a:t>
            </a:r>
          </a:p>
          <a:p>
            <a:r>
              <a:rPr lang="nb-NO" sz="2800" dirty="0" smtClean="0"/>
              <a:t>Ledelse</a:t>
            </a:r>
          </a:p>
          <a:p>
            <a:pPr marL="0" indent="0">
              <a:buNone/>
            </a:pPr>
            <a:r>
              <a:rPr lang="nb-NO" sz="2800" dirty="0"/>
              <a:t> </a:t>
            </a:r>
            <a:r>
              <a:rPr lang="nb-NO" sz="2800" dirty="0" smtClean="0"/>
              <a:t>     - struktur, rutiner</a:t>
            </a:r>
          </a:p>
          <a:p>
            <a:r>
              <a:rPr lang="nb-NO" sz="2800" dirty="0" smtClean="0"/>
              <a:t>Personalet</a:t>
            </a:r>
          </a:p>
          <a:p>
            <a:pPr marL="0" indent="0">
              <a:buNone/>
            </a:pPr>
            <a:r>
              <a:rPr lang="nb-NO" sz="2800" dirty="0" smtClean="0"/>
              <a:t>      - kompetanse</a:t>
            </a:r>
            <a:endParaRPr lang="nb-NO" sz="2800" dirty="0"/>
          </a:p>
          <a:p>
            <a:r>
              <a:rPr lang="nb-NO" sz="2800" dirty="0" smtClean="0"/>
              <a:t>Individ (bruker, verge, pårørende)</a:t>
            </a:r>
          </a:p>
          <a:p>
            <a:pPr marL="0" indent="0">
              <a:buNone/>
            </a:pPr>
            <a:r>
              <a:rPr lang="nb-NO" sz="2800" dirty="0" smtClean="0"/>
              <a:t>      - relasjon, tjenester</a:t>
            </a:r>
            <a:endParaRPr lang="nb-NO" sz="28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397" y="332659"/>
            <a:ext cx="301778" cy="3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528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281037"/>
          </a:xfrm>
        </p:spPr>
        <p:txBody>
          <a:bodyPr>
            <a:normAutofit fontScale="90000"/>
          </a:bodyPr>
          <a:lstStyle/>
          <a:p>
            <a:pPr algn="l"/>
            <a:r>
              <a:rPr lang="nb-NO" sz="1100" dirty="0"/>
              <a:t>        </a:t>
            </a:r>
            <a:br>
              <a:rPr lang="nb-NO" sz="1100" dirty="0"/>
            </a:br>
            <a:r>
              <a:rPr lang="nb-NO" sz="1100" dirty="0"/>
              <a:t/>
            </a:r>
            <a:br>
              <a:rPr lang="nb-NO" sz="1100" dirty="0"/>
            </a:br>
            <a:r>
              <a:rPr lang="nb-NO" sz="1100" dirty="0"/>
              <a:t/>
            </a:r>
            <a:br>
              <a:rPr lang="nb-NO" sz="1100" dirty="0"/>
            </a:br>
            <a:r>
              <a:rPr lang="nb-NO" sz="1100" dirty="0"/>
              <a:t>              DEN NORSKE KIRKE  </a:t>
            </a:r>
            <a:br>
              <a:rPr lang="nb-NO" sz="1100" dirty="0"/>
            </a:br>
            <a:r>
              <a:rPr lang="nb-NO" sz="1100" dirty="0"/>
              <a:t>              </a:t>
            </a:r>
            <a:r>
              <a:rPr lang="nb-NO" sz="1000" dirty="0"/>
              <a:t>Kristiansand kirkelige fellesråd  </a:t>
            </a:r>
            <a:r>
              <a:rPr lang="nb-NO" sz="1100" dirty="0"/>
              <a:t/>
            </a:r>
            <a:br>
              <a:rPr lang="nb-NO" sz="1100" dirty="0"/>
            </a:br>
            <a:r>
              <a:rPr lang="nb-NO" sz="1100" dirty="0"/>
              <a:t/>
            </a:r>
            <a:br>
              <a:rPr lang="nb-NO" sz="1100" dirty="0"/>
            </a:br>
            <a:r>
              <a:rPr lang="nb-NO" sz="1100" dirty="0"/>
              <a:t>                                                                                                      </a:t>
            </a:r>
            <a:endParaRPr lang="nb-NO" sz="2000" dirty="0"/>
          </a:p>
        </p:txBody>
      </p:sp>
      <p:sp>
        <p:nvSpPr>
          <p:cNvPr id="4" name="Plassholder for innhold 3"/>
          <p:cNvSpPr>
            <a:spLocks noGrp="1"/>
          </p:cNvSpPr>
          <p:nvPr>
            <p:ph idx="1"/>
          </p:nvPr>
        </p:nvSpPr>
        <p:spPr>
          <a:xfrm>
            <a:off x="457200" y="764704"/>
            <a:ext cx="8229600" cy="5832648"/>
          </a:xfrm>
        </p:spPr>
        <p:txBody>
          <a:bodyPr vert="horz" lIns="91440" tIns="45720" rIns="91440" bIns="45720" rtlCol="0" anchor="t">
            <a:normAutofit fontScale="92500" lnSpcReduction="10000"/>
          </a:bodyPr>
          <a:lstStyle/>
          <a:p>
            <a:pPr marL="0" indent="0" algn="ctr">
              <a:buNone/>
            </a:pPr>
            <a:r>
              <a:rPr lang="nb-NO" sz="3600" b="1" dirty="0">
                <a:solidFill>
                  <a:schemeClr val="accent1"/>
                </a:solidFill>
                <a:latin typeface="Britannic Bold" pitchFamily="34" charset="0"/>
              </a:rPr>
              <a:t>Bakgrunn</a:t>
            </a:r>
          </a:p>
          <a:p>
            <a:r>
              <a:rPr lang="nb-NO" sz="2200" b="1" dirty="0">
                <a:cs typeface="Calibri"/>
              </a:rPr>
              <a:t>Grunnloven § 2 </a:t>
            </a:r>
            <a:r>
              <a:rPr lang="nb-NO" sz="2200" dirty="0">
                <a:cs typeface="Calibri"/>
              </a:rPr>
              <a:t>religionsfrihet</a:t>
            </a:r>
          </a:p>
          <a:p>
            <a:r>
              <a:rPr lang="nb-NO" sz="2200" b="1" dirty="0" smtClean="0">
                <a:cs typeface="Calibri"/>
              </a:rPr>
              <a:t>FN Menneskerettighetserklæring</a:t>
            </a:r>
            <a:r>
              <a:rPr lang="nb-NO" sz="2200" b="1" dirty="0">
                <a:cs typeface="Calibri"/>
              </a:rPr>
              <a:t> </a:t>
            </a:r>
            <a:r>
              <a:rPr lang="nb-NO" sz="2200" b="1" dirty="0" smtClean="0">
                <a:cs typeface="Calibri"/>
              </a:rPr>
              <a:t>artikkel 18</a:t>
            </a:r>
            <a:r>
              <a:rPr lang="nb-NO" sz="1800" dirty="0"/>
              <a:t/>
            </a:r>
            <a:br>
              <a:rPr lang="nb-NO" sz="1800" dirty="0"/>
            </a:br>
            <a:r>
              <a:rPr lang="nb-NO" sz="1900" dirty="0"/>
              <a:t>Enhver har rett til tanke-, samvittighets- og religionsfrihet. </a:t>
            </a:r>
            <a:r>
              <a:rPr lang="nb-NO" sz="1900" dirty="0" smtClean="0"/>
              <a:t> </a:t>
            </a:r>
          </a:p>
          <a:p>
            <a:pPr marL="0" indent="0">
              <a:buNone/>
            </a:pPr>
            <a:r>
              <a:rPr lang="nb-NO" sz="1900" dirty="0" smtClean="0"/>
              <a:t>      Denne </a:t>
            </a:r>
            <a:r>
              <a:rPr lang="nb-NO" sz="1900" dirty="0"/>
              <a:t>rett omfatter frihet til å skifte religion eller tro, og frihet til enten </a:t>
            </a:r>
            <a:r>
              <a:rPr lang="nb-NO" sz="1900" dirty="0" smtClean="0"/>
              <a:t>alene</a:t>
            </a:r>
          </a:p>
          <a:p>
            <a:pPr marL="0" indent="0">
              <a:buNone/>
            </a:pPr>
            <a:r>
              <a:rPr lang="nb-NO" sz="1900" dirty="0"/>
              <a:t> </a:t>
            </a:r>
            <a:r>
              <a:rPr lang="nb-NO" sz="1900" dirty="0" smtClean="0"/>
              <a:t>     eller </a:t>
            </a:r>
            <a:r>
              <a:rPr lang="nb-NO" sz="1900" dirty="0"/>
              <a:t>sammen med andre, og offentlig eller privat, å gi uttrykk for sin religion </a:t>
            </a:r>
            <a:endParaRPr lang="nb-NO" sz="1900" dirty="0" smtClean="0"/>
          </a:p>
          <a:p>
            <a:pPr marL="0" indent="0">
              <a:buNone/>
            </a:pPr>
            <a:r>
              <a:rPr lang="nb-NO" sz="1900" dirty="0"/>
              <a:t> </a:t>
            </a:r>
            <a:r>
              <a:rPr lang="nb-NO" sz="1900" dirty="0" smtClean="0"/>
              <a:t>      eller </a:t>
            </a:r>
            <a:r>
              <a:rPr lang="nb-NO" sz="1900" dirty="0"/>
              <a:t>tro gjennom undervisning, utøvelse, tilbedelse og ritualer</a:t>
            </a:r>
            <a:r>
              <a:rPr lang="nb-NO" sz="1900" dirty="0" smtClean="0"/>
              <a:t>.</a:t>
            </a:r>
          </a:p>
          <a:p>
            <a:pPr marL="0" indent="0">
              <a:buNone/>
            </a:pPr>
            <a:endParaRPr lang="nb-NO" sz="1900" b="1" dirty="0"/>
          </a:p>
          <a:p>
            <a:r>
              <a:rPr lang="nb-NO" sz="2200" b="1" dirty="0"/>
              <a:t>Rundskriv I-6/2009 Rett til egen tros- og livssynsutøvelse</a:t>
            </a:r>
          </a:p>
          <a:p>
            <a:pPr marL="0" indent="0">
              <a:buNone/>
            </a:pPr>
            <a:r>
              <a:rPr lang="nb-NO" sz="2200" i="1" dirty="0"/>
              <a:t>Alle som trenger bistand og mottar tjenester fra de kommunale helse- og omsorgstjenestene skal gis mulighet for kontakt med sin menighet. </a:t>
            </a:r>
          </a:p>
          <a:p>
            <a:pPr marL="0" indent="0">
              <a:buNone/>
            </a:pPr>
            <a:r>
              <a:rPr lang="nb-NO" sz="2200" i="1" dirty="0"/>
              <a:t>Helse- og omsorgstjenesten har en plikt til å legge til rette for at </a:t>
            </a:r>
            <a:r>
              <a:rPr lang="nb-NO" sz="2200" b="1" i="1" dirty="0"/>
              <a:t>den enkelte som mottar helse- og omsorgstjenester får mulighet til å praktisere sin tro eller sitt livssyn, alene eller i felleskap med andre. </a:t>
            </a:r>
          </a:p>
          <a:p>
            <a:pPr marL="0" indent="0">
              <a:buNone/>
            </a:pPr>
            <a:r>
              <a:rPr lang="nb-NO" sz="2200" b="1" i="1" dirty="0"/>
              <a:t>Samtidig har menighetene et ansvar for å informere helse- og omsorgstjenesten i kommunen om menighetens tilbud, og hvilke muligheter for betjening som finnes</a:t>
            </a:r>
            <a:r>
              <a:rPr lang="nb-NO" sz="2200" b="1" i="1" dirty="0" smtClean="0"/>
              <a:t>.</a:t>
            </a:r>
          </a:p>
          <a:p>
            <a:pPr marL="0" indent="0">
              <a:buNone/>
            </a:pPr>
            <a:endParaRPr lang="nb-NO" sz="1800" b="1" i="1" dirty="0" smtClean="0"/>
          </a:p>
          <a:p>
            <a:pPr marL="0" indent="0">
              <a:buNone/>
            </a:pPr>
            <a:endParaRPr lang="nb-NO" sz="1800" b="1" i="1" dirty="0"/>
          </a:p>
          <a:p>
            <a:pPr marL="0" indent="0">
              <a:buNone/>
            </a:pPr>
            <a:endParaRPr lang="nb-NO" sz="1800" b="1" i="1"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81328"/>
            <a:ext cx="91440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397" y="332659"/>
            <a:ext cx="301778" cy="3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8321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281037"/>
          </a:xfrm>
        </p:spPr>
        <p:txBody>
          <a:bodyPr>
            <a:normAutofit fontScale="90000"/>
          </a:bodyPr>
          <a:lstStyle/>
          <a:p>
            <a:pPr algn="l"/>
            <a:r>
              <a:rPr lang="nb-NO" sz="1100" dirty="0"/>
              <a:t>        </a:t>
            </a:r>
            <a:br>
              <a:rPr lang="nb-NO" sz="1100" dirty="0"/>
            </a:br>
            <a:r>
              <a:rPr lang="nb-NO" sz="1100" dirty="0"/>
              <a:t/>
            </a:r>
            <a:br>
              <a:rPr lang="nb-NO" sz="1100" dirty="0"/>
            </a:br>
            <a:r>
              <a:rPr lang="nb-NO" sz="1100" dirty="0"/>
              <a:t/>
            </a:r>
            <a:br>
              <a:rPr lang="nb-NO" sz="1100" dirty="0"/>
            </a:br>
            <a:r>
              <a:rPr lang="nb-NO" sz="1100" dirty="0"/>
              <a:t>              DEN NORSKE KIRKE  </a:t>
            </a:r>
            <a:br>
              <a:rPr lang="nb-NO" sz="1100" dirty="0"/>
            </a:br>
            <a:r>
              <a:rPr lang="nb-NO" sz="1100" dirty="0"/>
              <a:t>              </a:t>
            </a:r>
            <a:r>
              <a:rPr lang="nb-NO" sz="1000" dirty="0"/>
              <a:t>Kristiansand kirkelige fellesråd  </a:t>
            </a:r>
            <a:r>
              <a:rPr lang="nb-NO" sz="1100" dirty="0"/>
              <a:t/>
            </a:r>
            <a:br>
              <a:rPr lang="nb-NO" sz="1100" dirty="0"/>
            </a:br>
            <a:r>
              <a:rPr lang="nb-NO" sz="1100" dirty="0"/>
              <a:t/>
            </a:r>
            <a:br>
              <a:rPr lang="nb-NO" sz="1100" dirty="0"/>
            </a:br>
            <a:r>
              <a:rPr lang="nb-NO" sz="1100" dirty="0"/>
              <a:t>                                                                                                      </a:t>
            </a:r>
            <a:endParaRPr lang="nb-NO" sz="2000" dirty="0"/>
          </a:p>
        </p:txBody>
      </p:sp>
      <p:sp>
        <p:nvSpPr>
          <p:cNvPr id="4" name="Plassholder for innhold 3"/>
          <p:cNvSpPr>
            <a:spLocks noGrp="1"/>
          </p:cNvSpPr>
          <p:nvPr>
            <p:ph idx="1"/>
          </p:nvPr>
        </p:nvSpPr>
        <p:spPr>
          <a:xfrm>
            <a:off x="457200" y="764704"/>
            <a:ext cx="8229600" cy="5976664"/>
          </a:xfrm>
        </p:spPr>
        <p:txBody>
          <a:bodyPr vert="horz" lIns="91440" tIns="45720" rIns="91440" bIns="45720" rtlCol="0" anchor="t">
            <a:normAutofit fontScale="92500" lnSpcReduction="20000"/>
          </a:bodyPr>
          <a:lstStyle/>
          <a:p>
            <a:pPr marL="0" indent="0" algn="ctr">
              <a:buNone/>
            </a:pPr>
            <a:r>
              <a:rPr lang="nb-NO" sz="3600" b="1" dirty="0" smtClean="0">
                <a:solidFill>
                  <a:schemeClr val="accent1"/>
                </a:solidFill>
                <a:latin typeface="Britannic Bold" pitchFamily="34" charset="0"/>
              </a:rPr>
              <a:t>Bakgrunn</a:t>
            </a:r>
            <a:endParaRPr lang="nb-NO" sz="1800" b="1" i="1" dirty="0"/>
          </a:p>
          <a:p>
            <a:pPr marL="0" indent="0">
              <a:buNone/>
            </a:pPr>
            <a:endParaRPr lang="nb-NO" sz="1800" b="1" i="1" dirty="0"/>
          </a:p>
          <a:p>
            <a:r>
              <a:rPr lang="nb-NO" sz="2200" b="1" dirty="0"/>
              <a:t>St. Meld 29 – Morgendagens Omsorg ( 2012 - 2013, s. 24)</a:t>
            </a:r>
            <a:endParaRPr lang="nb-NO" sz="2200" b="1" dirty="0">
              <a:cs typeface="Calibri"/>
            </a:endParaRPr>
          </a:p>
          <a:p>
            <a:pPr marL="0" indent="0">
              <a:buNone/>
            </a:pPr>
            <a:r>
              <a:rPr lang="nb-NO" sz="1800" i="1" dirty="0"/>
              <a:t>(...) bli behandlet med verdighet og respekt, og få ivaretatt både fysiske, psykiske og sosiale og åndelige og eksistensielle behov...</a:t>
            </a:r>
          </a:p>
          <a:p>
            <a:endParaRPr lang="nb-NO" sz="1400" b="1" dirty="0"/>
          </a:p>
          <a:p>
            <a:r>
              <a:rPr lang="nb-NO" sz="2200" b="1" dirty="0"/>
              <a:t>Meld. St. 15 </a:t>
            </a:r>
            <a:r>
              <a:rPr lang="nb-NO" sz="2200" dirty="0"/>
              <a:t>(2017 – 2018)</a:t>
            </a:r>
            <a:r>
              <a:rPr lang="nb-NO" sz="2200" b="1" dirty="0"/>
              <a:t> Leve hele livet En kvalitetsreform for eldre</a:t>
            </a:r>
          </a:p>
          <a:p>
            <a:pPr marL="0" indent="0">
              <a:buNone/>
            </a:pPr>
            <a:r>
              <a:rPr lang="nb-NO" sz="1800" i="1" dirty="0"/>
              <a:t>Helse- og omsorgstjenestene må sørge for at den enkeltes tro- og livssynsutøvelse og behov for samtaler om eksistensielle spørsmål blir ivaretatt. Helse- og omsorgstjenesten bør derfor innføre faste prosedyrer og samarbeide med tro- og livssynssamfunn slik at de kan møte brukernes og de pårørendes behov</a:t>
            </a:r>
            <a:r>
              <a:rPr lang="nb-NO" sz="1800" i="1" dirty="0" smtClean="0"/>
              <a:t>.</a:t>
            </a:r>
            <a:endParaRPr lang="nb-NO" sz="1800" b="1" dirty="0"/>
          </a:p>
          <a:p>
            <a:r>
              <a:rPr lang="nb-NO" sz="2200" b="1" dirty="0"/>
              <a:t>Forskrift om en verdig eldreomsorg (2010)</a:t>
            </a:r>
          </a:p>
          <a:p>
            <a:pPr marL="0" indent="0">
              <a:buNone/>
            </a:pPr>
            <a:r>
              <a:rPr lang="nb-NO" sz="1800" i="1" dirty="0"/>
              <a:t>De kommunale pleie- og omsorgstjenestene skal legge til rette for en eldreomsorg som sikrer den enkelte tjenestemottaker et verdig og så langt som mulig meningsfylt liv i samsvar med sine individuelle behov”. </a:t>
            </a:r>
          </a:p>
          <a:p>
            <a:pPr marL="0" indent="0">
              <a:buNone/>
            </a:pPr>
            <a:r>
              <a:rPr lang="nb-NO" sz="1800" i="1" dirty="0"/>
              <a:t>§ 3 sier videre om tjenestens innhold at det blant annet skal tilbys samtaler om eksistensielle spørsmål, at tjenestene skal omfatte lindrende behandling og at det skal legges til rette for en verdig død. </a:t>
            </a:r>
            <a:endParaRPr lang="nb-NO" sz="1800" b="1" i="1" dirty="0"/>
          </a:p>
          <a:p>
            <a:r>
              <a:rPr lang="nb-NO" sz="2200" b="1" dirty="0"/>
              <a:t>Kirkeloven § 9 </a:t>
            </a:r>
          </a:p>
          <a:p>
            <a:pPr marL="0" indent="0">
              <a:buNone/>
            </a:pPr>
            <a:r>
              <a:rPr lang="nb-NO" sz="1800" i="1" dirty="0"/>
              <a:t>Kirkeloven fastslår at omsorg for syke og døende er en del av den kirkelige gjerningen.</a:t>
            </a:r>
          </a:p>
          <a:p>
            <a:r>
              <a:rPr lang="nb-NO" sz="2200" b="1" dirty="0"/>
              <a:t>Plan for diakoni i Den norske kirke (2007)</a:t>
            </a:r>
          </a:p>
          <a:p>
            <a:pPr marL="0" indent="0">
              <a:buNone/>
            </a:pPr>
            <a:r>
              <a:rPr lang="nb-NO" sz="1800" i="1" dirty="0"/>
              <a:t>Et økende behov for kvalifisert sjelesorgsarbeid ved livets slutt i lokalmiljøet og det bør være en plan for hvordan syke og døende skal bli møtt.</a:t>
            </a:r>
          </a:p>
          <a:p>
            <a:pPr marL="0" indent="0">
              <a:buNone/>
            </a:pPr>
            <a:endParaRPr lang="nb-NO" sz="18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397" y="332659"/>
            <a:ext cx="301778" cy="3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9536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471854"/>
          </a:xfrm>
        </p:spPr>
        <p:txBody>
          <a:bodyPr>
            <a:normAutofit/>
          </a:bodyPr>
          <a:lstStyle/>
          <a:p>
            <a:pPr algn="l"/>
            <a:r>
              <a:rPr lang="nb-NO" sz="1100" dirty="0"/>
              <a:t>    </a:t>
            </a:r>
            <a:r>
              <a:rPr lang="nb-NO" sz="1000" dirty="0"/>
              <a:t>DEN NORSKE KIRKE  </a:t>
            </a:r>
            <a:r>
              <a:rPr lang="nb-NO" sz="1100" dirty="0"/>
              <a:t/>
            </a:r>
            <a:br>
              <a:rPr lang="nb-NO" sz="1100" dirty="0"/>
            </a:br>
            <a:r>
              <a:rPr lang="nb-NO" sz="1100" dirty="0"/>
              <a:t>    </a:t>
            </a:r>
            <a:r>
              <a:rPr lang="nb-NO" sz="900" dirty="0"/>
              <a:t>Kristiansand kirkelige fellesråd  </a:t>
            </a:r>
          </a:p>
        </p:txBody>
      </p:sp>
      <p:sp>
        <p:nvSpPr>
          <p:cNvPr id="4" name="Plassholder for innhold 3"/>
          <p:cNvSpPr>
            <a:spLocks noGrp="1"/>
          </p:cNvSpPr>
          <p:nvPr>
            <p:ph sz="half" idx="1"/>
          </p:nvPr>
        </p:nvSpPr>
        <p:spPr/>
        <p:txBody>
          <a:bodyPr>
            <a:normAutofit/>
          </a:bodyPr>
          <a:lstStyle/>
          <a:p>
            <a:pPr marL="0" lvl="0" indent="0">
              <a:buNone/>
            </a:pPr>
            <a:endParaRPr lang="nb-NO" sz="2000" dirty="0"/>
          </a:p>
          <a:p>
            <a:pPr marL="0" indent="0">
              <a:buNone/>
            </a:pPr>
            <a:endParaRPr lang="nb-NO"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373" y="260651"/>
            <a:ext cx="295742" cy="3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373" y="6381328"/>
            <a:ext cx="85521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467544" y="1484784"/>
            <a:ext cx="8424936" cy="2862322"/>
          </a:xfrm>
          <a:prstGeom prst="rect">
            <a:avLst/>
          </a:prstGeom>
        </p:spPr>
        <p:txBody>
          <a:bodyPr wrap="square">
            <a:spAutoFit/>
          </a:bodyPr>
          <a:lstStyle/>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pic>
        <p:nvPicPr>
          <p:cNvPr id="10" name="Bilde 9"/>
          <p:cNvPicPr>
            <a:picLocks noChangeAspect="1"/>
          </p:cNvPicPr>
          <p:nvPr/>
        </p:nvPicPr>
        <p:blipFill rotWithShape="1">
          <a:blip r:embed="rId5"/>
          <a:srcRect l="9640" t="5957" r="10908" b="4380"/>
          <a:stretch/>
        </p:blipFill>
        <p:spPr>
          <a:xfrm>
            <a:off x="107504" y="1028353"/>
            <a:ext cx="8579296" cy="5544616"/>
          </a:xfrm>
          <a:prstGeom prst="rect">
            <a:avLst/>
          </a:prstGeom>
        </p:spPr>
      </p:pic>
      <p:sp>
        <p:nvSpPr>
          <p:cNvPr id="5" name="Plassholder for innhold 4"/>
          <p:cNvSpPr>
            <a:spLocks noGrp="1"/>
          </p:cNvSpPr>
          <p:nvPr>
            <p:ph sz="half" idx="2"/>
          </p:nvPr>
        </p:nvSpPr>
        <p:spPr>
          <a:xfrm rot="20100000">
            <a:off x="686348" y="1559739"/>
            <a:ext cx="7872832" cy="3485197"/>
          </a:xfrm>
        </p:spPr>
        <p:txBody>
          <a:bodyPr>
            <a:noAutofit/>
          </a:bodyPr>
          <a:lstStyle/>
          <a:p>
            <a:pPr marL="0" indent="0">
              <a:buNone/>
            </a:pPr>
            <a:r>
              <a:rPr lang="nb-NO" sz="4400" b="1" dirty="0"/>
              <a:t>Inkluderende fellesskap</a:t>
            </a:r>
          </a:p>
          <a:p>
            <a:pPr marL="0" indent="0">
              <a:buNone/>
            </a:pPr>
            <a:r>
              <a:rPr lang="nb-NO" sz="4400" b="1" dirty="0"/>
              <a:t>Deltagelse</a:t>
            </a:r>
          </a:p>
          <a:p>
            <a:pPr marL="0" indent="0">
              <a:buNone/>
            </a:pPr>
            <a:r>
              <a:rPr lang="nb-NO" sz="4400" b="1" dirty="0"/>
              <a:t>Likeverd</a:t>
            </a:r>
          </a:p>
          <a:p>
            <a:pPr marL="0" indent="0">
              <a:buNone/>
            </a:pPr>
            <a:r>
              <a:rPr lang="nb-NO" sz="4400" b="1" dirty="0"/>
              <a:t>Mangfold</a:t>
            </a:r>
          </a:p>
        </p:txBody>
      </p:sp>
    </p:spTree>
    <p:extLst>
      <p:ext uri="{BB962C8B-B14F-4D97-AF65-F5344CB8AC3E}">
        <p14:creationId xmlns:p14="http://schemas.microsoft.com/office/powerpoint/2010/main" val="192598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188641"/>
            <a:ext cx="8229600" cy="432047"/>
          </a:xfrm>
        </p:spPr>
        <p:txBody>
          <a:bodyPr>
            <a:normAutofit/>
          </a:bodyPr>
          <a:lstStyle/>
          <a:p>
            <a:pPr algn="l"/>
            <a:r>
              <a:rPr lang="nb-NO" sz="1100" dirty="0"/>
              <a:t>   </a:t>
            </a:r>
            <a:r>
              <a:rPr lang="nb-NO" sz="1000" dirty="0"/>
              <a:t>DEN NORSKE KIRKE  </a:t>
            </a:r>
            <a:r>
              <a:rPr lang="nb-NO" sz="1100" dirty="0"/>
              <a:t/>
            </a:r>
            <a:br>
              <a:rPr lang="nb-NO" sz="1100" dirty="0"/>
            </a:br>
            <a:r>
              <a:rPr lang="nb-NO" sz="1100" dirty="0"/>
              <a:t>   </a:t>
            </a:r>
            <a:r>
              <a:rPr lang="nb-NO" sz="900" dirty="0"/>
              <a:t>Kristiansand kirkelige fellesråd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81328"/>
            <a:ext cx="91440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4" y="188645"/>
            <a:ext cx="300271" cy="37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154867" y="4762794"/>
            <a:ext cx="2121592" cy="1597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151" y="836909"/>
            <a:ext cx="2448272" cy="3380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7435" y="297096"/>
            <a:ext cx="2473538" cy="3554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63550" y="1740447"/>
            <a:ext cx="1774934" cy="2567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8304" y="3933056"/>
            <a:ext cx="1693385" cy="212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Bilde 11"/>
          <p:cNvPicPr>
            <a:picLocks noChangeAspect="1"/>
          </p:cNvPicPr>
          <p:nvPr/>
        </p:nvPicPr>
        <p:blipFill rotWithShape="1">
          <a:blip r:embed="rId10"/>
          <a:srcRect l="34649" t="9606" r="31152" b="7841"/>
          <a:stretch/>
        </p:blipFill>
        <p:spPr>
          <a:xfrm>
            <a:off x="5667810" y="136561"/>
            <a:ext cx="2736262" cy="4128160"/>
          </a:xfrm>
          <a:prstGeom prst="rect">
            <a:avLst/>
          </a:prstGeom>
        </p:spPr>
      </p:pic>
      <p:pic>
        <p:nvPicPr>
          <p:cNvPr id="5" name="Bilde 4"/>
          <p:cNvPicPr>
            <a:picLocks noChangeAspect="1"/>
          </p:cNvPicPr>
          <p:nvPr/>
        </p:nvPicPr>
        <p:blipFill rotWithShape="1">
          <a:blip r:embed="rId11"/>
          <a:srcRect l="31005" t="10087" r="31996" b="3515"/>
          <a:stretch/>
        </p:blipFill>
        <p:spPr>
          <a:xfrm>
            <a:off x="893072" y="3306712"/>
            <a:ext cx="2368232" cy="3456352"/>
          </a:xfrm>
          <a:prstGeom prst="rect">
            <a:avLst/>
          </a:prstGeom>
        </p:spPr>
      </p:pic>
      <p:pic>
        <p:nvPicPr>
          <p:cNvPr id="7" name="Bild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32038" y="4262401"/>
            <a:ext cx="1047804" cy="1943199"/>
          </a:xfrm>
          <a:prstGeom prst="rect">
            <a:avLst/>
          </a:prstGeom>
        </p:spPr>
      </p:pic>
    </p:spTree>
    <p:extLst>
      <p:ext uri="{BB962C8B-B14F-4D97-AF65-F5344CB8AC3E}">
        <p14:creationId xmlns:p14="http://schemas.microsoft.com/office/powerpoint/2010/main" val="2292251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339651"/>
            <a:ext cx="8229600" cy="281037"/>
          </a:xfrm>
        </p:spPr>
        <p:txBody>
          <a:bodyPr>
            <a:normAutofit fontScale="90000"/>
          </a:bodyPr>
          <a:lstStyle/>
          <a:p>
            <a:pPr algn="l"/>
            <a:r>
              <a:rPr lang="nb-NO" sz="1100" dirty="0"/>
              <a:t>        </a:t>
            </a:r>
            <a:br>
              <a:rPr lang="nb-NO" sz="1100" dirty="0"/>
            </a:br>
            <a:r>
              <a:rPr lang="nb-NO" sz="1100" dirty="0"/>
              <a:t/>
            </a:r>
            <a:br>
              <a:rPr lang="nb-NO" sz="1100" dirty="0"/>
            </a:br>
            <a:r>
              <a:rPr lang="nb-NO" sz="1100" dirty="0"/>
              <a:t/>
            </a:r>
            <a:br>
              <a:rPr lang="nb-NO" sz="1100" dirty="0"/>
            </a:br>
            <a:r>
              <a:rPr lang="nb-NO" sz="1100" dirty="0"/>
              <a:t>              DEN NORSKE KIRKE  </a:t>
            </a:r>
            <a:br>
              <a:rPr lang="nb-NO" sz="1100" dirty="0"/>
            </a:br>
            <a:r>
              <a:rPr lang="nb-NO" sz="1100" dirty="0"/>
              <a:t>              </a:t>
            </a:r>
            <a:r>
              <a:rPr lang="nb-NO" sz="1000" dirty="0"/>
              <a:t>Kristiansand kirkelige fellesråd  </a:t>
            </a:r>
            <a:r>
              <a:rPr lang="nb-NO" sz="1100" dirty="0"/>
              <a:t/>
            </a:r>
            <a:br>
              <a:rPr lang="nb-NO" sz="1100" dirty="0"/>
            </a:br>
            <a:r>
              <a:rPr lang="nb-NO" sz="1100" dirty="0"/>
              <a:t/>
            </a:r>
            <a:br>
              <a:rPr lang="nb-NO" sz="1100" dirty="0"/>
            </a:br>
            <a:r>
              <a:rPr lang="nb-NO" sz="1100" dirty="0"/>
              <a:t>                                                                                                      </a:t>
            </a:r>
            <a:endParaRPr lang="nb-NO" sz="2000" dirty="0"/>
          </a:p>
        </p:txBody>
      </p:sp>
      <p:sp>
        <p:nvSpPr>
          <p:cNvPr id="4" name="Plassholder for innhold 3"/>
          <p:cNvSpPr>
            <a:spLocks noGrp="1"/>
          </p:cNvSpPr>
          <p:nvPr>
            <p:ph idx="1"/>
          </p:nvPr>
        </p:nvSpPr>
        <p:spPr>
          <a:xfrm>
            <a:off x="457200" y="764704"/>
            <a:ext cx="8229600" cy="5361459"/>
          </a:xfrm>
        </p:spPr>
        <p:txBody>
          <a:bodyPr>
            <a:normAutofit/>
          </a:bodyPr>
          <a:lstStyle/>
          <a:p>
            <a:endParaRPr lang="nb-NO" sz="1800" b="1" dirty="0"/>
          </a:p>
          <a:p>
            <a:pPr marL="0" indent="0">
              <a:buNone/>
            </a:pPr>
            <a:endParaRPr lang="nb-NO" sz="18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81328"/>
            <a:ext cx="91440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397" y="332659"/>
            <a:ext cx="301778" cy="3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Bilde 4"/>
          <p:cNvPicPr>
            <a:picLocks noChangeAspect="1"/>
          </p:cNvPicPr>
          <p:nvPr/>
        </p:nvPicPr>
        <p:blipFill rotWithShape="1">
          <a:blip r:embed="rId5"/>
          <a:srcRect l="23008" t="6471" r="22653" b="3871"/>
          <a:stretch/>
        </p:blipFill>
        <p:spPr>
          <a:xfrm>
            <a:off x="323528" y="686480"/>
            <a:ext cx="4608512" cy="4752528"/>
          </a:xfrm>
          <a:prstGeom prst="rect">
            <a:avLst/>
          </a:prstGeom>
        </p:spPr>
      </p:pic>
      <p:pic>
        <p:nvPicPr>
          <p:cNvPr id="3" name="Bilde 2"/>
          <p:cNvPicPr>
            <a:picLocks noChangeAspect="1"/>
          </p:cNvPicPr>
          <p:nvPr/>
        </p:nvPicPr>
        <p:blipFill rotWithShape="1">
          <a:blip r:embed="rId6"/>
          <a:srcRect l="-443" t="11139" r="50622" b="9259"/>
          <a:stretch/>
        </p:blipFill>
        <p:spPr>
          <a:xfrm>
            <a:off x="4261223" y="2204864"/>
            <a:ext cx="4464497" cy="4458280"/>
          </a:xfrm>
          <a:prstGeom prst="rect">
            <a:avLst/>
          </a:prstGeom>
        </p:spPr>
      </p:pic>
    </p:spTree>
    <p:extLst>
      <p:ext uri="{BB962C8B-B14F-4D97-AF65-F5344CB8AC3E}">
        <p14:creationId xmlns:p14="http://schemas.microsoft.com/office/powerpoint/2010/main" val="103114523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4FA15BCA5A1C54C8199D44907A0ACCE" ma:contentTypeVersion="12" ma:contentTypeDescription="Opprett et nytt dokument." ma:contentTypeScope="" ma:versionID="7694ef9c08ed8d446f99089b5b44e382">
  <xsd:schema xmlns:xsd="http://www.w3.org/2001/XMLSchema" xmlns:xs="http://www.w3.org/2001/XMLSchema" xmlns:p="http://schemas.microsoft.com/office/2006/metadata/properties" xmlns:ns1="http://schemas.microsoft.com/sharepoint/v3" xmlns:ns2="5f6f00b0-cb43-431e-aba6-817d8aafe6fc" xmlns:ns3="2544277c-e38c-499b-afb5-a9edfe80e2e4" targetNamespace="http://schemas.microsoft.com/office/2006/metadata/properties" ma:root="true" ma:fieldsID="5d94634e74a4304e93e718b9da2b4eff" ns1:_="" ns2:_="" ns3:_="">
    <xsd:import namespace="http://schemas.microsoft.com/sharepoint/v3"/>
    <xsd:import namespace="5f6f00b0-cb43-431e-aba6-817d8aafe6fc"/>
    <xsd:import namespace="2544277c-e38c-499b-afb5-a9edfe80e2e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Egenskaper for samordnet samsvarspolicy" ma:hidden="true" ma:internalName="_ip_UnifiedCompliancePolicyProperties">
      <xsd:simpleType>
        <xsd:restriction base="dms:Note"/>
      </xsd:simpleType>
    </xsd:element>
    <xsd:element name="_ip_UnifiedCompliancePolicyUIAction" ma:index="19" nillable="true" ma:displayName="UI-handling for samordnet samsvarspolicy"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6f00b0-cb43-431e-aba6-817d8aafe6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44277c-e38c-499b-afb5-a9edfe80e2e4"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06EA1C-D17A-46CD-AD0E-C012A64B5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f6f00b0-cb43-431e-aba6-817d8aafe6fc"/>
    <ds:schemaRef ds:uri="2544277c-e38c-499b-afb5-a9edfe80e2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3040F6-C31A-4B1C-BA13-598AB7EBFEAF}">
  <ds:schemaRefs>
    <ds:schemaRef ds:uri="5f6f00b0-cb43-431e-aba6-817d8aafe6fc"/>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http://purl.org/dc/dcmitype/"/>
    <ds:schemaRef ds:uri="2544277c-e38c-499b-afb5-a9edfe80e2e4"/>
    <ds:schemaRef ds:uri="http://schemas.microsoft.com/sharepoint/v3"/>
    <ds:schemaRef ds:uri="http://www.w3.org/XML/1998/namespace"/>
  </ds:schemaRefs>
</ds:datastoreItem>
</file>

<file path=customXml/itemProps3.xml><?xml version="1.0" encoding="utf-8"?>
<ds:datastoreItem xmlns:ds="http://schemas.openxmlformats.org/officeDocument/2006/customXml" ds:itemID="{AD79EC45-190A-4EBB-9E78-95E02CB47C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6566</TotalTime>
  <Words>1422</Words>
  <Application>Microsoft Office PowerPoint</Application>
  <PresentationFormat>Skjermfremvisning (4:3)</PresentationFormat>
  <Paragraphs>467</Paragraphs>
  <Slides>25</Slides>
  <Notes>25</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25</vt:i4>
      </vt:variant>
    </vt:vector>
  </HeadingPairs>
  <TitlesOfParts>
    <vt:vector size="32" baseType="lpstr">
      <vt:lpstr>Arial</vt:lpstr>
      <vt:lpstr>Berlin Sans FB Demi</vt:lpstr>
      <vt:lpstr>Britannic Bold</vt:lpstr>
      <vt:lpstr>Calibri</vt:lpstr>
      <vt:lpstr>Cambria</vt:lpstr>
      <vt:lpstr>Times New Roman</vt:lpstr>
      <vt:lpstr>Office-tema</vt:lpstr>
      <vt:lpstr>PowerPoint-presentasjon</vt:lpstr>
      <vt:lpstr>    DEN NORSKE KIRKE       Kristiansand kirkelige fellesråd  </vt:lpstr>
      <vt:lpstr>    DEN NORSKE KIRKE       Kristiansand kirkelige fellesråd  </vt:lpstr>
      <vt:lpstr>                         DEN NORSKE KIRKE                 Kristiansand kirkelige fellesråd                                                                                                          </vt:lpstr>
      <vt:lpstr>                         DEN NORSKE KIRKE                 Kristiansand kirkelige fellesråd                                                                                                          </vt:lpstr>
      <vt:lpstr>                         DEN NORSKE KIRKE                 Kristiansand kirkelige fellesråd                                                                                                          </vt:lpstr>
      <vt:lpstr>    DEN NORSKE KIRKE       Kristiansand kirkelige fellesråd  </vt:lpstr>
      <vt:lpstr>   DEN NORSKE KIRKE      Kristiansand kirkelige fellesråd  </vt:lpstr>
      <vt:lpstr>                         DEN NORSKE KIRKE                 Kristiansand kirkelige fellesråd                                                                                                          </vt:lpstr>
      <vt:lpstr>        DEN NORSKE KIRKE            Kristiansand kirkelige fellesråd  </vt:lpstr>
      <vt:lpstr>    DEN NORSKE KIRKE       Kristiansand kirkelige fellesråd  </vt:lpstr>
      <vt:lpstr>     DEN NORSKE KIRKE        Kristiansand kirkelige fellesråd  </vt:lpstr>
      <vt:lpstr>              DEN NORSKE KIRKE                Kristiansand kirkelige fellesråd  </vt:lpstr>
      <vt:lpstr>    DEN NORSKE KIRKE       Kristiansand kirkelige fellesråd  </vt:lpstr>
      <vt:lpstr>    DEN NORSKE KIRKE       Kristiansand kirkelige fellesråd  </vt:lpstr>
      <vt:lpstr>    DEN NORSKE KIRKE       Kristiansand kirkelige fellesråd  </vt:lpstr>
      <vt:lpstr>    DEN NORSKE KIRKE       Kristiansand kirkelige fellesråd  </vt:lpstr>
      <vt:lpstr>    DEN NORSKE KIRKE       Kristiansand kirkelige fellesråd  </vt:lpstr>
      <vt:lpstr>    DEN NORSKE KIRKE       Kristiansand kirkelige fellesråd  </vt:lpstr>
      <vt:lpstr>    DEN NORSKE KIRKE       Kristiansand kirkelige fellesråd  </vt:lpstr>
      <vt:lpstr>    DEN NORSKE KIRKE       Kristiansand kirkelige fellesråd  </vt:lpstr>
      <vt:lpstr>    DEN NORSKE KIRKE       Kristiansand kirkelige fellesråd  </vt:lpstr>
      <vt:lpstr>    DEN NORSKE KIRKE       Kristiansand kirkelige fellesråd  </vt:lpstr>
      <vt:lpstr>    DEN NORSKE KIRKE       Kristiansand kirkelige fellesråd  </vt:lpstr>
      <vt:lpstr>                         DEN NORSKE KIRKE                 Kristiansand kirkelige fellesråd                                                                                                          </vt:lpstr>
    </vt:vector>
  </TitlesOfParts>
  <Company>Kristiansand kommune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 NORSKE KIRKE                     Kristiansand kirkelige fellesråd</dc:title>
  <dc:creator>Inger Johanne Bolstad</dc:creator>
  <cp:lastModifiedBy>Rune Rasmussen</cp:lastModifiedBy>
  <cp:revision>307</cp:revision>
  <cp:lastPrinted>2019-11-12T22:59:33Z</cp:lastPrinted>
  <dcterms:created xsi:type="dcterms:W3CDTF">2018-03-07T12:16:34Z</dcterms:created>
  <dcterms:modified xsi:type="dcterms:W3CDTF">2020-03-24T10:40:48Z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0x010100C4FA15BCA5A1C54C8199D44907A0ACCE</vt:lpwstr>
  </property>
</Properties>
</file>