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  <p:sldId id="256" r:id="rId6"/>
    <p:sldId id="257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028660194528649"/>
          <c:y val="4.8170442254843522E-2"/>
          <c:w val="0.46075961890987344"/>
          <c:h val="0.82612337643581324"/>
        </c:manualLayout>
      </c:layout>
      <c:doughnutChart>
        <c:varyColors val="1"/>
        <c:ser>
          <c:idx val="0"/>
          <c:order val="0"/>
          <c:spPr>
            <a:ln w="15875"/>
          </c:spPr>
          <c:dPt>
            <c:idx val="0"/>
            <c:bubble3D val="0"/>
            <c:spPr>
              <a:solidFill>
                <a:schemeClr val="accent1"/>
              </a:solidFill>
              <a:ln w="1587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09-4C8A-BCAC-6FB7BD0BD6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587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09-4C8A-BCAC-6FB7BD0BD6D2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Sheet1!$B$51:$B$52</c:f>
              <c:strCache>
                <c:ptCount val="2"/>
                <c:pt idx="0">
                  <c:v>Inntekter</c:v>
                </c:pt>
                <c:pt idx="1">
                  <c:v>Utgifter</c:v>
                </c:pt>
              </c:strCache>
            </c:strRef>
          </c:cat>
          <c:val>
            <c:numRef>
              <c:f>Sheet1!$C$51:$C$52</c:f>
              <c:numCache>
                <c:formatCode>_-* #,##0_-;\-* #,##0_-;_-* "-"??_-;_-@_-</c:formatCode>
                <c:ptCount val="2"/>
                <c:pt idx="0">
                  <c:v>2330887.7999999998</c:v>
                </c:pt>
                <c:pt idx="1">
                  <c:v>1253690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09-4C8A-BCAC-6FB7BD0BD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DD85F-2976-487F-B004-F2596C3D8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2CCC9-F715-47C3-AB9C-306A6C1C6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EC9AF-F55E-4CA9-8A70-DEBE4343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F1D67-FB59-4213-AD01-9948F57C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94698-2138-48AB-8527-4970B7CF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331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A1AD8-1A68-4E43-985E-7A707A94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19FC3-994E-43F5-8E0A-A1FC2446D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3BDE1-D52E-4F7D-97F0-AFA6862F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59126-E252-4D73-A2B9-AF3206C3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45F22-0E8F-4B50-A888-B0172BBCB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065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304C75-0335-49C5-9B2F-6C8C20D58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09BBC-7019-45F6-8D15-A786E5AA9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2D934-46CD-4F5A-8A4E-D8A466957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BE13D-A20F-4314-9756-1D4048A3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9FE08-F8F5-4F95-AAD5-8172EFA4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790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669A0-5BF0-403E-B7F2-57011316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DF807-A9ED-4497-A36D-2BCB9D85E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CB12B-4B20-4071-AFA2-56C6D001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396F7-C52C-4FD2-A02B-945E86D5B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D7A9B-7468-4232-931D-96CEE595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419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DB5F-A9F5-4428-9763-1CCFBC186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873A-B090-4A12-9766-0E31ABE78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3B873-08F4-4745-AA6E-D3D21A101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7DAE5-D2EB-4297-9612-3665EC17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278BD-3BA0-4F6C-988E-90ED080E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762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EC89F-01D7-4571-B3FB-C390BF98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EDEEC-58B2-4A0B-B348-87DA9A9D8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8FDEC-8DD4-43A8-A1AF-CCDAFA98F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C948E-8661-4DCC-96D9-2A8E54F14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969D5-CC76-483F-AAE7-D6BE1D8E2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84562-B166-4A1A-9ED9-89AF62E4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377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F912-912A-4AB1-ABD8-B215D062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28D08-F67E-44F4-AD44-F3BAF5820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295CD-4C0F-4069-9C66-E55207FE4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2128F-0A87-4BB5-BCD9-45917DA3D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9384A-1DCF-43AD-B504-FC2DBAEDC3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C2DE1F-1360-4E90-8A6C-8D391E73A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FB2D40-366E-486D-8623-37B77D13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147D15-FF3E-4F0F-A426-F2FAFFBDA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824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C809-A61A-44B3-A0E2-F1EF4158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CCCBFA-5ACE-46DA-A66E-B83F25114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FDDD8-7100-4362-96D1-D056DDBCD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54A57-D165-4072-B1A0-5F4F531C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732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24551-90D3-4212-BE74-058BB381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31A13C-4A58-4E44-9AE9-2349D9C8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068D3-D8A7-4448-8385-ECCE4ABA5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6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22352-A7D2-46DC-A05A-4BF132EC2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05B8B-710F-40F4-A644-BDE61190A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348A9-F494-4E10-99A6-3890BCDE6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E59C8-21D2-477D-BA18-D828D0F29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3DAC3-697E-4124-90AA-F6B3DD2EC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F1E90-858F-493F-97CD-B14F9DCFC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00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3C53-2BF3-4AF0-BCF0-E868D72D9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FB976-864E-4994-AECC-ABCC2635A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CFF95-61C7-4317-A98E-856AD1D7F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C87EA-3EB0-42E4-BDA3-ABDFD2411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9B19D-4C38-4E2B-A25E-F60A366E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DBA44-64F7-42F8-8D56-EAB73ED9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38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D478F-336E-4AAD-AE80-5506EDF6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94DD5-63BF-4069-BB31-143A9AA55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671CE-8878-4D78-98F4-B6A2358A5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74D60-6886-4A88-A150-4B055C7AD4B6}" type="datetimeFigureOut">
              <a:rPr lang="nb-NO" smtClean="0"/>
              <a:t>19.10.2020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D1B03-1BA5-4273-AFB7-D69CD60E5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4126D-8798-48A2-A6CD-4ACDE4697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7D370-F338-4938-9680-DE9CEDB22F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873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43" y="1717342"/>
            <a:ext cx="3892055" cy="8480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2601985" y="335185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/>
              <a:t>Årsregnskap 2019</a:t>
            </a:r>
          </a:p>
        </p:txBody>
      </p:sp>
    </p:spTree>
    <p:extLst>
      <p:ext uri="{BB962C8B-B14F-4D97-AF65-F5344CB8AC3E}">
        <p14:creationId xmlns:p14="http://schemas.microsoft.com/office/powerpoint/2010/main" val="319973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290" y="157741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493115" y="7132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/>
              <a:t>Agenda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112BAB-6EFB-45AD-95AE-F20547B535E2}"/>
              </a:ext>
            </a:extLst>
          </p:cNvPr>
          <p:cNvSpPr txBox="1"/>
          <p:nvPr/>
        </p:nvSpPr>
        <p:spPr>
          <a:xfrm>
            <a:off x="360727" y="1115736"/>
            <a:ext cx="7248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Inntekter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Utgifter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2019 </a:t>
            </a:r>
            <a:r>
              <a:rPr lang="nb-NO" sz="2400" dirty="0" err="1"/>
              <a:t>vs</a:t>
            </a:r>
            <a:r>
              <a:rPr lang="nb-NO" sz="2400" dirty="0"/>
              <a:t> 2018 sammenligning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Årsregnskap 2019</a:t>
            </a:r>
          </a:p>
        </p:txBody>
      </p:sp>
    </p:spTree>
    <p:extLst>
      <p:ext uri="{BB962C8B-B14F-4D97-AF65-F5344CB8AC3E}">
        <p14:creationId xmlns:p14="http://schemas.microsoft.com/office/powerpoint/2010/main" val="167285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290" y="157741"/>
            <a:ext cx="2569709" cy="55991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C3F3BF-313A-473D-9834-DCC5A8AED74A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493115" y="7132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/>
              <a:t>Inntekter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4A93A3-BDA8-485C-9410-CDF59DB2E56F}"/>
              </a:ext>
            </a:extLst>
          </p:cNvPr>
          <p:cNvSpPr txBox="1"/>
          <p:nvPr/>
        </p:nvSpPr>
        <p:spPr>
          <a:xfrm>
            <a:off x="7481145" y="1586159"/>
            <a:ext cx="49386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b="1" dirty="0"/>
              <a:t>2019 Inntekter: </a:t>
            </a:r>
            <a:r>
              <a:rPr lang="nb-NO" sz="2000" b="1" u="sng" dirty="0">
                <a:solidFill>
                  <a:srgbClr val="00B050"/>
                </a:solidFill>
              </a:rPr>
              <a:t>2,330,888 NOK</a:t>
            </a:r>
            <a:endParaRPr lang="nb-NO" sz="2400" b="1" u="sng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b="1" dirty="0"/>
              <a:t>2018 Inntekter: </a:t>
            </a:r>
            <a:r>
              <a:rPr lang="nb-NO" sz="2000" b="1" u="sng" dirty="0">
                <a:solidFill>
                  <a:srgbClr val="00B050"/>
                </a:solidFill>
              </a:rPr>
              <a:t>1,743,429 NOK</a:t>
            </a: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Mottatte gaver +500k NOK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50CE7ED-9511-49DE-BE29-45ADC95C7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19" y="1353496"/>
            <a:ext cx="7219626" cy="448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36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290" y="157741"/>
            <a:ext cx="2569709" cy="55991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C3F3BF-313A-473D-9834-DCC5A8AED74A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493115" y="7132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/>
              <a:t>Utgifter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4A93A3-BDA8-485C-9410-CDF59DB2E56F}"/>
              </a:ext>
            </a:extLst>
          </p:cNvPr>
          <p:cNvSpPr txBox="1"/>
          <p:nvPr/>
        </p:nvSpPr>
        <p:spPr>
          <a:xfrm>
            <a:off x="7983086" y="1374606"/>
            <a:ext cx="39659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b="1" dirty="0"/>
              <a:t>2019 Utgifter: </a:t>
            </a:r>
            <a:r>
              <a:rPr lang="nb-NO" sz="2000" b="1" u="sng" dirty="0">
                <a:solidFill>
                  <a:srgbClr val="FF0000"/>
                </a:solidFill>
              </a:rPr>
              <a:t>1,253,690 NOK</a:t>
            </a:r>
            <a:endParaRPr lang="nb-NO" sz="2400" b="1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b="1" dirty="0"/>
              <a:t>2018 Utgifter: </a:t>
            </a:r>
            <a:r>
              <a:rPr lang="nb-NO" sz="2000" b="1" u="sng" dirty="0">
                <a:solidFill>
                  <a:srgbClr val="FF0000"/>
                </a:solidFill>
              </a:rPr>
              <a:t>1,276,096 NOK</a:t>
            </a:r>
            <a:endParaRPr lang="nb-NO" sz="2400" b="1" u="sng" dirty="0">
              <a:solidFill>
                <a:srgbClr val="FF0000"/>
              </a:solidFill>
            </a:endParaRPr>
          </a:p>
          <a:p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Utgiftsposter er stabile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0D8D0B-4B76-46BE-A83A-FD5A2625B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37" y="1408013"/>
            <a:ext cx="7655985" cy="440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428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290" y="157741"/>
            <a:ext cx="2569709" cy="55991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C3F3BF-313A-473D-9834-DCC5A8AED74A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493115" y="7132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/>
              <a:t>Årsregnskap: 2019 </a:t>
            </a:r>
            <a:r>
              <a:rPr lang="nb-NO" sz="3600" b="1" dirty="0" err="1"/>
              <a:t>vs</a:t>
            </a:r>
            <a:r>
              <a:rPr lang="nb-NO" sz="3600" b="1" dirty="0"/>
              <a:t> 2018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649009-6842-4F96-AC58-EF7E86666570}"/>
              </a:ext>
            </a:extLst>
          </p:cNvPr>
          <p:cNvSpPr txBox="1"/>
          <p:nvPr/>
        </p:nvSpPr>
        <p:spPr>
          <a:xfrm>
            <a:off x="493115" y="5703106"/>
            <a:ext cx="10220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Resterende inntekt og utgifts poster er stabile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D6624A9-7003-4558-AE5A-CD46C42B777C}"/>
              </a:ext>
            </a:extLst>
          </p:cNvPr>
          <p:cNvSpPr/>
          <p:nvPr/>
        </p:nvSpPr>
        <p:spPr>
          <a:xfrm>
            <a:off x="3860201" y="5242024"/>
            <a:ext cx="185738" cy="18096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F3ADD76-9FC5-4990-99E1-D79425B3CC34}"/>
              </a:ext>
            </a:extLst>
          </p:cNvPr>
          <p:cNvSpPr/>
          <p:nvPr/>
        </p:nvSpPr>
        <p:spPr>
          <a:xfrm>
            <a:off x="6239264" y="5270861"/>
            <a:ext cx="185738" cy="1809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5EBC9-5139-4012-ACA0-48767331BAE1}"/>
              </a:ext>
            </a:extLst>
          </p:cNvPr>
          <p:cNvSpPr txBox="1"/>
          <p:nvPr/>
        </p:nvSpPr>
        <p:spPr>
          <a:xfrm>
            <a:off x="4131662" y="5163230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/>
              <a:t>Økning i Resultat</a:t>
            </a:r>
            <a:endParaRPr lang="nb-NO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A8C0F4-8A21-420A-978C-BDC9038B22A5}"/>
              </a:ext>
            </a:extLst>
          </p:cNvPr>
          <p:cNvSpPr txBox="1"/>
          <p:nvPr/>
        </p:nvSpPr>
        <p:spPr>
          <a:xfrm>
            <a:off x="6474815" y="5196463"/>
            <a:ext cx="2952748" cy="346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/>
              <a:t>Reduksjon i Resultat</a:t>
            </a:r>
            <a:endParaRPr lang="nb-NO" b="1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784968E-2718-485A-BBFF-4C39F33F1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" y="1009759"/>
            <a:ext cx="9115425" cy="40721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F6AB1EE-36E2-4AE7-AEC8-CD083070C847}"/>
              </a:ext>
            </a:extLst>
          </p:cNvPr>
          <p:cNvSpPr txBox="1"/>
          <p:nvPr/>
        </p:nvSpPr>
        <p:spPr>
          <a:xfrm>
            <a:off x="5480354" y="1503690"/>
            <a:ext cx="1889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Mottatte gaver + 500k NOK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2DE23F-6A99-4367-9E74-335ADB7DEAA2}"/>
              </a:ext>
            </a:extLst>
          </p:cNvPr>
          <p:cNvSpPr txBox="1"/>
          <p:nvPr/>
        </p:nvSpPr>
        <p:spPr>
          <a:xfrm>
            <a:off x="4001401" y="2969613"/>
            <a:ext cx="1889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Reduksjon i utgifter</a:t>
            </a:r>
          </a:p>
        </p:txBody>
      </p:sp>
    </p:spTree>
    <p:extLst>
      <p:ext uri="{BB962C8B-B14F-4D97-AF65-F5344CB8AC3E}">
        <p14:creationId xmlns:p14="http://schemas.microsoft.com/office/powerpoint/2010/main" val="309627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290" y="157741"/>
            <a:ext cx="2569709" cy="55991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C3F3BF-313A-473D-9834-DCC5A8AED74A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493115" y="7132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/>
              <a:t>Årsregnskap 2019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649009-6842-4F96-AC58-EF7E86666570}"/>
              </a:ext>
            </a:extLst>
          </p:cNvPr>
          <p:cNvSpPr txBox="1"/>
          <p:nvPr/>
        </p:nvSpPr>
        <p:spPr>
          <a:xfrm>
            <a:off x="399311" y="5537165"/>
            <a:ext cx="10220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Resultatsøkning skyldes hovedsakelig mottak av gaver (+500k NOK)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Resterende inntekt og utgifts poster er stabile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C1C94D-1A45-4207-834B-FFF498A0F5B9}"/>
              </a:ext>
            </a:extLst>
          </p:cNvPr>
          <p:cNvSpPr txBox="1"/>
          <p:nvPr/>
        </p:nvSpPr>
        <p:spPr>
          <a:xfrm>
            <a:off x="6894083" y="3875930"/>
            <a:ext cx="52979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Andre tilskudd, gaver, </a:t>
            </a:r>
            <a:r>
              <a:rPr lang="nb-NO" dirty="0" err="1"/>
              <a:t>inns.midler</a:t>
            </a:r>
            <a:r>
              <a:rPr lang="nb-NO" dirty="0"/>
              <a:t>    ~1,200k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/>
              <a:t>Brukbet</a:t>
            </a:r>
            <a:r>
              <a:rPr lang="nb-NO" dirty="0"/>
              <a:t>, salg og leieinntekter	  ~800k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Tilskudd fra fellesråd/</a:t>
            </a:r>
            <a:r>
              <a:rPr lang="nb-NO" dirty="0" err="1"/>
              <a:t>menig.råd</a:t>
            </a:r>
            <a:r>
              <a:rPr lang="nb-NO" dirty="0"/>
              <a:t>          ~100k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/>
              <a:t>Rammeoverf</a:t>
            </a:r>
            <a:r>
              <a:rPr lang="nb-NO" dirty="0"/>
              <a:t>/tilskudd fra </a:t>
            </a:r>
            <a:r>
              <a:rPr lang="nb-NO" dirty="0" err="1"/>
              <a:t>komm</a:t>
            </a:r>
            <a:r>
              <a:rPr lang="nb-NO" dirty="0"/>
              <a:t>.	    ~75k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Refusjon/overføringer	                      ~70k NOK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A8C0F4-8A21-420A-978C-BDC9038B22A5}"/>
              </a:ext>
            </a:extLst>
          </p:cNvPr>
          <p:cNvSpPr txBox="1"/>
          <p:nvPr/>
        </p:nvSpPr>
        <p:spPr>
          <a:xfrm>
            <a:off x="3116690" y="956412"/>
            <a:ext cx="5517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2019 Netto Driftsresultat: </a:t>
            </a:r>
            <a:r>
              <a:rPr lang="nb-NO" sz="2400" b="1" u="sng" dirty="0">
                <a:solidFill>
                  <a:srgbClr val="00B050"/>
                </a:solidFill>
              </a:rPr>
              <a:t>1,077,198 NOK</a:t>
            </a:r>
            <a:endParaRPr lang="nb-NO" sz="28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6873893-2D89-4C49-BB8F-6E798F3BBA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210539"/>
              </p:ext>
            </p:extLst>
          </p:nvPr>
        </p:nvGraphicFramePr>
        <p:xfrm>
          <a:off x="2130083" y="1281681"/>
          <a:ext cx="6758782" cy="3675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EA2926B-4DE9-435D-8AF7-D28532F20408}"/>
              </a:ext>
            </a:extLst>
          </p:cNvPr>
          <p:cNvCxnSpPr>
            <a:cxnSpLocks/>
          </p:cNvCxnSpPr>
          <p:nvPr/>
        </p:nvCxnSpPr>
        <p:spPr>
          <a:xfrm>
            <a:off x="7000875" y="3151239"/>
            <a:ext cx="1343025" cy="7019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95AFBC8-B6EE-4EF7-9779-A22553B89A27}"/>
              </a:ext>
            </a:extLst>
          </p:cNvPr>
          <p:cNvSpPr txBox="1"/>
          <p:nvPr/>
        </p:nvSpPr>
        <p:spPr>
          <a:xfrm>
            <a:off x="0" y="1853340"/>
            <a:ext cx="529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Kjøp av varer og tjenester   ~600k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Lønn og sosiale utgifter 	 ~450k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Refusjon/overføinger 	 ~100k NOK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Tilskudd og gaver	  ~90k NOK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13C8F7-4440-4219-8F60-FEAB78CF19DD}"/>
              </a:ext>
            </a:extLst>
          </p:cNvPr>
          <p:cNvCxnSpPr>
            <a:cxnSpLocks/>
          </p:cNvCxnSpPr>
          <p:nvPr/>
        </p:nvCxnSpPr>
        <p:spPr>
          <a:xfrm flipH="1" flipV="1">
            <a:off x="3457575" y="3075332"/>
            <a:ext cx="959279" cy="4800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07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02C7FBE4720468A5E532D7BE4BC08" ma:contentTypeVersion="15" ma:contentTypeDescription="Opprett et nytt dokument." ma:contentTypeScope="" ma:versionID="71b4918491f738dc3b3a3b6524ac5c4b">
  <xsd:schema xmlns:xsd="http://www.w3.org/2001/XMLSchema" xmlns:xs="http://www.w3.org/2001/XMLSchema" xmlns:p="http://schemas.microsoft.com/office/2006/metadata/properties" xmlns:ns2="4acc329a-6b3d-4f68-b4ae-ccb7e63be0fc" xmlns:ns3="8766e4da-07f7-493b-808e-65cb581f27d6" targetNamespace="http://schemas.microsoft.com/office/2006/metadata/properties" ma:root="true" ma:fieldsID="f86d9c1569b7e543e35824b3a06360dc" ns2:_="" ns3:_="">
    <xsd:import namespace="4acc329a-6b3d-4f68-b4ae-ccb7e63be0fc"/>
    <xsd:import namespace="8766e4da-07f7-493b-808e-65cb581f27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cc329a-6b3d-4f68-b4ae-ccb7e63be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92c3bd9a-26a3-4ee9-bdab-dea0288039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6e4da-07f7-493b-808e-65cb581f27d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0326978-a895-4de1-aa66-0de6b0db5367}" ma:internalName="TaxCatchAll" ma:showField="CatchAllData" ma:web="8766e4da-07f7-493b-808e-65cb581f27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66e4da-07f7-493b-808e-65cb581f27d6" xsi:nil="true"/>
    <lcf76f155ced4ddcb4097134ff3c332f xmlns="4acc329a-6b3d-4f68-b4ae-ccb7e63be0fc">
      <Terms xmlns="http://schemas.microsoft.com/office/infopath/2007/PartnerControls"/>
    </lcf76f155ced4ddcb4097134ff3c332f>
    <MediaLengthInSeconds xmlns="4acc329a-6b3d-4f68-b4ae-ccb7e63be0fc" xsi:nil="true"/>
  </documentManagement>
</p:properties>
</file>

<file path=customXml/itemProps1.xml><?xml version="1.0" encoding="utf-8"?>
<ds:datastoreItem xmlns:ds="http://schemas.openxmlformats.org/officeDocument/2006/customXml" ds:itemID="{4EB97C1D-B44F-4960-B256-187D6943D551}"/>
</file>

<file path=customXml/itemProps2.xml><?xml version="1.0" encoding="utf-8"?>
<ds:datastoreItem xmlns:ds="http://schemas.openxmlformats.org/officeDocument/2006/customXml" ds:itemID="{C2D0D6AF-5217-4C74-8BE4-3768CAFE5AD1}"/>
</file>

<file path=customXml/itemProps3.xml><?xml version="1.0" encoding="utf-8"?>
<ds:datastoreItem xmlns:ds="http://schemas.openxmlformats.org/officeDocument/2006/customXml" ds:itemID="{E28A6A79-DB86-4266-B043-182A4F054678}"/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120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Kvam, Ivar</dc:creator>
  <cp:lastModifiedBy>John Dahl Lohne</cp:lastModifiedBy>
  <cp:revision>21</cp:revision>
  <dcterms:created xsi:type="dcterms:W3CDTF">2020-10-17T12:22:59Z</dcterms:created>
  <dcterms:modified xsi:type="dcterms:W3CDTF">2020-10-19T08:18:49Z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0x010100C2A02C7FBE4720468A5E532D7BE4BC08</vt:lpwstr>
  </property>
  <property fmtid="{D5CDD505-2E9C-101B-9397-08002B2CF9AE}" pid="3" name="Order">
    <vt:r8>219900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