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2.xml" ContentType="application/vnd.openxmlformats-officedocument.presentationml.tag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charts/chart3.xml" ContentType="application/vnd.openxmlformats-officedocument.drawingml.chart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5" r:id="rId4"/>
    <p:sldId id="266" r:id="rId5"/>
    <p:sldId id="262" r:id="rId6"/>
    <p:sldId id="263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6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people.ey.com/personal/trond_kvam_no_ey_com/Documents/Documents/Privat/John/Skoye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people.ey.com/personal/trond_kvam_no_ey_com/Documents/Documents/Privat/John/Skoye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https://people.ey.com/personal/trond_kvam_no_ey_com/Documents/Documents/Privat/John/Skoye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https://people.ey.com/personal/trond_kvam_no_ey_com/Documents/Documents/Privat/John/Skoye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Inntekter!$B$7</c:f>
              <c:strCache>
                <c:ptCount val="1"/>
                <c:pt idx="0">
                  <c:v>Husleieinntekter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612-4387-A4C6-EC1EF4A3934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612-4387-A4C6-EC1EF4A3934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612-4387-A4C6-EC1EF4A3934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612-4387-A4C6-EC1EF4A3934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612-4387-A4C6-EC1EF4A39346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F612-4387-A4C6-EC1EF4A39346}"/>
              </c:ext>
            </c:extLst>
          </c:dPt>
          <c:dPt>
            <c:idx val="6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F612-4387-A4C6-EC1EF4A39346}"/>
              </c:ext>
            </c:extLst>
          </c:dPt>
          <c:dPt>
            <c:idx val="7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F612-4387-A4C6-EC1EF4A39346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F612-4387-A4C6-EC1EF4A39346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F612-4387-A4C6-EC1EF4A39346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F612-4387-A4C6-EC1EF4A39346}"/>
              </c:ext>
            </c:extLst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F612-4387-A4C6-EC1EF4A3934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Inntekter!$H$2:$S$6</c:f>
              <c:multiLvlStrCache>
                <c:ptCount val="12"/>
                <c:lvl>
                  <c:pt idx="0">
                    <c:v>2019</c:v>
                  </c:pt>
                  <c:pt idx="1">
                    <c:v>2020</c:v>
                  </c:pt>
                  <c:pt idx="2">
                    <c:v>2019</c:v>
                  </c:pt>
                  <c:pt idx="3">
                    <c:v>2020</c:v>
                  </c:pt>
                  <c:pt idx="4">
                    <c:v>2019</c:v>
                  </c:pt>
                  <c:pt idx="5">
                    <c:v>2020</c:v>
                  </c:pt>
                  <c:pt idx="6">
                    <c:v>2019</c:v>
                  </c:pt>
                  <c:pt idx="7">
                    <c:v>2020</c:v>
                  </c:pt>
                  <c:pt idx="8">
                    <c:v>2019</c:v>
                  </c:pt>
                  <c:pt idx="9">
                    <c:v>2020</c:v>
                  </c:pt>
                  <c:pt idx="10">
                    <c:v>2019</c:v>
                  </c:pt>
                  <c:pt idx="11">
                    <c:v>2020</c:v>
                  </c:pt>
                </c:lvl>
                <c:lvl>
                  <c:pt idx="0">
                    <c:v>Husleieinntekter</c:v>
                  </c:pt>
                  <c:pt idx="2">
                    <c:v>Utleieinntekter</c:v>
                  </c:pt>
                  <c:pt idx="4">
                    <c:v>Kirkeofring</c:v>
                  </c:pt>
                  <c:pt idx="6">
                    <c:v>Fast givertjeneste</c:v>
                  </c:pt>
                  <c:pt idx="8">
                    <c:v>Mottatte gaver</c:v>
                  </c:pt>
                  <c:pt idx="10">
                    <c:v>Julemarked</c:v>
                  </c:pt>
                </c:lvl>
                <c:lvl>
                  <c:pt idx="0">
                    <c:v> - Hybel</c:v>
                  </c:pt>
                  <c:pt idx="2">
                    <c:v> - Sameiemøter</c:v>
                  </c:pt>
                  <c:pt idx="4">
                    <c:v> - Egen menighet</c:v>
                  </c:pt>
                  <c:pt idx="6">
                    <c:v> - Egen menighet</c:v>
                  </c:pt>
                  <c:pt idx="8">
                    <c:v> - 2019 - mer utenomhus</c:v>
                  </c:pt>
                  <c:pt idx="10">
                    <c:v> </c:v>
                  </c:pt>
                </c:lvl>
                <c:lvl>
                  <c:pt idx="0">
                    <c:v> - Stepstudio</c:v>
                  </c:pt>
                  <c:pt idx="2">
                    <c:v> - Barnedåper</c:v>
                  </c:pt>
                  <c:pt idx="4">
                    <c:v> - Gudstjenester</c:v>
                  </c:pt>
                  <c:pt idx="6">
                    <c:v> - Solidus</c:v>
                  </c:pt>
                  <c:pt idx="8">
                    <c:v> </c:v>
                  </c:pt>
                  <c:pt idx="10">
                    <c:v> </c:v>
                  </c:pt>
                </c:lvl>
                <c:lvl>
                  <c:pt idx="0">
                    <c:v> - Kaffebønnen</c:v>
                  </c:pt>
                  <c:pt idx="2">
                    <c:v> - Konfirmasjoner</c:v>
                  </c:pt>
                  <c:pt idx="4">
                    <c:v> </c:v>
                  </c:pt>
                  <c:pt idx="6">
                    <c:v> </c:v>
                  </c:pt>
                  <c:pt idx="8">
                    <c:v> </c:v>
                  </c:pt>
                  <c:pt idx="10">
                    <c:v> </c:v>
                  </c:pt>
                </c:lvl>
              </c:multiLvlStrCache>
            </c:multiLvlStrRef>
          </c:cat>
          <c:val>
            <c:numRef>
              <c:f>Inntekter!$H$7:$S$7</c:f>
              <c:numCache>
                <c:formatCode>General</c:formatCode>
                <c:ptCount val="12"/>
                <c:pt idx="0">
                  <c:v>380</c:v>
                </c:pt>
                <c:pt idx="1">
                  <c:v>290</c:v>
                </c:pt>
                <c:pt idx="2">
                  <c:v>241</c:v>
                </c:pt>
                <c:pt idx="3">
                  <c:v>46</c:v>
                </c:pt>
                <c:pt idx="4">
                  <c:v>102</c:v>
                </c:pt>
                <c:pt idx="5">
                  <c:v>56</c:v>
                </c:pt>
                <c:pt idx="6">
                  <c:v>196</c:v>
                </c:pt>
                <c:pt idx="7">
                  <c:v>211</c:v>
                </c:pt>
                <c:pt idx="8">
                  <c:v>608</c:v>
                </c:pt>
                <c:pt idx="9">
                  <c:v>52</c:v>
                </c:pt>
                <c:pt idx="10">
                  <c:v>136</c:v>
                </c:pt>
                <c:pt idx="11">
                  <c:v>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F612-4387-A4C6-EC1EF4A393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27567792"/>
        <c:axId val="17566704"/>
      </c:barChart>
      <c:scatterChart>
        <c:scatterStyle val="lineMarker"/>
        <c:varyColors val="0"/>
        <c:ser>
          <c:idx val="2"/>
          <c:order val="1"/>
          <c:tx>
            <c:v>Y-lines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errBars>
            <c:errDir val="y"/>
            <c:errBarType val="minus"/>
            <c:errValType val="fixedVal"/>
            <c:noEndCap val="0"/>
            <c:val val="610"/>
            <c:spPr>
              <a:noFill/>
              <a:ln w="9525" cap="flat" cmpd="sng" algn="ctr">
                <a:solidFill>
                  <a:schemeClr val="tx1"/>
                </a:solidFill>
                <a:prstDash val="dash"/>
                <a:round/>
              </a:ln>
              <a:effectLst/>
            </c:spPr>
          </c:errBars>
          <c:xVal>
            <c:numRef>
              <c:f>Inntekter!$L$38:$L$39</c:f>
              <c:numCache>
                <c:formatCode>General</c:formatCode>
                <c:ptCount val="2"/>
                <c:pt idx="0">
                  <c:v>4.5</c:v>
                </c:pt>
                <c:pt idx="1">
                  <c:v>10.5</c:v>
                </c:pt>
              </c:numCache>
            </c:numRef>
          </c:xVal>
          <c:yVal>
            <c:numRef>
              <c:f>Inntekter!$M$38:$M$39</c:f>
              <c:numCache>
                <c:formatCode>General</c:formatCode>
                <c:ptCount val="2"/>
                <c:pt idx="0">
                  <c:v>610</c:v>
                </c:pt>
                <c:pt idx="1">
                  <c:v>610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9-F612-4387-A4C6-EC1EF4A393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27567792"/>
        <c:axId val="17566704"/>
      </c:scatterChart>
      <c:catAx>
        <c:axId val="212756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b-NO"/>
          </a:p>
        </c:txPr>
        <c:crossAx val="17566704"/>
        <c:crosses val="autoZero"/>
        <c:auto val="1"/>
        <c:lblAlgn val="ctr"/>
        <c:lblOffset val="100"/>
        <c:noMultiLvlLbl val="0"/>
      </c:catAx>
      <c:valAx>
        <c:axId val="17566704"/>
        <c:scaling>
          <c:orientation val="minMax"/>
          <c:max val="610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NOKk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7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nb-NO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b-NO"/>
          </a:p>
        </c:txPr>
        <c:crossAx val="2127567792"/>
        <c:crosses val="autoZero"/>
        <c:crossBetween val="between"/>
      </c:valAx>
      <c:spPr>
        <a:noFill/>
        <a:ln>
          <a:noFill/>
        </a:ln>
        <a:effectLst/>
      </c:spPr>
    </c:plotArea>
    <c:plotVisOnly val="0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7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nb-N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Inntekter!$B$7</c:f>
              <c:strCache>
                <c:ptCount val="1"/>
                <c:pt idx="0">
                  <c:v>Husleieinntekter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08E-4349-94CC-AA839FA8EFB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08E-4349-94CC-AA839FA8EFB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08E-4349-94CC-AA839FA8EFB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08E-4349-94CC-AA839FA8EFB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Inntekter!$B$32:$C$35</c:f>
              <c:multiLvlStrCache>
                <c:ptCount val="4"/>
                <c:lvl>
                  <c:pt idx="0">
                    <c:v>2019</c:v>
                  </c:pt>
                  <c:pt idx="1">
                    <c:v>2020</c:v>
                  </c:pt>
                  <c:pt idx="2">
                    <c:v>2019</c:v>
                  </c:pt>
                  <c:pt idx="3">
                    <c:v>2020</c:v>
                  </c:pt>
                </c:lvl>
                <c:lvl>
                  <c:pt idx="0">
                    <c:v>Lønn og sosiale utgifter</c:v>
                  </c:pt>
                  <c:pt idx="2">
                    <c:v>Kjøp av varer og tjenester</c:v>
                  </c:pt>
                </c:lvl>
              </c:multiLvlStrCache>
            </c:multiLvlStrRef>
          </c:cat>
          <c:val>
            <c:numRef>
              <c:f>Inntekter!$D$32:$D$35</c:f>
              <c:numCache>
                <c:formatCode>General</c:formatCode>
                <c:ptCount val="4"/>
                <c:pt idx="0">
                  <c:v>450</c:v>
                </c:pt>
                <c:pt idx="1">
                  <c:v>350</c:v>
                </c:pt>
                <c:pt idx="2">
                  <c:v>612</c:v>
                </c:pt>
                <c:pt idx="3">
                  <c:v>393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08E-4349-94CC-AA839FA8EF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27567792"/>
        <c:axId val="17566704"/>
      </c:barChart>
      <c:scatterChart>
        <c:scatterStyle val="lineMarker"/>
        <c:varyColors val="0"/>
        <c:ser>
          <c:idx val="2"/>
          <c:order val="1"/>
          <c:tx>
            <c:v>Y-lines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errBars>
            <c:errDir val="y"/>
            <c:errBarType val="minus"/>
            <c:errValType val="fixedVal"/>
            <c:noEndCap val="0"/>
            <c:val val="620"/>
            <c:spPr>
              <a:noFill/>
              <a:ln w="9525" cap="flat" cmpd="sng" algn="ctr">
                <a:solidFill>
                  <a:schemeClr val="tx1"/>
                </a:solidFill>
                <a:prstDash val="dash"/>
                <a:round/>
              </a:ln>
              <a:effectLst/>
            </c:spPr>
          </c:errBars>
          <c:xVal>
            <c:numRef>
              <c:f>Inntekter!$Q$38</c:f>
              <c:numCache>
                <c:formatCode>General</c:formatCode>
                <c:ptCount val="1"/>
                <c:pt idx="0">
                  <c:v>2.5</c:v>
                </c:pt>
              </c:numCache>
            </c:numRef>
          </c:xVal>
          <c:yVal>
            <c:numRef>
              <c:f>Inntekter!$R$38</c:f>
              <c:numCache>
                <c:formatCode>General</c:formatCode>
                <c:ptCount val="1"/>
                <c:pt idx="0">
                  <c:v>620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808E-4349-94CC-AA839FA8EF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27567792"/>
        <c:axId val="17566704"/>
      </c:scatterChart>
      <c:catAx>
        <c:axId val="212756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b-NO"/>
          </a:p>
        </c:txPr>
        <c:crossAx val="17566704"/>
        <c:crosses val="autoZero"/>
        <c:auto val="1"/>
        <c:lblAlgn val="ctr"/>
        <c:lblOffset val="100"/>
        <c:noMultiLvlLbl val="0"/>
      </c:catAx>
      <c:valAx>
        <c:axId val="17566704"/>
        <c:scaling>
          <c:orientation val="minMax"/>
          <c:max val="620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NOKk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nb-NO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b-NO"/>
          </a:p>
        </c:txPr>
        <c:crossAx val="2127567792"/>
        <c:crosses val="autoZero"/>
        <c:crossBetween val="between"/>
      </c:valAx>
      <c:spPr>
        <a:noFill/>
        <a:ln>
          <a:noFill/>
        </a:ln>
        <a:effectLst/>
      </c:spPr>
    </c:plotArea>
    <c:plotVisOnly val="0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nb-N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Periods</c:v>
          </c:tx>
          <c:spPr>
            <a:solidFill>
              <a:schemeClr val="bg1">
                <a:lumMod val="75000"/>
              </a:schemeClr>
            </a:solidFill>
            <a:ln w="25400">
              <a:noFill/>
            </a:ln>
          </c:spPr>
          <c:invertIfNegative val="0"/>
          <c:cat>
            <c:multiLvlStrRef>
              <c:f>Bridge!$A$7:$B$11</c:f>
              <c:multiLvlStrCache>
                <c:ptCount val="5"/>
                <c:lvl>
                  <c:pt idx="0">
                    <c:v>Resultat 2019</c:v>
                  </c:pt>
                  <c:pt idx="1">
                    <c:v>Kostnader</c:v>
                  </c:pt>
                  <c:pt idx="2">
                    <c:v>Inntekter</c:v>
                  </c:pt>
                  <c:pt idx="3">
                    <c:v>Netto finansposter</c:v>
                  </c:pt>
                  <c:pt idx="4">
                    <c:v>Resultat 2020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Bridge!$G$7:$G$11</c:f>
              <c:numCache>
                <c:formatCode>General</c:formatCode>
                <c:ptCount val="5"/>
                <c:pt idx="0" formatCode="0">
                  <c:v>1077194</c:v>
                </c:pt>
                <c:pt idx="4" formatCode="0">
                  <c:v>154532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D2-4343-81E4-EF87D6DA3161}"/>
            </c:ext>
          </c:extLst>
        </c:ser>
        <c:ser>
          <c:idx val="1"/>
          <c:order val="1"/>
          <c:tx>
            <c:v>Blank values</c:v>
          </c:tx>
          <c:spPr>
            <a:noFill/>
            <a:ln w="25400">
              <a:noFill/>
            </a:ln>
          </c:spPr>
          <c:invertIfNegative val="0"/>
          <c:cat>
            <c:multiLvlStrRef>
              <c:f>Bridge!$A$7:$B$11</c:f>
              <c:multiLvlStrCache>
                <c:ptCount val="5"/>
                <c:lvl>
                  <c:pt idx="0">
                    <c:v>Resultat 2019</c:v>
                  </c:pt>
                  <c:pt idx="1">
                    <c:v>Kostnader</c:v>
                  </c:pt>
                  <c:pt idx="2">
                    <c:v>Inntekter</c:v>
                  </c:pt>
                  <c:pt idx="3">
                    <c:v>Netto finansposter</c:v>
                  </c:pt>
                  <c:pt idx="4">
                    <c:v>Resultat 2020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Bridge!$H$7:$H$11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D2-4343-81E4-EF87D6DA3161}"/>
            </c:ext>
          </c:extLst>
        </c:ser>
        <c:ser>
          <c:idx val="2"/>
          <c:order val="2"/>
          <c:tx>
            <c:v>Negative values</c:v>
          </c:tx>
          <c:spPr>
            <a:solidFill>
              <a:srgbClr val="2E2E38"/>
            </a:solidFill>
            <a:ln w="25400">
              <a:noFill/>
            </a:ln>
          </c:spPr>
          <c:invertIfNegative val="0"/>
          <c:cat>
            <c:multiLvlStrRef>
              <c:f>Bridge!$A$7:$B$11</c:f>
              <c:multiLvlStrCache>
                <c:ptCount val="5"/>
                <c:lvl>
                  <c:pt idx="0">
                    <c:v>Resultat 2019</c:v>
                  </c:pt>
                  <c:pt idx="1">
                    <c:v>Kostnader</c:v>
                  </c:pt>
                  <c:pt idx="2">
                    <c:v>Inntekter</c:v>
                  </c:pt>
                  <c:pt idx="3">
                    <c:v>Netto finansposter</c:v>
                  </c:pt>
                  <c:pt idx="4">
                    <c:v>Resultat 2020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Bridge!$I$7:$I$11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D2-4343-81E4-EF87D6DA3161}"/>
            </c:ext>
          </c:extLst>
        </c:ser>
        <c:ser>
          <c:idx val="3"/>
          <c:order val="3"/>
          <c:tx>
            <c:v>Positive values</c:v>
          </c:tx>
          <c:spPr>
            <a:solidFill>
              <a:srgbClr val="8B8B91"/>
            </a:solidFill>
            <a:ln w="25400">
              <a:noFill/>
            </a:ln>
          </c:spPr>
          <c:invertIfNegative val="0"/>
          <c:cat>
            <c:multiLvlStrRef>
              <c:f>Bridge!$A$7:$B$11</c:f>
              <c:multiLvlStrCache>
                <c:ptCount val="5"/>
                <c:lvl>
                  <c:pt idx="0">
                    <c:v>Resultat 2019</c:v>
                  </c:pt>
                  <c:pt idx="1">
                    <c:v>Kostnader</c:v>
                  </c:pt>
                  <c:pt idx="2">
                    <c:v>Inntekter</c:v>
                  </c:pt>
                  <c:pt idx="3">
                    <c:v>Netto finansposter</c:v>
                  </c:pt>
                  <c:pt idx="4">
                    <c:v>Resultat 2020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Bridge!$J$7:$J$11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CD2-4343-81E4-EF87D6DA3161}"/>
            </c:ext>
          </c:extLst>
        </c:ser>
        <c:ser>
          <c:idx val="4"/>
          <c:order val="4"/>
          <c:tx>
            <c:v>Blank values</c:v>
          </c:tx>
          <c:spPr>
            <a:noFill/>
            <a:ln w="25400">
              <a:noFill/>
            </a:ln>
          </c:spPr>
          <c:invertIfNegative val="0"/>
          <c:cat>
            <c:multiLvlStrRef>
              <c:f>Bridge!$A$7:$B$11</c:f>
              <c:multiLvlStrCache>
                <c:ptCount val="5"/>
                <c:lvl>
                  <c:pt idx="0">
                    <c:v>Resultat 2019</c:v>
                  </c:pt>
                  <c:pt idx="1">
                    <c:v>Kostnader</c:v>
                  </c:pt>
                  <c:pt idx="2">
                    <c:v>Inntekter</c:v>
                  </c:pt>
                  <c:pt idx="3">
                    <c:v>Netto finansposter</c:v>
                  </c:pt>
                  <c:pt idx="4">
                    <c:v>Resultat 2020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Bridge!$K$7:$K$11</c:f>
              <c:numCache>
                <c:formatCode>0</c:formatCode>
                <c:ptCount val="5"/>
                <c:pt idx="0">
                  <c:v>0</c:v>
                </c:pt>
                <c:pt idx="1">
                  <c:v>1077194</c:v>
                </c:pt>
                <c:pt idx="2">
                  <c:v>174558</c:v>
                </c:pt>
                <c:pt idx="3">
                  <c:v>154532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CD2-4343-81E4-EF87D6DA3161}"/>
            </c:ext>
          </c:extLst>
        </c:ser>
        <c:ser>
          <c:idx val="5"/>
          <c:order val="5"/>
          <c:spPr>
            <a:solidFill>
              <a:srgbClr val="FF0000"/>
            </a:solidFill>
            <a:ln w="25400">
              <a:noFill/>
            </a:ln>
          </c:spPr>
          <c:invertIfNegative val="0"/>
          <c:dPt>
            <c:idx val="3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6-2CD2-4343-81E4-EF87D6DA3161}"/>
              </c:ext>
            </c:extLst>
          </c:dPt>
          <c:cat>
            <c:multiLvlStrRef>
              <c:f>Bridge!$A$7:$B$11</c:f>
              <c:multiLvlStrCache>
                <c:ptCount val="5"/>
                <c:lvl>
                  <c:pt idx="0">
                    <c:v>Resultat 2019</c:v>
                  </c:pt>
                  <c:pt idx="1">
                    <c:v>Kostnader</c:v>
                  </c:pt>
                  <c:pt idx="2">
                    <c:v>Inntekter</c:v>
                  </c:pt>
                  <c:pt idx="3">
                    <c:v>Netto finansposter</c:v>
                  </c:pt>
                  <c:pt idx="4">
                    <c:v>Resultat 2020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Bridge!$L$7:$L$11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1169704</c:v>
                </c:pt>
                <c:pt idx="3">
                  <c:v>20026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CD2-4343-81E4-EF87D6DA3161}"/>
            </c:ext>
          </c:extLst>
        </c:ser>
        <c:ser>
          <c:idx val="6"/>
          <c:order val="6"/>
          <c:tx>
            <c:v>Positive values</c:v>
          </c:tx>
          <c:spPr>
            <a:solidFill>
              <a:schemeClr val="accent6">
                <a:lumMod val="60000"/>
                <a:lumOff val="40000"/>
              </a:schemeClr>
            </a:solidFill>
            <a:ln w="25400">
              <a:noFill/>
            </a:ln>
          </c:spPr>
          <c:invertIfNegative val="0"/>
          <c:cat>
            <c:multiLvlStrRef>
              <c:f>Bridge!$A$7:$B$11</c:f>
              <c:multiLvlStrCache>
                <c:ptCount val="5"/>
                <c:lvl>
                  <c:pt idx="0">
                    <c:v>Resultat 2019</c:v>
                  </c:pt>
                  <c:pt idx="1">
                    <c:v>Kostnader</c:v>
                  </c:pt>
                  <c:pt idx="2">
                    <c:v>Inntekter</c:v>
                  </c:pt>
                  <c:pt idx="3">
                    <c:v>Netto finansposter</c:v>
                  </c:pt>
                  <c:pt idx="4">
                    <c:v>Resultat 2020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Bridge!$M$7:$M$11</c:f>
              <c:numCache>
                <c:formatCode>0</c:formatCode>
                <c:ptCount val="5"/>
                <c:pt idx="0">
                  <c:v>0</c:v>
                </c:pt>
                <c:pt idx="1">
                  <c:v>267068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CD2-4343-81E4-EF87D6DA31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792898368"/>
        <c:axId val="254890256"/>
      </c:barChart>
      <c:lineChart>
        <c:grouping val="standard"/>
        <c:varyColors val="0"/>
        <c:ser>
          <c:idx val="7"/>
          <c:order val="7"/>
          <c:tx>
            <c:strRef>
              <c:f>Bridge!$P$6</c:f>
              <c:strCache>
                <c:ptCount val="1"/>
                <c:pt idx="0">
                  <c:v>Labels</c:v>
                </c:pt>
              </c:strCache>
            </c:strRef>
          </c:tx>
          <c:spPr>
            <a:ln w="25400">
              <a:noFill/>
            </a:ln>
            <a:effectLst/>
          </c:spPr>
          <c:marker>
            <c:symbol val="none"/>
          </c:marker>
          <c:dLbls>
            <c:dLbl>
              <c:idx val="0"/>
              <c:tx>
                <c:strRef>
                  <c:f>Bridge!$D$7</c:f>
                  <c:strCache>
                    <c:ptCount val="1"/>
                    <c:pt idx="0">
                      <c:v>1,077,194 </c:v>
                    </c:pt>
                  </c:strCache>
                </c:strRef>
              </c:tx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/>
                  </a:pPr>
                  <a:endParaRPr lang="nb-NO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0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{AF5CCC16-C0A2-4C48-A12C-D487C5BDB337}</c15:txfldGUID>
                      <c15:f>Bridge!$D$7</c15:f>
                      <c15:dlblFieldTableCache>
                        <c:ptCount val="1"/>
                        <c:pt idx="0">
                          <c:v>1,077,194 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9-2CD2-4343-81E4-EF87D6DA3161}"/>
                </c:ext>
              </c:extLst>
            </c:dLbl>
            <c:dLbl>
              <c:idx val="1"/>
              <c:tx>
                <c:strRef>
                  <c:f>Bridge!$D$8</c:f>
                  <c:strCache>
                    <c:ptCount val="1"/>
                    <c:pt idx="0">
                      <c:v>267,068 </c:v>
                    </c:pt>
                  </c:strCache>
                </c:strRef>
              </c:tx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/>
                  </a:pPr>
                  <a:endParaRPr lang="nb-NO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0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{0FDE579E-F11B-469E-ABAE-AF4ECB8C3049}</c15:txfldGUID>
                      <c15:f>Bridge!$D$8</c15:f>
                      <c15:dlblFieldTableCache>
                        <c:ptCount val="1"/>
                        <c:pt idx="0">
                          <c:v>267,068 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A-2CD2-4343-81E4-EF87D6DA3161}"/>
                </c:ext>
              </c:extLst>
            </c:dLbl>
            <c:dLbl>
              <c:idx val="2"/>
              <c:tx>
                <c:strRef>
                  <c:f>Bridge!$D$9</c:f>
                  <c:strCache>
                    <c:ptCount val="1"/>
                    <c:pt idx="0">
                      <c:v>(1,169,704)</c:v>
                    </c:pt>
                  </c:strCache>
                </c:strRef>
              </c:tx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/>
                  </a:pPr>
                  <a:endParaRPr lang="nb-NO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0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{B4728D16-1B2D-4A77-97ED-D939E9FB60FA}</c15:txfldGUID>
                      <c15:f>Bridge!$D$9</c15:f>
                      <c15:dlblFieldTableCache>
                        <c:ptCount val="1"/>
                        <c:pt idx="0">
                          <c:v>(1,169,704)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B-2CD2-4343-81E4-EF87D6DA3161}"/>
                </c:ext>
              </c:extLst>
            </c:dLbl>
            <c:dLbl>
              <c:idx val="3"/>
              <c:tx>
                <c:strRef>
                  <c:f>Bridge!$D$10</c:f>
                  <c:strCache>
                    <c:ptCount val="1"/>
                    <c:pt idx="0">
                      <c:v>(20,026)</c:v>
                    </c:pt>
                  </c:strCache>
                </c:strRef>
              </c:tx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/>
                  </a:pPr>
                  <a:endParaRPr lang="nb-NO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0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{9203C9FF-9E3B-4632-8296-4DC6672EA5B6}</c15:txfldGUID>
                      <c15:f>Bridge!$D$10</c15:f>
                      <c15:dlblFieldTableCache>
                        <c:ptCount val="1"/>
                        <c:pt idx="0">
                          <c:v>(20,026)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C-2CD2-4343-81E4-EF87D6DA3161}"/>
                </c:ext>
              </c:extLst>
            </c:dLbl>
            <c:dLbl>
              <c:idx val="4"/>
              <c:tx>
                <c:strRef>
                  <c:f>Bridge!$D$11</c:f>
                  <c:strCache>
                    <c:ptCount val="1"/>
                    <c:pt idx="0">
                      <c:v>154,532 </c:v>
                    </c:pt>
                  </c:strCache>
                </c:strRef>
              </c:tx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/>
                  </a:pPr>
                  <a:endParaRPr lang="nb-NO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0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{1EB87AEF-999F-4B77-8997-9288DD5F317E}</c15:txfldGUID>
                      <c15:f>Bridge!$D$11</c15:f>
                      <c15:dlblFieldTableCache>
                        <c:ptCount val="1"/>
                        <c:pt idx="0">
                          <c:v>154,532 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D-2CD2-4343-81E4-EF87D6DA316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1"/>
            <c:showVal val="1"/>
            <c:showCatName val="0"/>
            <c:showSerName val="0"/>
            <c:showPercent val="0"/>
            <c:showBubbleSize val="0"/>
            <c:separator>0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Bridge!$B$7:$B$11</c:f>
              <c:strCache>
                <c:ptCount val="5"/>
                <c:pt idx="0">
                  <c:v>Resultat 2019</c:v>
                </c:pt>
                <c:pt idx="1">
                  <c:v>Kostnader</c:v>
                </c:pt>
                <c:pt idx="2">
                  <c:v>Inntekter</c:v>
                </c:pt>
                <c:pt idx="3">
                  <c:v>Netto finansposter</c:v>
                </c:pt>
                <c:pt idx="4">
                  <c:v>Resultat 2020</c:v>
                </c:pt>
              </c:strCache>
            </c:strRef>
          </c:cat>
          <c:val>
            <c:numRef>
              <c:f>Bridge!$P$7:$P$11</c:f>
              <c:numCache>
                <c:formatCode>0</c:formatCode>
                <c:ptCount val="5"/>
                <c:pt idx="0">
                  <c:v>1077194</c:v>
                </c:pt>
                <c:pt idx="1">
                  <c:v>1344262</c:v>
                </c:pt>
                <c:pt idx="2">
                  <c:v>1344262</c:v>
                </c:pt>
                <c:pt idx="3">
                  <c:v>174558</c:v>
                </c:pt>
                <c:pt idx="4">
                  <c:v>154532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2CD2-4343-81E4-EF87D6DA31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2898368"/>
        <c:axId val="254890256"/>
      </c:lineChart>
      <c:catAx>
        <c:axId val="792898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3175">
            <a:solidFill>
              <a:srgbClr val="2E2E38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nb-NO"/>
          </a:p>
        </c:txPr>
        <c:crossAx val="254890256"/>
        <c:crosses val="autoZero"/>
        <c:auto val="1"/>
        <c:lblAlgn val="ctr"/>
        <c:lblOffset val="100"/>
        <c:noMultiLvlLbl val="0"/>
      </c:catAx>
      <c:valAx>
        <c:axId val="25489025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nb-NO"/>
                  <a:t>Valuta: NOK</a:t>
                </a:r>
              </a:p>
            </c:rich>
          </c:tx>
          <c:overlay val="0"/>
        </c:title>
        <c:numFmt formatCode="#,##0_);\(#,##0\);&quot; - &quot;_);@_)" sourceLinked="0"/>
        <c:majorTickMark val="none"/>
        <c:minorTickMark val="none"/>
        <c:tickLblPos val="nextTo"/>
        <c:spPr>
          <a:ln w="3175">
            <a:solidFill>
              <a:srgbClr val="2E2E38"/>
            </a:solidFill>
            <a:prstDash val="solid"/>
          </a:ln>
        </c:spPr>
        <c:crossAx val="792898368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plotVisOnly val="0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ln w="6350">
      <a:noFill/>
    </a:ln>
  </c:spPr>
  <c:txPr>
    <a:bodyPr/>
    <a:lstStyle/>
    <a:p>
      <a:pPr>
        <a:defRPr sz="1200"/>
      </a:pPr>
      <a:endParaRPr lang="nb-NO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Periods</c:v>
          </c:tx>
          <c:spPr>
            <a:solidFill>
              <a:schemeClr val="bg1">
                <a:lumMod val="75000"/>
              </a:schemeClr>
            </a:solidFill>
            <a:ln w="25400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1-3A22-44D8-B66D-67AB32219E72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3-3A22-44D8-B66D-67AB32219E72}"/>
              </c:ext>
            </c:extLst>
          </c:dPt>
          <c:cat>
            <c:multiLvlStrRef>
              <c:f>'Bridge (2)'!$A$7:$B$11</c:f>
              <c:multiLvlStrCache>
                <c:ptCount val="5"/>
                <c:lvl>
                  <c:pt idx="0">
                    <c:v>Bank per 01.01.2020</c:v>
                  </c:pt>
                  <c:pt idx="1">
                    <c:v>Netto driftsresultat</c:v>
                  </c:pt>
                  <c:pt idx="2">
                    <c:v>Endring omløpsmidler</c:v>
                  </c:pt>
                  <c:pt idx="3">
                    <c:v>Endring kortsiktig gjeld</c:v>
                  </c:pt>
                  <c:pt idx="4">
                    <c:v>Bank per 31.12.2020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'Bridge (2)'!$G$7:$G$11</c:f>
              <c:numCache>
                <c:formatCode>General</c:formatCode>
                <c:ptCount val="5"/>
                <c:pt idx="0" formatCode="0">
                  <c:v>3091293</c:v>
                </c:pt>
                <c:pt idx="4" formatCode="0">
                  <c:v>3389570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A22-44D8-B66D-67AB32219E72}"/>
            </c:ext>
          </c:extLst>
        </c:ser>
        <c:ser>
          <c:idx val="1"/>
          <c:order val="1"/>
          <c:tx>
            <c:v>Blank values</c:v>
          </c:tx>
          <c:spPr>
            <a:noFill/>
            <a:ln w="25400">
              <a:noFill/>
            </a:ln>
          </c:spPr>
          <c:invertIfNegative val="0"/>
          <c:cat>
            <c:multiLvlStrRef>
              <c:f>'Bridge (2)'!$A$7:$B$11</c:f>
              <c:multiLvlStrCache>
                <c:ptCount val="5"/>
                <c:lvl>
                  <c:pt idx="0">
                    <c:v>Bank per 01.01.2020</c:v>
                  </c:pt>
                  <c:pt idx="1">
                    <c:v>Netto driftsresultat</c:v>
                  </c:pt>
                  <c:pt idx="2">
                    <c:v>Endring omløpsmidler</c:v>
                  </c:pt>
                  <c:pt idx="3">
                    <c:v>Endring kortsiktig gjeld</c:v>
                  </c:pt>
                  <c:pt idx="4">
                    <c:v>Bank per 31.12.2020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'Bridge (2)'!$H$7:$H$11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A22-44D8-B66D-67AB32219E72}"/>
            </c:ext>
          </c:extLst>
        </c:ser>
        <c:ser>
          <c:idx val="2"/>
          <c:order val="2"/>
          <c:tx>
            <c:v>Negative values</c:v>
          </c:tx>
          <c:spPr>
            <a:solidFill>
              <a:srgbClr val="2E2E38"/>
            </a:solidFill>
            <a:ln w="25400">
              <a:noFill/>
            </a:ln>
          </c:spPr>
          <c:invertIfNegative val="0"/>
          <c:cat>
            <c:multiLvlStrRef>
              <c:f>'Bridge (2)'!$A$7:$B$11</c:f>
              <c:multiLvlStrCache>
                <c:ptCount val="5"/>
                <c:lvl>
                  <c:pt idx="0">
                    <c:v>Bank per 01.01.2020</c:v>
                  </c:pt>
                  <c:pt idx="1">
                    <c:v>Netto driftsresultat</c:v>
                  </c:pt>
                  <c:pt idx="2">
                    <c:v>Endring omløpsmidler</c:v>
                  </c:pt>
                  <c:pt idx="3">
                    <c:v>Endring kortsiktig gjeld</c:v>
                  </c:pt>
                  <c:pt idx="4">
                    <c:v>Bank per 31.12.2020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'Bridge (2)'!$I$7:$I$11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A22-44D8-B66D-67AB32219E72}"/>
            </c:ext>
          </c:extLst>
        </c:ser>
        <c:ser>
          <c:idx val="3"/>
          <c:order val="3"/>
          <c:tx>
            <c:v>Positive values</c:v>
          </c:tx>
          <c:spPr>
            <a:solidFill>
              <a:srgbClr val="8B8B91"/>
            </a:solidFill>
            <a:ln w="25400">
              <a:noFill/>
            </a:ln>
          </c:spPr>
          <c:invertIfNegative val="0"/>
          <c:cat>
            <c:multiLvlStrRef>
              <c:f>'Bridge (2)'!$A$7:$B$11</c:f>
              <c:multiLvlStrCache>
                <c:ptCount val="5"/>
                <c:lvl>
                  <c:pt idx="0">
                    <c:v>Bank per 01.01.2020</c:v>
                  </c:pt>
                  <c:pt idx="1">
                    <c:v>Netto driftsresultat</c:v>
                  </c:pt>
                  <c:pt idx="2">
                    <c:v>Endring omløpsmidler</c:v>
                  </c:pt>
                  <c:pt idx="3">
                    <c:v>Endring kortsiktig gjeld</c:v>
                  </c:pt>
                  <c:pt idx="4">
                    <c:v>Bank per 31.12.2020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'Bridge (2)'!$J$7:$J$11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A22-44D8-B66D-67AB32219E72}"/>
            </c:ext>
          </c:extLst>
        </c:ser>
        <c:ser>
          <c:idx val="4"/>
          <c:order val="4"/>
          <c:tx>
            <c:v>Blank values</c:v>
          </c:tx>
          <c:spPr>
            <a:noFill/>
            <a:ln w="25400">
              <a:noFill/>
            </a:ln>
          </c:spPr>
          <c:invertIfNegative val="0"/>
          <c:cat>
            <c:multiLvlStrRef>
              <c:f>'Bridge (2)'!$A$7:$B$11</c:f>
              <c:multiLvlStrCache>
                <c:ptCount val="5"/>
                <c:lvl>
                  <c:pt idx="0">
                    <c:v>Bank per 01.01.2020</c:v>
                  </c:pt>
                  <c:pt idx="1">
                    <c:v>Netto driftsresultat</c:v>
                  </c:pt>
                  <c:pt idx="2">
                    <c:v>Endring omløpsmidler</c:v>
                  </c:pt>
                  <c:pt idx="3">
                    <c:v>Endring kortsiktig gjeld</c:v>
                  </c:pt>
                  <c:pt idx="4">
                    <c:v>Bank per 31.12.2020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'Bridge (2)'!$K$7:$K$11</c:f>
              <c:numCache>
                <c:formatCode>0</c:formatCode>
                <c:ptCount val="5"/>
                <c:pt idx="0">
                  <c:v>0</c:v>
                </c:pt>
                <c:pt idx="1">
                  <c:v>3091293</c:v>
                </c:pt>
                <c:pt idx="2">
                  <c:v>3245825</c:v>
                </c:pt>
                <c:pt idx="3">
                  <c:v>3389570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A22-44D8-B66D-67AB32219E72}"/>
            </c:ext>
          </c:extLst>
        </c:ser>
        <c:ser>
          <c:idx val="5"/>
          <c:order val="5"/>
          <c:tx>
            <c:v>Negative values</c:v>
          </c:tx>
          <c:spPr>
            <a:solidFill>
              <a:srgbClr val="2E2E38"/>
            </a:solidFill>
            <a:ln w="25400">
              <a:noFill/>
            </a:ln>
          </c:spPr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A-3A22-44D8-B66D-67AB32219E72}"/>
              </c:ext>
            </c:extLst>
          </c:dPt>
          <c:cat>
            <c:multiLvlStrRef>
              <c:f>'Bridge (2)'!$A$7:$B$11</c:f>
              <c:multiLvlStrCache>
                <c:ptCount val="5"/>
                <c:lvl>
                  <c:pt idx="0">
                    <c:v>Bank per 01.01.2020</c:v>
                  </c:pt>
                  <c:pt idx="1">
                    <c:v>Netto driftsresultat</c:v>
                  </c:pt>
                  <c:pt idx="2">
                    <c:v>Endring omløpsmidler</c:v>
                  </c:pt>
                  <c:pt idx="3">
                    <c:v>Endring kortsiktig gjeld</c:v>
                  </c:pt>
                  <c:pt idx="4">
                    <c:v>Bank per 31.12.2020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'Bridge (2)'!$L$7:$L$11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300471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A22-44D8-B66D-67AB32219E72}"/>
            </c:ext>
          </c:extLst>
        </c:ser>
        <c:ser>
          <c:idx val="6"/>
          <c:order val="6"/>
          <c:spPr>
            <a:solidFill>
              <a:schemeClr val="accent6">
                <a:lumMod val="60000"/>
                <a:lumOff val="40000"/>
              </a:schemeClr>
            </a:solidFill>
            <a:ln w="25400">
              <a:noFill/>
            </a:ln>
          </c:spPr>
          <c:invertIfNegative val="0"/>
          <c:cat>
            <c:multiLvlStrRef>
              <c:f>'Bridge (2)'!$A$7:$B$11</c:f>
              <c:multiLvlStrCache>
                <c:ptCount val="5"/>
                <c:lvl>
                  <c:pt idx="0">
                    <c:v>Bank per 01.01.2020</c:v>
                  </c:pt>
                  <c:pt idx="1">
                    <c:v>Netto driftsresultat</c:v>
                  </c:pt>
                  <c:pt idx="2">
                    <c:v>Endring omløpsmidler</c:v>
                  </c:pt>
                  <c:pt idx="3">
                    <c:v>Endring kortsiktig gjeld</c:v>
                  </c:pt>
                  <c:pt idx="4">
                    <c:v>Bank per 31.12.2020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'Bridge (2)'!$M$7:$M$11</c:f>
              <c:numCache>
                <c:formatCode>0</c:formatCode>
                <c:ptCount val="5"/>
                <c:pt idx="0">
                  <c:v>0</c:v>
                </c:pt>
                <c:pt idx="1">
                  <c:v>154532</c:v>
                </c:pt>
                <c:pt idx="2">
                  <c:v>444216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A22-44D8-B66D-67AB32219E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68501488"/>
        <c:axId val="1237625088"/>
      </c:barChart>
      <c:lineChart>
        <c:grouping val="standard"/>
        <c:varyColors val="0"/>
        <c:ser>
          <c:idx val="7"/>
          <c:order val="7"/>
          <c:tx>
            <c:strRef>
              <c:f>'Bridge (2)'!$P$6</c:f>
              <c:strCache>
                <c:ptCount val="1"/>
                <c:pt idx="0">
                  <c:v>Labels</c:v>
                </c:pt>
              </c:strCache>
            </c:strRef>
          </c:tx>
          <c:spPr>
            <a:ln w="25400">
              <a:noFill/>
            </a:ln>
            <a:effectLst/>
          </c:spPr>
          <c:marker>
            <c:symbol val="none"/>
          </c:marker>
          <c:dLbls>
            <c:dLbl>
              <c:idx val="0"/>
              <c:tx>
                <c:strRef>
                  <c:f>'Bridge (2)'!$D$7</c:f>
                  <c:strCache>
                    <c:ptCount val="1"/>
                    <c:pt idx="0">
                      <c:v>3,091,293 </c:v>
                    </c:pt>
                  </c:strCache>
                </c:strRef>
              </c:tx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/>
                  </a:pPr>
                  <a:endParaRPr lang="nb-NO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0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{4CFF00BA-D1CD-45FF-88A7-7EF0FE740810}</c15:txfldGUID>
                      <c15:f>'Bridge (2)'!$D$7</c15:f>
                      <c15:dlblFieldTableCache>
                        <c:ptCount val="1"/>
                        <c:pt idx="0">
                          <c:v>3,091,293 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D-3A22-44D8-B66D-67AB32219E72}"/>
                </c:ext>
              </c:extLst>
            </c:dLbl>
            <c:dLbl>
              <c:idx val="1"/>
              <c:tx>
                <c:strRef>
                  <c:f>'Bridge (2)'!$D$8</c:f>
                  <c:strCache>
                    <c:ptCount val="1"/>
                    <c:pt idx="0">
                      <c:v>154,532 </c:v>
                    </c:pt>
                  </c:strCache>
                </c:strRef>
              </c:tx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/>
                  </a:pPr>
                  <a:endParaRPr lang="nb-NO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0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{C281A4B4-6923-4A1B-808D-7712F8EE81BE}</c15:txfldGUID>
                      <c15:f>'Bridge (2)'!$D$8</c15:f>
                      <c15:dlblFieldTableCache>
                        <c:ptCount val="1"/>
                        <c:pt idx="0">
                          <c:v>154,532 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E-3A22-44D8-B66D-67AB32219E72}"/>
                </c:ext>
              </c:extLst>
            </c:dLbl>
            <c:dLbl>
              <c:idx val="2"/>
              <c:tx>
                <c:strRef>
                  <c:f>'Bridge (2)'!$D$9</c:f>
                  <c:strCache>
                    <c:ptCount val="1"/>
                    <c:pt idx="0">
                      <c:v>444,216 </c:v>
                    </c:pt>
                  </c:strCache>
                </c:strRef>
              </c:tx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/>
                  </a:pPr>
                  <a:endParaRPr lang="nb-NO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0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{2E553021-0FE6-44C7-92DF-01C3A5272F4A}</c15:txfldGUID>
                      <c15:f>'Bridge (2)'!$D$9</c15:f>
                      <c15:dlblFieldTableCache>
                        <c:ptCount val="1"/>
                        <c:pt idx="0">
                          <c:v>444,216 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F-3A22-44D8-B66D-67AB32219E72}"/>
                </c:ext>
              </c:extLst>
            </c:dLbl>
            <c:dLbl>
              <c:idx val="3"/>
              <c:tx>
                <c:strRef>
                  <c:f>'Bridge (2)'!$D$10</c:f>
                  <c:strCache>
                    <c:ptCount val="1"/>
                    <c:pt idx="0">
                      <c:v>(300,471)</c:v>
                    </c:pt>
                  </c:strCache>
                </c:strRef>
              </c:tx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/>
                  </a:pPr>
                  <a:endParaRPr lang="nb-NO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0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{D463AD56-3A8A-4827-9D20-CB3FCD532B37}</c15:txfldGUID>
                      <c15:f>'Bridge (2)'!$D$10</c15:f>
                      <c15:dlblFieldTableCache>
                        <c:ptCount val="1"/>
                        <c:pt idx="0">
                          <c:v>(300,471)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0-3A22-44D8-B66D-67AB32219E72}"/>
                </c:ext>
              </c:extLst>
            </c:dLbl>
            <c:dLbl>
              <c:idx val="4"/>
              <c:tx>
                <c:strRef>
                  <c:f>'Bridge (2)'!$D$11</c:f>
                  <c:strCache>
                    <c:ptCount val="1"/>
                    <c:pt idx="0">
                      <c:v>3,389,570 </c:v>
                    </c:pt>
                  </c:strCache>
                </c:strRef>
              </c:tx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/>
                  </a:pPr>
                  <a:endParaRPr lang="nb-NO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0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{E33C28B9-025C-4EED-875D-0C99A62CD55F}</c15:txfldGUID>
                      <c15:f>'Bridge (2)'!$D$11</c15:f>
                      <c15:dlblFieldTableCache>
                        <c:ptCount val="1"/>
                        <c:pt idx="0">
                          <c:v>3,389,570 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1-3A22-44D8-B66D-67AB32219E7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1"/>
            <c:showVal val="1"/>
            <c:showCatName val="0"/>
            <c:showSerName val="0"/>
            <c:showPercent val="0"/>
            <c:showBubbleSize val="0"/>
            <c:separator>0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'Bridge (2)'!$A$7:$B$11</c:f>
              <c:multiLvlStrCache>
                <c:ptCount val="5"/>
                <c:lvl>
                  <c:pt idx="0">
                    <c:v>Bank per 01.01.2020</c:v>
                  </c:pt>
                  <c:pt idx="1">
                    <c:v>Netto driftsresultat</c:v>
                  </c:pt>
                  <c:pt idx="2">
                    <c:v>Endring omløpsmidler</c:v>
                  </c:pt>
                  <c:pt idx="3">
                    <c:v>Endring kortsiktig gjeld</c:v>
                  </c:pt>
                  <c:pt idx="4">
                    <c:v>Bank per 31.12.2020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'Bridge (2)'!$P$7:$P$11</c:f>
              <c:numCache>
                <c:formatCode>0</c:formatCode>
                <c:ptCount val="5"/>
                <c:pt idx="0">
                  <c:v>3091293</c:v>
                </c:pt>
                <c:pt idx="1">
                  <c:v>3245825</c:v>
                </c:pt>
                <c:pt idx="2">
                  <c:v>3690041</c:v>
                </c:pt>
                <c:pt idx="3">
                  <c:v>3690041</c:v>
                </c:pt>
                <c:pt idx="4">
                  <c:v>3389570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3A22-44D8-B66D-67AB32219E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501488"/>
        <c:axId val="1237625088"/>
      </c:lineChart>
      <c:catAx>
        <c:axId val="68501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3175">
            <a:solidFill>
              <a:srgbClr val="2E2E38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nb-NO"/>
          </a:p>
        </c:txPr>
        <c:crossAx val="1237625088"/>
        <c:crosses val="autoZero"/>
        <c:auto val="1"/>
        <c:lblAlgn val="ctr"/>
        <c:lblOffset val="100"/>
        <c:noMultiLvlLbl val="0"/>
      </c:catAx>
      <c:valAx>
        <c:axId val="123762508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nb-NO"/>
                  <a:t>NOK</a:t>
                </a:r>
              </a:p>
            </c:rich>
          </c:tx>
          <c:overlay val="0"/>
        </c:title>
        <c:numFmt formatCode="#,##0_);\(#,##0\);&quot; - &quot;_);@_)" sourceLinked="0"/>
        <c:majorTickMark val="none"/>
        <c:minorTickMark val="none"/>
        <c:tickLblPos val="nextTo"/>
        <c:spPr>
          <a:ln w="3175">
            <a:solidFill>
              <a:srgbClr val="2E2E38"/>
            </a:solidFill>
            <a:prstDash val="solid"/>
          </a:ln>
        </c:spPr>
        <c:crossAx val="68501488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plotVisOnly val="0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ln w="6350">
      <a:noFill/>
    </a:ln>
  </c:spPr>
  <c:txPr>
    <a:bodyPr/>
    <a:lstStyle/>
    <a:p>
      <a:pPr>
        <a:defRPr sz="1200"/>
      </a:pPr>
      <a:endParaRPr lang="nb-NO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07818-7F3A-4F39-87DF-72E83C007A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57F6E9-D34F-462D-8DD3-81BBC5A1C4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89E34C-E668-4B52-AE45-EBA1D9C5F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06.06.2021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FD773E-C5F2-40DE-84BA-0A46A8401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F9D9D-7188-4940-9B67-C210606EE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446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5D574-F012-43A5-A96C-C30DA0CDF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F8BC34-D036-43CB-9E1F-1A7EDFF8BC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13E07C-6B92-425F-AFFF-036EA906C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06.06.2021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21EA6-99D8-434B-8D4C-C7353F309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2FB07-CD54-4442-8309-5A5F5A035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803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123BF5-3133-4A75-B11A-8CB4BBEE71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C85B3C-92AB-4C43-BC6B-13AB47730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1DC735-BA0E-4DA7-A1D0-0706F5EDB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06.06.2021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A1543-75DC-4169-A7C0-0F19CB4E7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3D6C04-818F-4F45-9731-C0708B7F3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676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FD7F8-BDD6-4BC1-9065-BD83F2303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444C4-CABD-48A6-A55C-5D9D59503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BCAA5-17F8-412C-99F9-488D2FB16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06.06.2021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EC365A-0393-4F42-9BAC-914F88C29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F7B85-1220-4B44-9581-DEB4128AC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02867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58EEC-B988-4354-AD72-E7C39EA30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E5CC1B-B984-4E30-A21E-CF06C7313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5378EA-9900-4E6F-A045-C7F58F6FD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06.06.2021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7FFB9-96F4-4254-B69B-8ABF85E3B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3F6EB-D475-4679-879A-9861AF237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5214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C410-CE16-41D5-9D33-A0D62052B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939A1-7384-4692-998B-E09AF0C5E8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9DC94B-B3C8-4443-9C77-9D65D8466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C5F8B0-DEED-4508-9713-C20AB53DB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06.06.2021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FD402F-300B-425F-B349-FDF3398B4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707E7F-BAB9-4F3B-9A83-9039B1086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3724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9789B-8BC0-4168-B243-0AFCE87DB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7E369C-0F13-4A20-9FDB-7F60C7775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7F1CB7-5B1C-4100-837D-C9AB09439B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48D79-90FB-4865-B4D5-93BA3606AA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12A43D-4D91-4CF0-B7D6-4AC06F4C78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545B4E-543D-40B2-A455-C3A59CF03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06.06.2021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BF7A42-DC0B-4AE1-9581-E5BE19134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32D34A-1F69-4B45-9479-CBC813934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0469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D9B98-9427-4E3B-839B-47D1AB453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7E7056-3E9F-4AE5-BFB0-67D92C322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06.06.2021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1B0F8D-47EC-4D28-B99D-6D252FD93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60394A-0687-4109-8DBC-AE67C3372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4315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52D8DE-3078-4028-A8D6-FD3E8677F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06.06.2021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CEF8F4-4F58-44EE-A5A3-0464D8F58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AD7C09-34DA-487A-9280-B6D6B0F13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74607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C5D0A-9356-4A1C-907D-6AFF8D3BC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87BC3-91B7-428B-A82C-6F4AE3431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9ED5A0-32C0-4A65-B4AE-069980060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95F86-F660-4602-A23E-0286FEE4F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06.06.2021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F40DDC-0829-4664-A0CE-E8AA02674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6CBB56-10E8-4179-8C3F-BEE8720C0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0489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610FD-35B6-4E7C-85E7-AC55E7919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4BC92C-196D-4087-AF0A-2043D24D54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FEF227-2FD4-4693-8E20-EE0618571F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804C89-B800-4F72-8DF6-30B1FC422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06.06.2021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EC05C4-18C8-4B14-9B27-3CB43748B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43C7EE-5E0E-44CB-8541-DD62D62F6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003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5E6DD8-C7A1-4AA5-BAF0-D4283B984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02F0EC-40A1-429C-AAD3-832AC18D92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6270D-FF5C-4F81-B1B1-B4C186132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33D71-8655-45F4-B575-1D1516B9841E}" type="datetimeFigureOut">
              <a:rPr lang="nb-NO" smtClean="0"/>
              <a:t>06.06.2021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3E334-299C-447E-A7E0-AD24539EB5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2F3CA8-16A7-4C33-84F3-924E30BFE8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4044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chart" Target="../charts/chart3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tags" Target="../tags/tag9.xml"/><Relationship Id="rId7" Type="http://schemas.openxmlformats.org/officeDocument/2006/relationships/image" Target="../media/image1.pn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3AC19FE-CD36-47F4-ABA2-0930F5A1A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9143" y="1717342"/>
            <a:ext cx="3892055" cy="84804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63C7893-064F-4AC7-B1C5-6F03F958AAFE}"/>
              </a:ext>
            </a:extLst>
          </p:cNvPr>
          <p:cNvSpPr/>
          <p:nvPr/>
        </p:nvSpPr>
        <p:spPr>
          <a:xfrm>
            <a:off x="0" y="6476301"/>
            <a:ext cx="12192000" cy="381695"/>
          </a:xfrm>
          <a:prstGeom prst="rect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E1B1B7-3011-46AD-AD26-D5FD0A386FBB}"/>
              </a:ext>
            </a:extLst>
          </p:cNvPr>
          <p:cNvSpPr/>
          <p:nvPr/>
        </p:nvSpPr>
        <p:spPr>
          <a:xfrm>
            <a:off x="0" y="6419169"/>
            <a:ext cx="12192000" cy="457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959AEE-F57B-42AE-BAE5-887BC05432AA}"/>
              </a:ext>
            </a:extLst>
          </p:cNvPr>
          <p:cNvSpPr txBox="1"/>
          <p:nvPr/>
        </p:nvSpPr>
        <p:spPr>
          <a:xfrm>
            <a:off x="2601985" y="3351854"/>
            <a:ext cx="6988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b="1" dirty="0"/>
              <a:t>Årsregnskap 2020</a:t>
            </a:r>
          </a:p>
        </p:txBody>
      </p:sp>
    </p:spTree>
    <p:extLst>
      <p:ext uri="{BB962C8B-B14F-4D97-AF65-F5344CB8AC3E}">
        <p14:creationId xmlns:p14="http://schemas.microsoft.com/office/powerpoint/2010/main" val="3199736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63C7893-064F-4AC7-B1C5-6F03F958AAFE}"/>
              </a:ext>
            </a:extLst>
          </p:cNvPr>
          <p:cNvSpPr/>
          <p:nvPr/>
        </p:nvSpPr>
        <p:spPr>
          <a:xfrm>
            <a:off x="0" y="6476301"/>
            <a:ext cx="12192000" cy="381695"/>
          </a:xfrm>
          <a:prstGeom prst="rect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E1B1B7-3011-46AD-AD26-D5FD0A386FBB}"/>
              </a:ext>
            </a:extLst>
          </p:cNvPr>
          <p:cNvSpPr/>
          <p:nvPr/>
        </p:nvSpPr>
        <p:spPr>
          <a:xfrm>
            <a:off x="0" y="6419169"/>
            <a:ext cx="12192000" cy="457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4F42245-FBC4-4F95-B291-2B43FF233665}"/>
              </a:ext>
            </a:extLst>
          </p:cNvPr>
          <p:cNvCxnSpPr>
            <a:cxnSpLocks/>
          </p:cNvCxnSpPr>
          <p:nvPr/>
        </p:nvCxnSpPr>
        <p:spPr>
          <a:xfrm>
            <a:off x="0" y="768661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02B47B7C-FC09-4429-9260-3130DF6092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1564" y="127040"/>
            <a:ext cx="2569709" cy="5599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AB7562-5DAB-4CA5-8575-5E941CD45B6C}"/>
              </a:ext>
            </a:extLst>
          </p:cNvPr>
          <p:cNvSpPr txBox="1"/>
          <p:nvPr/>
        </p:nvSpPr>
        <p:spPr>
          <a:xfrm>
            <a:off x="360727" y="41126"/>
            <a:ext cx="6988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 dirty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CF146E0D-3F7C-4EE1-BB59-E02F14194843}"/>
              </a:ext>
            </a:extLst>
          </p:cNvPr>
          <p:cNvSpPr txBox="1">
            <a:spLocks/>
          </p:cNvSpPr>
          <p:nvPr/>
        </p:nvSpPr>
        <p:spPr>
          <a:xfrm>
            <a:off x="397604" y="1264504"/>
            <a:ext cx="4667938" cy="3659918"/>
          </a:xfrm>
          <a:prstGeom prst="rect">
            <a:avLst/>
          </a:prstGeom>
        </p:spPr>
        <p:txBody>
          <a:bodyPr lIns="0" tIns="0" rIns="0" bIns="0"/>
          <a:lstStyle>
            <a:lvl1pPr algn="l" defTabSz="995363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000" baseline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1pPr>
            <a:lvl2pPr marL="1588" algn="l" defTabSz="995363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defRPr sz="1100" b="1" i="0">
                <a:solidFill>
                  <a:schemeClr val="tx1"/>
                </a:solidFill>
                <a:latin typeface="+mn-lt"/>
                <a:cs typeface="Arial" pitchFamily="34" charset="0"/>
              </a:defRPr>
            </a:lvl2pPr>
            <a:lvl3pPr marL="182880" indent="-182880" algn="l" defTabSz="995363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Arial" panose="020B0604020202020204" pitchFamily="34" charset="0"/>
              <a:buChar char="►"/>
              <a:defRPr sz="1000" b="0">
                <a:solidFill>
                  <a:schemeClr val="bg1"/>
                </a:solidFill>
                <a:latin typeface="+mn-lt"/>
                <a:cs typeface="Arial" pitchFamily="34" charset="0"/>
              </a:defRPr>
            </a:lvl3pPr>
            <a:lvl4pPr marL="365760" indent="-182880" algn="l" defTabSz="995363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Arial" panose="020B0604020202020204" pitchFamily="34" charset="0"/>
              <a:buChar char="►"/>
              <a:defRPr sz="1000">
                <a:solidFill>
                  <a:schemeClr val="bg1"/>
                </a:solidFill>
                <a:latin typeface="+mn-lt"/>
                <a:cs typeface="Arial" pitchFamily="34" charset="0"/>
              </a:defRPr>
            </a:lvl4pPr>
            <a:lvl5pPr marL="182880" indent="-182880" algn="l" defTabSz="995363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+mj-lt"/>
              <a:buAutoNum type="arabicPeriod"/>
              <a:defRPr sz="100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5pPr>
            <a:lvl6pPr marL="0" indent="0" algn="l" defTabSz="0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 Narrow" pitchFamily="34" charset="0"/>
              <a:buNone/>
              <a:defRPr sz="1000" b="1" i="0" baseline="0">
                <a:solidFill>
                  <a:schemeClr val="bg1"/>
                </a:solidFill>
                <a:latin typeface="+mn-lt"/>
              </a:defRPr>
            </a:lvl6pPr>
            <a:lvl7pPr marL="0" indent="0" algn="l" defTabSz="995363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 Narrow" pitchFamily="34" charset="0"/>
              <a:buNone/>
              <a:defRPr sz="1000" i="1" baseline="0">
                <a:solidFill>
                  <a:schemeClr val="tx1"/>
                </a:solidFill>
                <a:latin typeface="+mn-lt"/>
              </a:defRPr>
            </a:lvl7pPr>
            <a:lvl8pPr marL="0" indent="0" algn="l" defTabSz="995363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 Narrow" pitchFamily="34" charset="0"/>
              <a:buNone/>
              <a:defRPr sz="1200" b="1">
                <a:solidFill>
                  <a:schemeClr val="bg1"/>
                </a:solidFill>
                <a:latin typeface="+mn-lt"/>
              </a:defRPr>
            </a:lvl8pPr>
            <a:lvl9pPr marL="0" indent="0" algn="l" defTabSz="995363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Arial Narrow" pitchFamily="34" charset="0"/>
              <a:buNone/>
              <a:defRPr sz="1000" baseline="0">
                <a:solidFill>
                  <a:schemeClr val="bg1"/>
                </a:solidFill>
                <a:latin typeface="+mn-lt"/>
              </a:defRPr>
            </a:lvl9pPr>
          </a:lstStyle>
          <a:p>
            <a:pPr marL="342900" indent="-342900" defTabSz="914400" fontAlgn="auto">
              <a:buClr>
                <a:srgbClr val="2E2E38"/>
              </a:buClr>
              <a:buSzPct val="70000"/>
              <a:buFont typeface="Courier New" panose="02070309020205020404" pitchFamily="49" charset="0"/>
              <a:buChar char="o"/>
              <a:defRPr/>
            </a:pPr>
            <a:endParaRPr lang="nb-NO" sz="2400" kern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342900" indent="-342900" defTabSz="914400" fontAlgn="auto">
              <a:buClr>
                <a:srgbClr val="2E2E38"/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nb-NO" sz="2400" kern="0" dirty="0">
                <a:solidFill>
                  <a:schemeClr val="tx1"/>
                </a:solidFill>
                <a:latin typeface="Arial" panose="020B0604020202020204" pitchFamily="34" charset="0"/>
              </a:rPr>
              <a:t>Nøkkeltall inntekter</a:t>
            </a:r>
          </a:p>
          <a:p>
            <a:pPr marL="342900" indent="-342900" defTabSz="914400" fontAlgn="auto">
              <a:buClr>
                <a:srgbClr val="2E2E38"/>
              </a:buClr>
              <a:buSzPct val="70000"/>
              <a:buFont typeface="Courier New" panose="02070309020205020404" pitchFamily="49" charset="0"/>
              <a:buChar char="o"/>
              <a:defRPr/>
            </a:pPr>
            <a:endParaRPr lang="nb-NO" sz="2400" kern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342900" indent="-342900" defTabSz="914400" fontAlgn="auto">
              <a:buClr>
                <a:srgbClr val="2E2E38"/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nb-NO" sz="2400" kern="0" dirty="0">
                <a:solidFill>
                  <a:schemeClr val="tx1"/>
                </a:solidFill>
                <a:latin typeface="Arial" panose="020B0604020202020204" pitchFamily="34" charset="0"/>
              </a:rPr>
              <a:t>Nøkkeltall kostnader</a:t>
            </a:r>
          </a:p>
          <a:p>
            <a:pPr marL="342900" indent="-342900" defTabSz="914400" fontAlgn="auto">
              <a:buClr>
                <a:srgbClr val="2E2E38"/>
              </a:buClr>
              <a:buSzPct val="70000"/>
              <a:buFont typeface="Courier New" panose="02070309020205020404" pitchFamily="49" charset="0"/>
              <a:buChar char="o"/>
              <a:defRPr/>
            </a:pPr>
            <a:endParaRPr lang="nb-NO" sz="2400" kern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342900" indent="-342900" defTabSz="914400" fontAlgn="auto">
              <a:buClr>
                <a:srgbClr val="2E2E38"/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nb-NO" sz="2400" kern="0" dirty="0">
                <a:solidFill>
                  <a:schemeClr val="tx1"/>
                </a:solidFill>
                <a:latin typeface="Arial" panose="020B0604020202020204" pitchFamily="34" charset="0"/>
              </a:rPr>
              <a:t>Resultatregnskapet</a:t>
            </a:r>
          </a:p>
          <a:p>
            <a:pPr marL="342900" indent="-342900" defTabSz="914400" fontAlgn="auto">
              <a:buClr>
                <a:srgbClr val="2E2E38"/>
              </a:buClr>
              <a:buSzPct val="70000"/>
              <a:buFont typeface="Courier New" panose="02070309020205020404" pitchFamily="49" charset="0"/>
              <a:buChar char="o"/>
              <a:defRPr/>
            </a:pPr>
            <a:endParaRPr lang="nb-NO" sz="2400" kern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342900" indent="-342900" defTabSz="914400" fontAlgn="auto">
              <a:buClr>
                <a:srgbClr val="2E2E38"/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nb-NO" sz="2400" kern="0" dirty="0">
                <a:solidFill>
                  <a:schemeClr val="tx1"/>
                </a:solidFill>
                <a:latin typeface="Arial" panose="020B0604020202020204" pitchFamily="34" charset="0"/>
              </a:rPr>
              <a:t>Balanseregnskapet og likviditet</a:t>
            </a:r>
          </a:p>
          <a:p>
            <a:pPr marL="342900" indent="-342900" defTabSz="914400" fontAlgn="auto">
              <a:buClr>
                <a:srgbClr val="2E2E38"/>
              </a:buClr>
              <a:buSzPct val="70000"/>
              <a:buFont typeface="Courier New" panose="02070309020205020404" pitchFamily="49" charset="0"/>
              <a:buChar char="o"/>
              <a:defRPr/>
            </a:pPr>
            <a:endParaRPr lang="nb-NO" sz="2400" kern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342900" indent="-342900" defTabSz="914400" fontAlgn="auto">
              <a:buClr>
                <a:srgbClr val="2E2E38"/>
              </a:buClr>
              <a:buSzPct val="70000"/>
              <a:buFont typeface="Courier New" panose="02070309020205020404" pitchFamily="49" charset="0"/>
              <a:buChar char="o"/>
              <a:defRPr/>
            </a:pPr>
            <a:endParaRPr lang="nb-NO" sz="2400" kern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856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63C7893-064F-4AC7-B1C5-6F03F958AAFE}"/>
              </a:ext>
            </a:extLst>
          </p:cNvPr>
          <p:cNvSpPr/>
          <p:nvPr/>
        </p:nvSpPr>
        <p:spPr>
          <a:xfrm>
            <a:off x="0" y="6476301"/>
            <a:ext cx="12192000" cy="381695"/>
          </a:xfrm>
          <a:prstGeom prst="rect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E1B1B7-3011-46AD-AD26-D5FD0A386FBB}"/>
              </a:ext>
            </a:extLst>
          </p:cNvPr>
          <p:cNvSpPr/>
          <p:nvPr/>
        </p:nvSpPr>
        <p:spPr>
          <a:xfrm>
            <a:off x="0" y="6419169"/>
            <a:ext cx="12192000" cy="457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4F42245-FBC4-4F95-B291-2B43FF233665}"/>
              </a:ext>
            </a:extLst>
          </p:cNvPr>
          <p:cNvCxnSpPr>
            <a:cxnSpLocks/>
          </p:cNvCxnSpPr>
          <p:nvPr/>
        </p:nvCxnSpPr>
        <p:spPr>
          <a:xfrm>
            <a:off x="0" y="768661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02B47B7C-FC09-4429-9260-3130DF6092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1564" y="127040"/>
            <a:ext cx="2569709" cy="5599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AB7562-5DAB-4CA5-8575-5E941CD45B6C}"/>
              </a:ext>
            </a:extLst>
          </p:cNvPr>
          <p:cNvSpPr txBox="1"/>
          <p:nvPr/>
        </p:nvSpPr>
        <p:spPr>
          <a:xfrm>
            <a:off x="360727" y="41126"/>
            <a:ext cx="6988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 dirty="0">
                <a:latin typeface="Arial" panose="020B0604020202020204" pitchFamily="34" charset="0"/>
                <a:cs typeface="Arial" panose="020B0604020202020204" pitchFamily="34" charset="0"/>
              </a:rPr>
              <a:t>Nøkkeltall inntekter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78B8580-B3D3-4AA3-A9C3-7683CBAECD07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360727" y="935058"/>
            <a:ext cx="3692289" cy="25904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5720" rIns="0" bIns="45720" rtlCol="0">
            <a:spAutoFit/>
          </a:bodyPr>
          <a:lstStyle/>
          <a:p>
            <a:pPr algn="l" eaLnBrk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nb-NO" sz="1200" b="1" kern="0" dirty="0">
                <a:solidFill>
                  <a:srgbClr val="000000"/>
                </a:solidFill>
                <a:latin typeface="Arial" panose="020B0604020202020204" pitchFamily="34" charset="0"/>
              </a:rPr>
              <a:t>Utvikling nøkkeltall inntekter 2019 og 2020 (NOK)</a:t>
            </a:r>
            <a:endParaRPr lang="nb-NO" sz="1200" kern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F02E163E-EF8E-4644-A216-0A112C50CB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8426560"/>
              </p:ext>
            </p:extLst>
          </p:nvPr>
        </p:nvGraphicFramePr>
        <p:xfrm>
          <a:off x="360727" y="1806074"/>
          <a:ext cx="11469600" cy="374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21712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63C7893-064F-4AC7-B1C5-6F03F958AAFE}"/>
              </a:ext>
            </a:extLst>
          </p:cNvPr>
          <p:cNvSpPr/>
          <p:nvPr/>
        </p:nvSpPr>
        <p:spPr>
          <a:xfrm>
            <a:off x="0" y="6476301"/>
            <a:ext cx="12192000" cy="381695"/>
          </a:xfrm>
          <a:prstGeom prst="rect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E1B1B7-3011-46AD-AD26-D5FD0A386FBB}"/>
              </a:ext>
            </a:extLst>
          </p:cNvPr>
          <p:cNvSpPr/>
          <p:nvPr/>
        </p:nvSpPr>
        <p:spPr>
          <a:xfrm>
            <a:off x="0" y="6419169"/>
            <a:ext cx="12192000" cy="457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4F42245-FBC4-4F95-B291-2B43FF233665}"/>
              </a:ext>
            </a:extLst>
          </p:cNvPr>
          <p:cNvCxnSpPr>
            <a:cxnSpLocks/>
          </p:cNvCxnSpPr>
          <p:nvPr/>
        </p:nvCxnSpPr>
        <p:spPr>
          <a:xfrm>
            <a:off x="0" y="768661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02B47B7C-FC09-4429-9260-3130DF6092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1564" y="127040"/>
            <a:ext cx="2569709" cy="5599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AB7562-5DAB-4CA5-8575-5E941CD45B6C}"/>
              </a:ext>
            </a:extLst>
          </p:cNvPr>
          <p:cNvSpPr txBox="1"/>
          <p:nvPr/>
        </p:nvSpPr>
        <p:spPr>
          <a:xfrm>
            <a:off x="360727" y="41126"/>
            <a:ext cx="6988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 dirty="0">
                <a:latin typeface="Arial" panose="020B0604020202020204" pitchFamily="34" charset="0"/>
                <a:cs typeface="Arial" panose="020B0604020202020204" pitchFamily="34" charset="0"/>
              </a:rPr>
              <a:t>Nøkkeltall kostnader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78B8580-B3D3-4AA3-A9C3-7683CBAECD07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360727" y="935058"/>
            <a:ext cx="3774668" cy="25904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5720" rIns="0" bIns="45720" rtlCol="0">
            <a:spAutoFit/>
          </a:bodyPr>
          <a:lstStyle/>
          <a:p>
            <a:pPr algn="l" eaLnBrk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nb-NO" sz="1200" b="1" kern="0" dirty="0">
                <a:solidFill>
                  <a:srgbClr val="000000"/>
                </a:solidFill>
                <a:latin typeface="Arial" panose="020B0604020202020204" pitchFamily="34" charset="0"/>
              </a:rPr>
              <a:t>Utvikling nøkkeltall kostnader 2019 og 2020 (NOK)</a:t>
            </a:r>
            <a:endParaRPr lang="nb-NO" sz="1200" kern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AB1A3D63-8D23-40D4-92CD-6C6C4FF150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8042781"/>
              </p:ext>
            </p:extLst>
          </p:nvPr>
        </p:nvGraphicFramePr>
        <p:xfrm>
          <a:off x="361673" y="1932836"/>
          <a:ext cx="8899891" cy="374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45251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5">
            <a:extLst>
              <a:ext uri="{FF2B5EF4-FFF2-40B4-BE49-F238E27FC236}">
                <a16:creationId xmlns:a16="http://schemas.microsoft.com/office/drawing/2014/main" id="{9B795FAD-D581-48B2-8EF0-BAB2BE851C67}"/>
              </a:ext>
            </a:extLst>
          </p:cNvPr>
          <p:cNvSpPr txBox="1">
            <a:spLocks/>
          </p:cNvSpPr>
          <p:nvPr/>
        </p:nvSpPr>
        <p:spPr>
          <a:xfrm>
            <a:off x="4857984" y="1117796"/>
            <a:ext cx="6587680" cy="134730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4" indent="-285750">
              <a:buClr>
                <a:srgbClr val="808080"/>
              </a:buClr>
              <a:buSzPct val="70000"/>
              <a:buFont typeface="Wingdings" panose="05000000000000000000" pitchFamily="2" charset="2"/>
              <a:buChar char="Ø"/>
            </a:pPr>
            <a:r>
              <a:rPr lang="nb-NO" sz="1200" kern="0" dirty="0">
                <a:latin typeface="Arial" panose="020B0604020202020204" pitchFamily="34" charset="0"/>
              </a:rPr>
              <a:t>Inntektene er halvert sammenliknet med i fjor, mens kostnadene har blitt redusert med ca. 26%.</a:t>
            </a:r>
          </a:p>
          <a:p>
            <a:pPr marL="285750" lvl="4" indent="-285750">
              <a:buClr>
                <a:srgbClr val="808080"/>
              </a:buClr>
              <a:buSzPct val="70000"/>
              <a:buFont typeface="Wingdings" panose="05000000000000000000" pitchFamily="2" charset="2"/>
              <a:buChar char="Ø"/>
            </a:pPr>
            <a:r>
              <a:rPr lang="nb-NO" sz="1200" kern="0" dirty="0">
                <a:latin typeface="Arial" panose="020B0604020202020204" pitchFamily="34" charset="0"/>
              </a:rPr>
              <a:t>Kostnadskomponentenes relative andel av inntektene har økt, noe som vises gjennom en nedgang i både brutto- og netto driftsresultat i % av inntektene.</a:t>
            </a:r>
          </a:p>
          <a:p>
            <a:pPr marL="285750" lvl="4" indent="-285750">
              <a:buClr>
                <a:srgbClr val="808080"/>
              </a:buClr>
              <a:buSzPct val="70000"/>
              <a:buFont typeface="Wingdings" panose="05000000000000000000" pitchFamily="2" charset="2"/>
              <a:buChar char="Ø"/>
            </a:pPr>
            <a:r>
              <a:rPr lang="nb-NO" sz="1200" kern="0" dirty="0">
                <a:latin typeface="Arial" panose="020B0604020202020204" pitchFamily="34" charset="0"/>
              </a:rPr>
              <a:t>Regnskapet for 2020 viser et overskudd på 154 532 NOK.</a:t>
            </a:r>
          </a:p>
          <a:p>
            <a:pPr marL="285750" lvl="4" indent="-285750">
              <a:buClr>
                <a:srgbClr val="808080"/>
              </a:buClr>
              <a:buSzPct val="70000"/>
              <a:buFont typeface="Wingdings" panose="05000000000000000000" pitchFamily="2" charset="2"/>
              <a:buChar char="Ø"/>
            </a:pPr>
            <a:endParaRPr lang="nb-NO" kern="0" dirty="0">
              <a:latin typeface="Arial" panose="020B0604020202020204" pitchFamily="34" charset="0"/>
            </a:endParaRPr>
          </a:p>
          <a:p>
            <a:pPr marL="285750" lvl="4" indent="-285750">
              <a:buClr>
                <a:srgbClr val="808080"/>
              </a:buClr>
              <a:buSzPct val="70000"/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3C7893-064F-4AC7-B1C5-6F03F958AAFE}"/>
              </a:ext>
            </a:extLst>
          </p:cNvPr>
          <p:cNvSpPr/>
          <p:nvPr/>
        </p:nvSpPr>
        <p:spPr>
          <a:xfrm>
            <a:off x="0" y="6476301"/>
            <a:ext cx="12192000" cy="381695"/>
          </a:xfrm>
          <a:prstGeom prst="rect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E1B1B7-3011-46AD-AD26-D5FD0A386FBB}"/>
              </a:ext>
            </a:extLst>
          </p:cNvPr>
          <p:cNvSpPr/>
          <p:nvPr/>
        </p:nvSpPr>
        <p:spPr>
          <a:xfrm>
            <a:off x="0" y="6419169"/>
            <a:ext cx="12192000" cy="457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4F42245-FBC4-4F95-B291-2B43FF233665}"/>
              </a:ext>
            </a:extLst>
          </p:cNvPr>
          <p:cNvCxnSpPr>
            <a:cxnSpLocks/>
          </p:cNvCxnSpPr>
          <p:nvPr/>
        </p:nvCxnSpPr>
        <p:spPr>
          <a:xfrm>
            <a:off x="0" y="768661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02B47B7C-FC09-4429-9260-3130DF6092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61564" y="127040"/>
            <a:ext cx="2569709" cy="5599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AB7562-5DAB-4CA5-8575-5E941CD45B6C}"/>
              </a:ext>
            </a:extLst>
          </p:cNvPr>
          <p:cNvSpPr txBox="1"/>
          <p:nvPr/>
        </p:nvSpPr>
        <p:spPr>
          <a:xfrm>
            <a:off x="360727" y="41126"/>
            <a:ext cx="6988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 dirty="0">
                <a:latin typeface="Arial" panose="020B0604020202020204" pitchFamily="34" charset="0"/>
                <a:cs typeface="Arial" panose="020B0604020202020204" pitchFamily="34" charset="0"/>
              </a:rPr>
              <a:t>Resultatregnskapet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459B110-846E-4BBE-AFDC-88CB647CC1AA}"/>
              </a:ext>
            </a:extLst>
          </p:cNvPr>
          <p:cNvGraphicFramePr>
            <a:graphicFrameLocks noGrp="1"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89791881"/>
              </p:ext>
            </p:extLst>
          </p:nvPr>
        </p:nvGraphicFramePr>
        <p:xfrm>
          <a:off x="360727" y="1118041"/>
          <a:ext cx="3611616" cy="4471200"/>
        </p:xfrm>
        <a:graphic>
          <a:graphicData uri="http://schemas.openxmlformats.org/drawingml/2006/table">
            <a:tbl>
              <a:tblPr/>
              <a:tblGrid>
                <a:gridCol w="1811616">
                  <a:extLst>
                    <a:ext uri="{9D8B030D-6E8A-4147-A177-3AD203B41FA5}">
                      <a16:colId xmlns:a16="http://schemas.microsoft.com/office/drawing/2014/main" val="1544012616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723077153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664282360"/>
                    </a:ext>
                  </a:extLst>
                </a:gridCol>
              </a:tblGrid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Valuta: NOK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65942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Brukerbet</a:t>
                      </a:r>
                      <a:r>
                        <a:rPr lang="nb-NO" sz="7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., salg, avg. og leieinntekter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836,439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348,165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211088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Refusjoner/overføringer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68,003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149,408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339561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Rammeoverf/tilskudd fra kommunen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75,000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 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9587356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Tilskudd fra fellesråd/menighetsråd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107,153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104,146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691189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Andre tilskudd, gaver og </a:t>
                      </a:r>
                      <a:r>
                        <a:rPr lang="nb-NO" sz="7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inns</a:t>
                      </a:r>
                      <a:r>
                        <a:rPr lang="nb-NO" sz="7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 midler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1,212,696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527,868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94231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Totale inntekter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2,299,291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1,129,587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662464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Kjøp av varer og tjenester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(612,552)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(393,903)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54189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Lønn og sosial utgifter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(450,494)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(350,713)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080423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Refusjoner/overføringer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(101,013)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(179,791)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6950352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Tilskudd og gaver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(89,631)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(62,215)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135406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Totale kostnader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(1,253,690)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(986,622)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08887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Brutto driftsresultat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1,045,601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142,965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63662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Renteinntekter og utbytte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31,593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11,567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143056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Netto finansposter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31,593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11,567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1747888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Netto driftsresultat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1,077,194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154,532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91580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1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Forholdstall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4815354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Inntektsvekst i %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33 %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(51 %)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444312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1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Varekjøp i % av inntekter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27 %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35 %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3286516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1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Lønnskostnader i % av inntekter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20 %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31 %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5013295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1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Andre kostnader i % av inntekter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8 %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21 %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7634963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Brutto driftsresultat i % av inntekter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45 %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13 %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830416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Netto driftsresultat i % av inntekter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47 %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14 %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3472996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B9EF4AB6-9BBD-40FB-8FF2-6B302F1DD2D8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4944482" y="2297935"/>
            <a:ext cx="4416636" cy="25904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5720" rIns="0" bIns="45720" rtlCol="0">
            <a:spAutoFit/>
          </a:bodyPr>
          <a:lstStyle/>
          <a:p>
            <a:pPr algn="l" eaLnBrk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nb-NO" sz="1200" b="1" kern="0">
                <a:solidFill>
                  <a:srgbClr val="000000"/>
                </a:solidFill>
                <a:latin typeface="Arial" panose="020B0604020202020204" pitchFamily="34" charset="0"/>
              </a:rPr>
              <a:t>Resultatutvikling 2019-2020 (NOK)</a:t>
            </a:r>
            <a:endParaRPr lang="nb-NO" sz="1200" kern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07C69B-96F5-4D86-A9EF-0CF82A4DCD1A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4944482" y="824697"/>
            <a:ext cx="4416636" cy="25904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5720" rIns="0" bIns="45720" rtlCol="0">
            <a:spAutoFit/>
          </a:bodyPr>
          <a:lstStyle/>
          <a:p>
            <a:pPr algn="l" eaLnBrk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nb-NO" sz="1200" b="1" kern="0" dirty="0">
                <a:solidFill>
                  <a:srgbClr val="000000"/>
                </a:solidFill>
                <a:latin typeface="Arial" panose="020B0604020202020204" pitchFamily="34" charset="0"/>
              </a:rPr>
              <a:t>Resultatutvikling</a:t>
            </a:r>
            <a:endParaRPr lang="nb-NO" sz="1200" kern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01A3C2-A28C-4559-80EB-FD7259975368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360727" y="827454"/>
            <a:ext cx="3692289" cy="25904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5720" rIns="0" bIns="45720" rtlCol="0">
            <a:spAutoFit/>
          </a:bodyPr>
          <a:lstStyle/>
          <a:p>
            <a:pPr algn="l" eaLnBrk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nb-NO" sz="1200" b="1" kern="0" dirty="0">
                <a:solidFill>
                  <a:srgbClr val="000000"/>
                </a:solidFill>
                <a:latin typeface="Arial" panose="020B0604020202020204" pitchFamily="34" charset="0"/>
              </a:rPr>
              <a:t>Resultatregnskapet for 2019 og 2020</a:t>
            </a:r>
            <a:endParaRPr lang="nb-NO" sz="1200" kern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E7F4FFA0-5487-4992-8025-D1A72F4075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0490320"/>
              </p:ext>
            </p:extLst>
          </p:nvPr>
        </p:nvGraphicFramePr>
        <p:xfrm>
          <a:off x="4944482" y="2623401"/>
          <a:ext cx="6973200" cy="302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009507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63C7893-064F-4AC7-B1C5-6F03F958AAFE}"/>
              </a:ext>
            </a:extLst>
          </p:cNvPr>
          <p:cNvSpPr/>
          <p:nvPr/>
        </p:nvSpPr>
        <p:spPr>
          <a:xfrm>
            <a:off x="0" y="6476301"/>
            <a:ext cx="12192000" cy="381695"/>
          </a:xfrm>
          <a:prstGeom prst="rect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E1B1B7-3011-46AD-AD26-D5FD0A386FBB}"/>
              </a:ext>
            </a:extLst>
          </p:cNvPr>
          <p:cNvSpPr/>
          <p:nvPr/>
        </p:nvSpPr>
        <p:spPr>
          <a:xfrm>
            <a:off x="0" y="6419169"/>
            <a:ext cx="12192000" cy="457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4F42245-FBC4-4F95-B291-2B43FF233665}"/>
              </a:ext>
            </a:extLst>
          </p:cNvPr>
          <p:cNvCxnSpPr>
            <a:cxnSpLocks/>
          </p:cNvCxnSpPr>
          <p:nvPr/>
        </p:nvCxnSpPr>
        <p:spPr>
          <a:xfrm>
            <a:off x="0" y="768661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02B47B7C-FC09-4429-9260-3130DF60923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61564" y="127040"/>
            <a:ext cx="2569709" cy="5599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AB7562-5DAB-4CA5-8575-5E941CD45B6C}"/>
              </a:ext>
            </a:extLst>
          </p:cNvPr>
          <p:cNvSpPr txBox="1"/>
          <p:nvPr/>
        </p:nvSpPr>
        <p:spPr>
          <a:xfrm>
            <a:off x="360727" y="41126"/>
            <a:ext cx="7133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 dirty="0">
                <a:latin typeface="Arial" panose="020B0604020202020204" pitchFamily="34" charset="0"/>
                <a:cs typeface="Arial" panose="020B0604020202020204" pitchFamily="34" charset="0"/>
              </a:rPr>
              <a:t>Balanseregnskapet og likviditet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9EF4AB6-9BBD-40FB-8FF2-6B302F1DD2D8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4944482" y="2365873"/>
            <a:ext cx="4416636" cy="25904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5720" rIns="0" bIns="45720" rtlCol="0">
            <a:spAutoFit/>
          </a:bodyPr>
          <a:lstStyle/>
          <a:p>
            <a:pPr algn="l" eaLnBrk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nb-NO" sz="1200" b="1" kern="0" dirty="0">
                <a:solidFill>
                  <a:srgbClr val="000000"/>
                </a:solidFill>
                <a:latin typeface="Arial" panose="020B0604020202020204" pitchFamily="34" charset="0"/>
              </a:rPr>
              <a:t>Likviditetsutvikling 01.01. - 31.12.2020 (NOK)</a:t>
            </a:r>
            <a:endParaRPr lang="nb-NO" sz="1200" kern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07C69B-96F5-4D86-A9EF-0CF82A4DCD1A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4944482" y="824697"/>
            <a:ext cx="4416636" cy="25904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5720" rIns="0" bIns="45720" rtlCol="0">
            <a:spAutoFit/>
          </a:bodyPr>
          <a:lstStyle/>
          <a:p>
            <a:pPr algn="l" eaLnBrk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nb-NO" sz="1200" b="1" kern="0" dirty="0">
                <a:solidFill>
                  <a:srgbClr val="000000"/>
                </a:solidFill>
                <a:latin typeface="Arial" panose="020B0604020202020204" pitchFamily="34" charset="0"/>
              </a:rPr>
              <a:t>Likviditet</a:t>
            </a:r>
            <a:endParaRPr lang="nb-NO" sz="1200" kern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01A3C2-A28C-4559-80EB-FD7259975368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360727" y="827454"/>
            <a:ext cx="3692289" cy="25904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5720" rIns="0" bIns="45720" rtlCol="0">
            <a:spAutoFit/>
          </a:bodyPr>
          <a:lstStyle/>
          <a:p>
            <a:pPr algn="l" eaLnBrk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nb-NO" sz="1200" b="1" kern="0" dirty="0">
                <a:solidFill>
                  <a:srgbClr val="000000"/>
                </a:solidFill>
                <a:latin typeface="Arial" panose="020B0604020202020204" pitchFamily="34" charset="0"/>
              </a:rPr>
              <a:t>Balanseregnskapet for 2019 og 2020</a:t>
            </a:r>
            <a:endParaRPr lang="nb-NO" sz="1200" kern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9D556C42-06CB-4B5A-B114-DD36E92711F2}"/>
              </a:ext>
            </a:extLst>
          </p:cNvPr>
          <p:cNvGraphicFramePr>
            <a:graphicFrameLocks noGrp="1"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809309732"/>
              </p:ext>
            </p:extLst>
          </p:nvPr>
        </p:nvGraphicFramePr>
        <p:xfrm>
          <a:off x="360727" y="1117796"/>
          <a:ext cx="3806000" cy="3304800"/>
        </p:xfrm>
        <a:graphic>
          <a:graphicData uri="http://schemas.openxmlformats.org/drawingml/2006/table">
            <a:tbl>
              <a:tblPr/>
              <a:tblGrid>
                <a:gridCol w="2006000">
                  <a:extLst>
                    <a:ext uri="{9D8B030D-6E8A-4147-A177-3AD203B41FA5}">
                      <a16:colId xmlns:a16="http://schemas.microsoft.com/office/drawing/2014/main" val="3081798154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97525902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759377939"/>
                    </a:ext>
                  </a:extLst>
                </a:gridCol>
              </a:tblGrid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Valuta: NOK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Desember 2019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323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Desember 2020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32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06234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Faste eiendommer og anlegg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4,228,155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4,228,155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379767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Anleggsmidler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4,228,155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4,228,155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71971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nb-NO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Kortsiktige fordringer</a:t>
                      </a:r>
                    </a:p>
                  </a:txBody>
                  <a:tcPr marL="36000" marR="36000" marT="18000" marB="18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500,828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56,612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22104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nb-NO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Kasse, bankinnskudd</a:t>
                      </a:r>
                    </a:p>
                  </a:txBody>
                  <a:tcPr marL="36000" marR="36000" marT="18000" marB="18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3,091,293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3,389,570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6728103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Omløpsmidler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3,592,121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3,446,182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02665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Totale eiendeler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7,820,276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7,674,337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82343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Disposisjonsfond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2,629,229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2,532,708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816478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Bundne driftsfond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667,057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667,057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386176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Regnskapsmessig </a:t>
                      </a:r>
                      <a:r>
                        <a:rPr lang="nb-NO" sz="7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mindreforbruk</a:t>
                      </a:r>
                      <a:endParaRPr lang="nb-NO" sz="7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 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154,532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7222312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Regnskapsmessig merforbruk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(96,520)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 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3454092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Kapitalkonto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4,228,155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4,228,155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335499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Egenkapital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7,427,921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7,582,452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93695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Langsiktig gjeld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-  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-  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35501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Annen kortsiktig gjeld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392,355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91,884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901874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Kortsiktig gjeld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392,355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91,884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506358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gjeld og egenkapital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7,820,276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7,674,336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689145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24F666E3-880B-4936-8C26-CA37F1A79DFA}"/>
              </a:ext>
            </a:extLst>
          </p:cNvPr>
          <p:cNvGraphicFramePr>
            <a:graphicFrameLocks noGrp="1"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401222845"/>
              </p:ext>
            </p:extLst>
          </p:nvPr>
        </p:nvGraphicFramePr>
        <p:xfrm>
          <a:off x="4944482" y="1117796"/>
          <a:ext cx="2905200" cy="1166400"/>
        </p:xfrm>
        <a:graphic>
          <a:graphicData uri="http://schemas.openxmlformats.org/drawingml/2006/table">
            <a:tbl>
              <a:tblPr/>
              <a:tblGrid>
                <a:gridCol w="2005200">
                  <a:extLst>
                    <a:ext uri="{9D8B030D-6E8A-4147-A177-3AD203B41FA5}">
                      <a16:colId xmlns:a16="http://schemas.microsoft.com/office/drawing/2014/main" val="3849691700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77390712"/>
                    </a:ext>
                  </a:extLst>
                </a:gridCol>
              </a:tblGrid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Valuta: NOK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Desember 2020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32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804938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Kasse, bankinnskudd per 01.01.2020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3,091,293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027016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Netto driftsresultat</a:t>
                      </a:r>
                    </a:p>
                  </a:txBody>
                  <a:tcPr marL="36000" marR="36000" marT="18000" marB="18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154,532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457802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nb-NO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Endring omløpsmidler</a:t>
                      </a:r>
                    </a:p>
                  </a:txBody>
                  <a:tcPr marL="36000" marR="36000" marT="18000" marB="18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444,216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683643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nb-NO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Endring kortsiktig gjeld</a:t>
                      </a:r>
                    </a:p>
                  </a:txBody>
                  <a:tcPr marL="36000" marR="36000" marT="18000" marB="1800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(300,471)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68570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Kasse, bankinnskudd per 31.12.2020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3,389,570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259303"/>
                  </a:ext>
                </a:extLst>
              </a:tr>
            </a:tbl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2C57E29A-157C-4E00-AA49-8E4F297B2E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0638943"/>
              </p:ext>
            </p:extLst>
          </p:nvPr>
        </p:nvGraphicFramePr>
        <p:xfrm>
          <a:off x="4944482" y="2706595"/>
          <a:ext cx="6044400" cy="316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36746395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Titl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ExcelTabl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ExcelTab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Titl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ExcelTab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Titl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Titl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Titl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Titl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456</Words>
  <Application>Microsoft Office PowerPoint</Application>
  <PresentationFormat>Widescreen</PresentationFormat>
  <Paragraphs>161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Wingdings</vt:lpstr>
      <vt:lpstr>Office Theme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Trond Kvam</dc:creator>
  <cp:lastModifiedBy>John Dahl Lohne</cp:lastModifiedBy>
  <cp:revision>5</cp:revision>
  <dcterms:created xsi:type="dcterms:W3CDTF">2021-05-30T16:28:54Z</dcterms:created>
  <dcterms:modified xsi:type="dcterms:W3CDTF">2021-06-06T07:18:47Z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ppReportDate">
    <vt:lpwstr/>
  </property>
  <property fmtid="{D5CDD505-2E9C-101B-9397-08002B2CF9AE}" pid="3" name="WppReportVersion">
    <vt:lpwstr>Version 1.0</vt:lpwstr>
  </property>
  <property fmtid="{D5CDD505-2E9C-101B-9397-08002B2CF9AE}" pid="4" name="WppReportDraft">
    <vt:lpwstr>(Draft)</vt:lpwstr>
  </property>
  <property fmtid="{D5CDD505-2E9C-101B-9397-08002B2CF9AE}" pid="5" name="WppReportCurrencySymbol">
    <vt:lpwstr>kr</vt:lpwstr>
  </property>
  <property fmtid="{D5CDD505-2E9C-101B-9397-08002B2CF9AE}" pid="6" name="WppReportDashboardTitleText">
    <vt:lpwstr>Dashboard</vt:lpwstr>
  </property>
  <property fmtid="{D5CDD505-2E9C-101B-9397-08002B2CF9AE}" pid="7" name="WppReportShortPageNumberFormat">
    <vt:lpwstr>Page &lt;#&gt;</vt:lpwstr>
  </property>
  <property fmtid="{D5CDD505-2E9C-101B-9397-08002B2CF9AE}" pid="8" name="WppReportLongPageNumberFormat">
    <vt:lpwstr>Page &lt;#&gt; of &lt;PageCount&gt;</vt:lpwstr>
  </property>
  <property fmtid="{D5CDD505-2E9C-101B-9397-08002B2CF9AE}" pid="9" name="WppReportTocTitleText">
    <vt:lpwstr>Table of contents</vt:lpwstr>
  </property>
  <property fmtid="{D5CDD505-2E9C-101B-9397-08002B2CF9AE}" pid="10" name="WppReportIsTocUpdateRecommended">
    <vt:bool>true</vt:bool>
  </property>
  <property fmtid="{D5CDD505-2E9C-101B-9397-08002B2CF9AE}" pid="11" name="WppReportPropertiesLastWrittenToDocument">
    <vt:filetime>2021-06-04T06:32:41Z</vt:filetime>
  </property>
</Properties>
</file>