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1" r:id="rId6"/>
    <p:sldId id="265" r:id="rId7"/>
    <p:sldId id="266" r:id="rId8"/>
    <p:sldId id="262" r:id="rId9"/>
    <p:sldId id="263" r:id="rId10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D6C95-EC39-40EA-83DF-DC82194D56E6}" v="1" dt="2023-11-21T09:55:45.538"/>
    <p1510:client id="{5DBF3A53-CCBD-9A48-5599-93CA2F4E4A19}" v="2" dt="2023-07-03T20:20:46.231"/>
    <p1510:client id="{AFAE7EAB-6301-4F12-9ED2-A24E53BCED1A}" v="39" dt="2023-05-12T14:15:31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hl Lohne" userId="S::jl533@kirken.no::c62fe610-0463-42db-b76a-0bdd61403429" providerId="AD" clId="Web-{3F7D6C95-EC39-40EA-83DF-DC82194D56E6}"/>
    <pc:docChg chg="sldOrd">
      <pc:chgData name="John Dahl Lohne" userId="S::jl533@kirken.no::c62fe610-0463-42db-b76a-0bdd61403429" providerId="AD" clId="Web-{3F7D6C95-EC39-40EA-83DF-DC82194D56E6}" dt="2023-11-21T09:55:45.538" v="0"/>
      <pc:docMkLst>
        <pc:docMk/>
      </pc:docMkLst>
      <pc:sldChg chg="ord">
        <pc:chgData name="John Dahl Lohne" userId="S::jl533@kirken.no::c62fe610-0463-42db-b76a-0bdd61403429" providerId="AD" clId="Web-{3F7D6C95-EC39-40EA-83DF-DC82194D56E6}" dt="2023-11-21T09:55:45.538" v="0"/>
        <pc:sldMkLst>
          <pc:docMk/>
          <pc:sldMk cId="3674639531" sldId="263"/>
        </pc:sldMkLst>
      </pc:sldChg>
    </pc:docChg>
  </pc:docChgLst>
  <pc:docChgLst>
    <pc:chgData name="John Dahl Lohne" userId="S::jl533@kirken.no::c62fe610-0463-42db-b76a-0bdd61403429" providerId="AD" clId="Web-{5DBF3A53-CCBD-9A48-5599-93CA2F4E4A19}"/>
    <pc:docChg chg="modSld">
      <pc:chgData name="John Dahl Lohne" userId="S::jl533@kirken.no::c62fe610-0463-42db-b76a-0bdd61403429" providerId="AD" clId="Web-{5DBF3A53-CCBD-9A48-5599-93CA2F4E4A19}" dt="2023-07-03T20:20:46.231" v="1"/>
      <pc:docMkLst>
        <pc:docMk/>
      </pc:docMkLst>
      <pc:sldChg chg="addSp delSp">
        <pc:chgData name="John Dahl Lohne" userId="S::jl533@kirken.no::c62fe610-0463-42db-b76a-0bdd61403429" providerId="AD" clId="Web-{5DBF3A53-CCBD-9A48-5599-93CA2F4E4A19}" dt="2023-07-03T20:20:46.231" v="1"/>
        <pc:sldMkLst>
          <pc:docMk/>
          <pc:sldMk cId="1672856898" sldId="261"/>
        </pc:sldMkLst>
        <pc:picChg chg="add del">
          <ac:chgData name="John Dahl Lohne" userId="S::jl533@kirken.no::c62fe610-0463-42db-b76a-0bdd61403429" providerId="AD" clId="Web-{5DBF3A53-CCBD-9A48-5599-93CA2F4E4A19}" dt="2023-07-03T20:20:46.231" v="1"/>
          <ac:picMkLst>
            <pc:docMk/>
            <pc:sldMk cId="1672856898" sldId="261"/>
            <ac:picMk id="2" creationId="{02B47B7C-FC09-4429-9260-3130DF609239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Inntekter!$B$7</c:f>
              <c:strCache>
                <c:ptCount val="1"/>
                <c:pt idx="0">
                  <c:v>Husleieinntekter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24-4B87-8F66-C7540BA843D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24-4B87-8F66-C7540BA843D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24-4B87-8F66-C7540BA843D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924-4B87-8F66-C7540BA843D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924-4B87-8F66-C7540BA843D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924-4B87-8F66-C7540BA843D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924-4B87-8F66-C7540BA843D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924-4B87-8F66-C7540BA843DC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924-4B87-8F66-C7540BA843D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924-4B87-8F66-C7540BA843DC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924-4B87-8F66-C7540BA843DC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924-4B87-8F66-C7540BA843D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924-4B87-8F66-C7540BA843DC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924-4B87-8F66-C7540BA843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Inntekter!$H$2:$U$6</c:f>
              <c:multiLvlStrCache>
                <c:ptCount val="14"/>
                <c:lvl>
                  <c:pt idx="0">
                    <c:v>2021</c:v>
                  </c:pt>
                  <c:pt idx="1">
                    <c:v>2022</c:v>
                  </c:pt>
                  <c:pt idx="2">
                    <c:v>2021</c:v>
                  </c:pt>
                  <c:pt idx="3">
                    <c:v>2022</c:v>
                  </c:pt>
                  <c:pt idx="4">
                    <c:v>2021</c:v>
                  </c:pt>
                  <c:pt idx="5">
                    <c:v>2022</c:v>
                  </c:pt>
                  <c:pt idx="6">
                    <c:v>2021</c:v>
                  </c:pt>
                  <c:pt idx="7">
                    <c:v>2022</c:v>
                  </c:pt>
                  <c:pt idx="8">
                    <c:v>2021</c:v>
                  </c:pt>
                  <c:pt idx="9">
                    <c:v>2022</c:v>
                  </c:pt>
                  <c:pt idx="10">
                    <c:v>2021</c:v>
                  </c:pt>
                  <c:pt idx="11">
                    <c:v>2022</c:v>
                  </c:pt>
                  <c:pt idx="12">
                    <c:v>2021</c:v>
                  </c:pt>
                  <c:pt idx="13">
                    <c:v>2022</c:v>
                  </c:pt>
                </c:lvl>
                <c:lvl>
                  <c:pt idx="0">
                    <c:v>Husleieinntekter</c:v>
                  </c:pt>
                  <c:pt idx="2">
                    <c:v>Utleieinntekter</c:v>
                  </c:pt>
                  <c:pt idx="4">
                    <c:v>Kirkeofring</c:v>
                  </c:pt>
                  <c:pt idx="6">
                    <c:v>Fast givertjeneste</c:v>
                  </c:pt>
                  <c:pt idx="8">
                    <c:v>Mottatte gaver</c:v>
                  </c:pt>
                  <c:pt idx="10">
                    <c:v>Julemarked /</c:v>
                  </c:pt>
                  <c:pt idx="12">
                    <c:v>Tilskudd</c:v>
                  </c:pt>
                </c:lvl>
                <c:lvl>
                  <c:pt idx="0">
                    <c:v> - Hybel</c:v>
                  </c:pt>
                  <c:pt idx="2">
                    <c:v> - Sameiemøter</c:v>
                  </c:pt>
                  <c:pt idx="4">
                    <c:v> - Egen menighet</c:v>
                  </c:pt>
                  <c:pt idx="6">
                    <c:v> - Egen menighet</c:v>
                  </c:pt>
                  <c:pt idx="10">
                    <c:v>Salg</c:v>
                  </c:pt>
                  <c:pt idx="12">
                    <c:v>DnK</c:v>
                  </c:pt>
                </c:lvl>
                <c:lvl>
                  <c:pt idx="0">
                    <c:v> - Stepstudio</c:v>
                  </c:pt>
                  <c:pt idx="2">
                    <c:v> - Barnedåper</c:v>
                  </c:pt>
                  <c:pt idx="4">
                    <c:v> - Gudstjenester</c:v>
                  </c:pt>
                  <c:pt idx="6">
                    <c:v> - Solidus</c:v>
                  </c:pt>
                  <c:pt idx="8">
                    <c:v> </c:v>
                  </c:pt>
                  <c:pt idx="10">
                    <c:v> </c:v>
                  </c:pt>
                  <c:pt idx="12">
                    <c:v>KfiO</c:v>
                  </c:pt>
                </c:lvl>
                <c:lvl>
                  <c:pt idx="0">
                    <c:v> - Kaffebønnen</c:v>
                  </c:pt>
                  <c:pt idx="2">
                    <c:v> - Minnesamvær</c:v>
                  </c:pt>
                  <c:pt idx="4">
                    <c:v> </c:v>
                  </c:pt>
                  <c:pt idx="6">
                    <c:v> </c:v>
                  </c:pt>
                  <c:pt idx="8">
                    <c:v> </c:v>
                  </c:pt>
                  <c:pt idx="10">
                    <c:v> </c:v>
                  </c:pt>
                </c:lvl>
              </c:multiLvlStrCache>
            </c:multiLvlStrRef>
          </c:cat>
          <c:val>
            <c:numRef>
              <c:f>Inntekter!$H$7:$U$7</c:f>
              <c:numCache>
                <c:formatCode>General</c:formatCode>
                <c:ptCount val="14"/>
                <c:pt idx="0">
                  <c:v>260</c:v>
                </c:pt>
                <c:pt idx="1">
                  <c:v>315</c:v>
                </c:pt>
                <c:pt idx="2">
                  <c:v>168</c:v>
                </c:pt>
                <c:pt idx="3">
                  <c:v>281</c:v>
                </c:pt>
                <c:pt idx="4">
                  <c:v>69</c:v>
                </c:pt>
                <c:pt idx="5">
                  <c:v>86</c:v>
                </c:pt>
                <c:pt idx="6">
                  <c:v>204</c:v>
                </c:pt>
                <c:pt idx="7">
                  <c:v>193</c:v>
                </c:pt>
                <c:pt idx="8">
                  <c:v>103</c:v>
                </c:pt>
                <c:pt idx="9">
                  <c:v>27</c:v>
                </c:pt>
                <c:pt idx="10">
                  <c:v>153</c:v>
                </c:pt>
                <c:pt idx="11">
                  <c:v>152</c:v>
                </c:pt>
                <c:pt idx="12">
                  <c:v>204</c:v>
                </c:pt>
                <c:pt idx="13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924-4B87-8F66-C7540BA84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567792"/>
        <c:axId val="17566704"/>
      </c:barChart>
      <c:scatterChart>
        <c:scatterStyle val="lineMarker"/>
        <c:varyColors val="0"/>
        <c:ser>
          <c:idx val="2"/>
          <c:order val="1"/>
          <c:tx>
            <c:v>Y-lines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610"/>
            <c:spPr>
              <a:noFill/>
              <a:ln w="952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Inntekter!$L$38:$L$39</c:f>
              <c:numCache>
                <c:formatCode>General</c:formatCode>
                <c:ptCount val="2"/>
                <c:pt idx="0">
                  <c:v>4.5</c:v>
                </c:pt>
                <c:pt idx="1">
                  <c:v>10.5</c:v>
                </c:pt>
              </c:numCache>
            </c:numRef>
          </c:xVal>
          <c:yVal>
            <c:numRef>
              <c:f>Inntekter!$M$38:$M$39</c:f>
              <c:numCache>
                <c:formatCode>General</c:formatCode>
                <c:ptCount val="2"/>
                <c:pt idx="0">
                  <c:v>610</c:v>
                </c:pt>
                <c:pt idx="1">
                  <c:v>610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D924-4B87-8F66-C7540BA84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567792"/>
        <c:axId val="17566704"/>
      </c:scatterChart>
      <c:catAx>
        <c:axId val="212756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7566704"/>
        <c:crosses val="autoZero"/>
        <c:auto val="1"/>
        <c:lblAlgn val="ctr"/>
        <c:lblOffset val="100"/>
        <c:noMultiLvlLbl val="0"/>
      </c:catAx>
      <c:valAx>
        <c:axId val="17566704"/>
        <c:scaling>
          <c:orientation val="minMax"/>
          <c:max val="61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NOKk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127567792"/>
        <c:crosses val="autoZero"/>
        <c:crossBetween val="between"/>
      </c:valAx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Inntekter!$B$7</c:f>
              <c:strCache>
                <c:ptCount val="1"/>
                <c:pt idx="0">
                  <c:v>Husleieinntekter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22-42B3-BEBD-DDD5488F6FC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22-42B3-BEBD-DDD5488F6FC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D22-42B3-BEBD-DDD5488F6FC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D22-42B3-BEBD-DDD5488F6F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Inntekter!$B$32:$C$35</c:f>
              <c:multiLvlStrCache>
                <c:ptCount val="4"/>
                <c:lvl>
                  <c:pt idx="0">
                    <c:v>2021</c:v>
                  </c:pt>
                  <c:pt idx="1">
                    <c:v>2022</c:v>
                  </c:pt>
                  <c:pt idx="2">
                    <c:v>2021</c:v>
                  </c:pt>
                  <c:pt idx="3">
                    <c:v>2022</c:v>
                  </c:pt>
                </c:lvl>
                <c:lvl>
                  <c:pt idx="0">
                    <c:v>Lønn og sosiale utgifter</c:v>
                  </c:pt>
                  <c:pt idx="2">
                    <c:v>Kjøp av varer og tjenester</c:v>
                  </c:pt>
                </c:lvl>
              </c:multiLvlStrCache>
            </c:multiLvlStrRef>
          </c:cat>
          <c:val>
            <c:numRef>
              <c:f>Inntekter!$D$32:$D$35</c:f>
              <c:numCache>
                <c:formatCode>_-* #,##0_-;\-* #,##0_-;_-* "-"??_-;_-@_-</c:formatCode>
                <c:ptCount val="4"/>
                <c:pt idx="0">
                  <c:v>505</c:v>
                </c:pt>
                <c:pt idx="1">
                  <c:v>395</c:v>
                </c:pt>
                <c:pt idx="2">
                  <c:v>607</c:v>
                </c:pt>
                <c:pt idx="3">
                  <c:v>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22-42B3-BEBD-DDD5488F6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567792"/>
        <c:axId val="17566704"/>
      </c:barChart>
      <c:scatterChart>
        <c:scatterStyle val="lineMarker"/>
        <c:varyColors val="0"/>
        <c:ser>
          <c:idx val="2"/>
          <c:order val="1"/>
          <c:tx>
            <c:v>Y-lines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620"/>
            <c:spPr>
              <a:noFill/>
              <a:ln w="952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Inntekter!$Q$38</c:f>
              <c:numCache>
                <c:formatCode>General</c:formatCode>
                <c:ptCount val="1"/>
                <c:pt idx="0">
                  <c:v>2.5</c:v>
                </c:pt>
              </c:numCache>
            </c:numRef>
          </c:xVal>
          <c:yVal>
            <c:numRef>
              <c:f>Inntekter!$R$38</c:f>
              <c:numCache>
                <c:formatCode>General</c:formatCode>
                <c:ptCount val="1"/>
                <c:pt idx="0">
                  <c:v>620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9D22-42B3-BEBD-DDD5488F6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567792"/>
        <c:axId val="17566704"/>
      </c:scatterChart>
      <c:catAx>
        <c:axId val="212756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7566704"/>
        <c:crosses val="autoZero"/>
        <c:auto val="1"/>
        <c:lblAlgn val="ctr"/>
        <c:lblOffset val="100"/>
        <c:noMultiLvlLbl val="0"/>
      </c:catAx>
      <c:valAx>
        <c:axId val="17566704"/>
        <c:scaling>
          <c:orientation val="minMax"/>
          <c:max val="6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NOKk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127567792"/>
        <c:crosses val="autoZero"/>
        <c:crossBetween val="between"/>
      </c:valAx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Periods</c:v>
          </c:tx>
          <c:spPr>
            <a:solidFill>
              <a:schemeClr val="bg1">
                <a:lumMod val="95000"/>
              </a:schemeClr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Bridge!$G$7:$G$11</c:f>
              <c:numCache>
                <c:formatCode>General</c:formatCode>
                <c:ptCount val="5"/>
                <c:pt idx="0" formatCode="0">
                  <c:v>359490</c:v>
                </c:pt>
                <c:pt idx="4" formatCode="0">
                  <c:v>-211781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62-4893-8CA6-2240B0B83A98}"/>
            </c:ext>
          </c:extLst>
        </c:ser>
        <c:ser>
          <c:idx val="1"/>
          <c:order val="1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Bridge!$H$7:$H$11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-211781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62-4893-8CA6-2240B0B83A98}"/>
            </c:ext>
          </c:extLst>
        </c:ser>
        <c:ser>
          <c:idx val="2"/>
          <c:order val="2"/>
          <c:tx>
            <c:v>Negative values</c:v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Bridge!$I$7:$I$11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-244454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62-4893-8CA6-2240B0B83A98}"/>
            </c:ext>
          </c:extLst>
        </c:ser>
        <c:ser>
          <c:idx val="3"/>
          <c:order val="3"/>
          <c:tx>
            <c:v>Positive values</c:v>
          </c:tx>
          <c:spPr>
            <a:solidFill>
              <a:srgbClr val="A9D18E"/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Bridge!$J$7:$J$11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-32673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62-4893-8CA6-2240B0B83A98}"/>
            </c:ext>
          </c:extLst>
        </c:ser>
        <c:ser>
          <c:idx val="4"/>
          <c:order val="4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Bridge!$K$7:$K$11</c:f>
              <c:numCache>
                <c:formatCode>0</c:formatCode>
                <c:ptCount val="5"/>
                <c:pt idx="0">
                  <c:v>0</c:v>
                </c:pt>
                <c:pt idx="1">
                  <c:v>247478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62-4893-8CA6-2240B0B83A98}"/>
            </c:ext>
          </c:extLst>
        </c:ser>
        <c:ser>
          <c:idx val="5"/>
          <c:order val="5"/>
          <c:spPr>
            <a:solidFill>
              <a:srgbClr val="FF0000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6-4462-4893-8CA6-2240B0B83A98}"/>
              </c:ext>
            </c:extLst>
          </c:dPt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Bridge!$L$7:$L$11</c:f>
              <c:numCache>
                <c:formatCode>0</c:formatCode>
                <c:ptCount val="5"/>
                <c:pt idx="0">
                  <c:v>0</c:v>
                </c:pt>
                <c:pt idx="1">
                  <c:v>112012</c:v>
                </c:pt>
                <c:pt idx="2">
                  <c:v>247478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462-4893-8CA6-2240B0B83A98}"/>
            </c:ext>
          </c:extLst>
        </c:ser>
        <c:ser>
          <c:idx val="6"/>
          <c:order val="6"/>
          <c:tx>
            <c:v>Positive values</c:v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2021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Bridge!$M$7:$M$11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62-4893-8CA6-2240B0B83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92898368"/>
        <c:axId val="254890256"/>
      </c:barChart>
      <c:lineChart>
        <c:grouping val="standard"/>
        <c:varyColors val="0"/>
        <c:ser>
          <c:idx val="7"/>
          <c:order val="7"/>
          <c:tx>
            <c:strRef>
              <c:f>Bridge!$P$6</c:f>
              <c:strCache>
                <c:ptCount val="1"/>
                <c:pt idx="0">
                  <c:v>Labels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none"/>
          </c:marker>
          <c:dLbls>
            <c:dLbl>
              <c:idx val="0"/>
              <c:tx>
                <c:strRef>
                  <c:f>Bridge!$D$7</c:f>
                  <c:strCache>
                    <c:ptCount val="1"/>
                    <c:pt idx="0">
                      <c:v>359,490 </c:v>
                    </c:pt>
                  </c:strCache>
                </c:strRef>
              </c:tx>
              <c:numFmt formatCode="#,##0.0;\(#,##0.0\);\-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{9EE33E3A-746F-4A9E-9053-DD297DFE3BFF}</c15:txfldGUID>
                      <c15:f>Bridge!$D$7</c15:f>
                      <c15:dlblFieldTableCache>
                        <c:ptCount val="1"/>
                        <c:pt idx="0">
                          <c:v>359,490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4462-4893-8CA6-2240B0B83A98}"/>
                </c:ext>
              </c:extLst>
            </c:dLbl>
            <c:dLbl>
              <c:idx val="1"/>
              <c:tx>
                <c:strRef>
                  <c:f>Bridge!$D$8</c:f>
                  <c:strCache>
                    <c:ptCount val="1"/>
                    <c:pt idx="0">
                      <c:v>(112,012)</c:v>
                    </c:pt>
                  </c:strCache>
                </c:strRef>
              </c:tx>
              <c:numFmt formatCode="#,##0.0;\(#,##0.0\);\-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{522C8CBC-AB81-451B-A302-962D09AB1CBD}</c15:txfldGUID>
                      <c15:f>Bridge!$D$8</c15:f>
                      <c15:dlblFieldTableCache>
                        <c:ptCount val="1"/>
                        <c:pt idx="0">
                          <c:v>(112,012)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4462-4893-8CA6-2240B0B83A98}"/>
                </c:ext>
              </c:extLst>
            </c:dLbl>
            <c:dLbl>
              <c:idx val="2"/>
              <c:tx>
                <c:strRef>
                  <c:f>Bridge!$D$9</c:f>
                  <c:strCache>
                    <c:ptCount val="1"/>
                    <c:pt idx="0">
                      <c:v>(491,932)</c:v>
                    </c:pt>
                  </c:strCache>
                </c:strRef>
              </c:tx>
              <c:numFmt formatCode="#,##0.0;\(#,##0.0\);\-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{8955100D-6919-4EC3-881B-96B1ADF09635}</c15:txfldGUID>
                      <c15:f>Bridge!$D$9</c15:f>
                      <c15:dlblFieldTableCache>
                        <c:ptCount val="1"/>
                        <c:pt idx="0">
                          <c:v>(491,932)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4462-4893-8CA6-2240B0B83A98}"/>
                </c:ext>
              </c:extLst>
            </c:dLbl>
            <c:dLbl>
              <c:idx val="3"/>
              <c:layout>
                <c:manualLayout>
                  <c:x val="-6.0740099689614142E-2"/>
                  <c:y val="-6.4139709257811969E-2"/>
                </c:manualLayout>
              </c:layout>
              <c:tx>
                <c:strRef>
                  <c:f>Bridge!$D$10</c:f>
                  <c:strCache>
                    <c:ptCount val="1"/>
                    <c:pt idx="0">
                      <c:v>32,673 </c:v>
                    </c:pt>
                  </c:strCache>
                </c:strRef>
              </c:tx>
              <c:numFmt formatCode="#,##0.0;\(#,##0.0\);\-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{CA358061-B9DF-4A0F-B00A-76D47AE1F4BE}</c15:txfldGUID>
                      <c15:f>Bridge!$D$10</c15:f>
                      <c15:dlblFieldTableCache>
                        <c:ptCount val="1"/>
                        <c:pt idx="0">
                          <c:v>32,673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4462-4893-8CA6-2240B0B83A98}"/>
                </c:ext>
              </c:extLst>
            </c:dLbl>
            <c:dLbl>
              <c:idx val="4"/>
              <c:layout>
                <c:manualLayout>
                  <c:x val="-3.7257786690854021E-2"/>
                  <c:y val="-0.29390950008718009"/>
                </c:manualLayout>
              </c:layout>
              <c:tx>
                <c:strRef>
                  <c:f>Bridge!$D$11</c:f>
                  <c:strCache>
                    <c:ptCount val="1"/>
                    <c:pt idx="0">
                      <c:v>(211,781)</c:v>
                    </c:pt>
                  </c:strCache>
                </c:strRef>
              </c:tx>
              <c:numFmt formatCode="#,##0.0;\(#,##0.0\);\-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{6576D7AC-B6EB-4FC6-B42D-1754B90AF573}</c15:txfldGUID>
                      <c15:f>Bridge!$D$11</c15:f>
                      <c15:dlblFieldTableCache>
                        <c:ptCount val="1"/>
                        <c:pt idx="0">
                          <c:v>(211,781)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4462-4893-8CA6-2240B0B83A98}"/>
                </c:ext>
              </c:extLst>
            </c:dLbl>
            <c:numFmt formatCode="#,##0.0;\(#,##0.0\);\-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nb-NO"/>
              </a:p>
            </c:txPr>
            <c:dLblPos val="t"/>
            <c:showLegendKey val="1"/>
            <c:showVal val="1"/>
            <c:showCatName val="0"/>
            <c:showSerName val="0"/>
            <c:showPercent val="0"/>
            <c:showBubbleSize val="0"/>
            <c:separator>0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Bridge!$B$7:$B$11</c:f>
              <c:strCache>
                <c:ptCount val="5"/>
                <c:pt idx="0">
                  <c:v>Resultat 2021</c:v>
                </c:pt>
                <c:pt idx="1">
                  <c:v>Δ Inntekter</c:v>
                </c:pt>
                <c:pt idx="2">
                  <c:v>Δ Kostnader</c:v>
                </c:pt>
                <c:pt idx="3">
                  <c:v>Δ Netto finansposter</c:v>
                </c:pt>
                <c:pt idx="4">
                  <c:v>Resultat 2022</c:v>
                </c:pt>
              </c:strCache>
            </c:strRef>
          </c:cat>
          <c:val>
            <c:numRef>
              <c:f>Bridge!$P$7:$P$11</c:f>
              <c:numCache>
                <c:formatCode>0</c:formatCode>
                <c:ptCount val="5"/>
                <c:pt idx="0">
                  <c:v>359490</c:v>
                </c:pt>
                <c:pt idx="1">
                  <c:v>359490</c:v>
                </c:pt>
                <c:pt idx="2">
                  <c:v>247478</c:v>
                </c:pt>
                <c:pt idx="3">
                  <c:v>-244454</c:v>
                </c:pt>
                <c:pt idx="4">
                  <c:v>-211781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462-4893-8CA6-2240B0B83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898368"/>
        <c:axId val="254890256"/>
      </c:lineChart>
      <c:catAx>
        <c:axId val="79289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2E2E38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54890256"/>
        <c:crosses val="autoZero"/>
        <c:auto val="1"/>
        <c:lblAlgn val="ctr"/>
        <c:lblOffset val="100"/>
        <c:noMultiLvlLbl val="0"/>
      </c:catAx>
      <c:valAx>
        <c:axId val="2548902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nb-NO" b="0"/>
                  <a:t>Valuta: NOK</a:t>
                </a:r>
              </a:p>
            </c:rich>
          </c:tx>
          <c:overlay val="0"/>
        </c:title>
        <c:numFmt formatCode="#,##0_);\(#,##0\);&quot; - &quot;_);@_)" sourceLinked="0"/>
        <c:majorTickMark val="none"/>
        <c:minorTickMark val="none"/>
        <c:tickLblPos val="nextTo"/>
        <c:spPr>
          <a:ln w="3175">
            <a:solidFill>
              <a:srgbClr val="2E2E38"/>
            </a:solidFill>
            <a:prstDash val="solid"/>
          </a:ln>
        </c:spPr>
        <c:crossAx val="79289836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ln w="6350"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Periods</c:v>
          </c:tx>
          <c:spPr>
            <a:solidFill>
              <a:srgbClr val="FFE600"/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9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E2DC-49C8-97FD-8277CF8AFC89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9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E2DC-49C8-97FD-8277CF8AFC89}"/>
              </c:ext>
            </c:extLst>
          </c:dPt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(2)'!$G$7:$G$11</c:f>
              <c:numCache>
                <c:formatCode>General</c:formatCode>
                <c:ptCount val="5"/>
                <c:pt idx="0" formatCode="0">
                  <c:v>3664926</c:v>
                </c:pt>
                <c:pt idx="4" formatCode="0">
                  <c:v>3776039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DC-49C8-97FD-8277CF8AFC89}"/>
            </c:ext>
          </c:extLst>
        </c:ser>
        <c:ser>
          <c:idx val="1"/>
          <c:order val="1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(2)'!$H$7:$H$11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DC-49C8-97FD-8277CF8AFC89}"/>
            </c:ext>
          </c:extLst>
        </c:ser>
        <c:ser>
          <c:idx val="2"/>
          <c:order val="2"/>
          <c:tx>
            <c:v>Negative values</c:v>
          </c:tx>
          <c:spPr>
            <a:solidFill>
              <a:srgbClr val="2E2E38"/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(2)'!$I$7:$I$11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DC-49C8-97FD-8277CF8AFC89}"/>
            </c:ext>
          </c:extLst>
        </c:ser>
        <c:ser>
          <c:idx val="3"/>
          <c:order val="3"/>
          <c:tx>
            <c:v>Positive values</c:v>
          </c:tx>
          <c:spPr>
            <a:solidFill>
              <a:srgbClr val="8B8B91"/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(2)'!$J$7:$J$11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DC-49C8-97FD-8277CF8AFC89}"/>
            </c:ext>
          </c:extLst>
        </c:ser>
        <c:ser>
          <c:idx val="4"/>
          <c:order val="4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(2)'!$K$7:$K$11</c:f>
              <c:numCache>
                <c:formatCode>0</c:formatCode>
                <c:ptCount val="5"/>
                <c:pt idx="0">
                  <c:v>0</c:v>
                </c:pt>
                <c:pt idx="1">
                  <c:v>3453145</c:v>
                </c:pt>
                <c:pt idx="2">
                  <c:v>3416733</c:v>
                </c:pt>
                <c:pt idx="3">
                  <c:v>3416733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DC-49C8-97FD-8277CF8AFC89}"/>
            </c:ext>
          </c:extLst>
        </c:ser>
        <c:ser>
          <c:idx val="5"/>
          <c:order val="5"/>
          <c:tx>
            <c:v>Negative values</c:v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E2DC-49C8-97FD-8277CF8AFC89}"/>
              </c:ext>
            </c:extLst>
          </c:dPt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(2)'!$L$7:$L$11</c:f>
              <c:numCache>
                <c:formatCode>0</c:formatCode>
                <c:ptCount val="5"/>
                <c:pt idx="0">
                  <c:v>0</c:v>
                </c:pt>
                <c:pt idx="1">
                  <c:v>211781</c:v>
                </c:pt>
                <c:pt idx="2">
                  <c:v>36412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DC-49C8-97FD-8277CF8AFC89}"/>
            </c:ext>
          </c:extLst>
        </c:ser>
        <c:ser>
          <c:idx val="6"/>
          <c:order val="6"/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(2)'!$M$7:$M$11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359306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2DC-49C8-97FD-8277CF8AF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8501488"/>
        <c:axId val="1237625088"/>
      </c:barChart>
      <c:lineChart>
        <c:grouping val="standard"/>
        <c:varyColors val="0"/>
        <c:ser>
          <c:idx val="7"/>
          <c:order val="7"/>
          <c:tx>
            <c:strRef>
              <c:f>'Bridge (2)'!$P$6</c:f>
              <c:strCache>
                <c:ptCount val="1"/>
                <c:pt idx="0">
                  <c:v>Labels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none"/>
          </c:marker>
          <c:dLbls>
            <c:dLbl>
              <c:idx val="0"/>
              <c:tx>
                <c:strRef>
                  <c:f>'Bridge (2)'!$D$7</c:f>
                  <c:strCache>
                    <c:ptCount val="1"/>
                    <c:pt idx="0">
                      <c:v>3,664,926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{BE102BC1-5F40-4EBE-9458-EDEF2B530700}</c15:txfldGUID>
                      <c15:f>'Bridge (2)'!$D$7</c15:f>
                      <c15:dlblFieldTableCache>
                        <c:ptCount val="1"/>
                        <c:pt idx="0">
                          <c:v>3,664,926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E2DC-49C8-97FD-8277CF8AFC89}"/>
                </c:ext>
              </c:extLst>
            </c:dLbl>
            <c:dLbl>
              <c:idx val="1"/>
              <c:tx>
                <c:strRef>
                  <c:f>'Bridge (2)'!$D$8</c:f>
                  <c:strCache>
                    <c:ptCount val="1"/>
                    <c:pt idx="0">
                      <c:v>(211,781)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{387CBB1D-5BEB-482D-B50B-C8AA5AC1D06C}</c15:txfldGUID>
                      <c15:f>'Bridge (2)'!$D$8</c15:f>
                      <c15:dlblFieldTableCache>
                        <c:ptCount val="1"/>
                        <c:pt idx="0">
                          <c:v>(211,781)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E2DC-49C8-97FD-8277CF8AFC89}"/>
                </c:ext>
              </c:extLst>
            </c:dLbl>
            <c:dLbl>
              <c:idx val="2"/>
              <c:tx>
                <c:strRef>
                  <c:f>'Bridge (2)'!$D$9</c:f>
                  <c:strCache>
                    <c:ptCount val="1"/>
                    <c:pt idx="0">
                      <c:v>(36,412)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{306C066B-FF4E-4C86-843F-43756EE1E78A}</c15:txfldGUID>
                      <c15:f>'Bridge (2)'!$D$9</c15:f>
                      <c15:dlblFieldTableCache>
                        <c:ptCount val="1"/>
                        <c:pt idx="0">
                          <c:v>(36,412)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F-E2DC-49C8-97FD-8277CF8AFC89}"/>
                </c:ext>
              </c:extLst>
            </c:dLbl>
            <c:dLbl>
              <c:idx val="3"/>
              <c:tx>
                <c:strRef>
                  <c:f>'Bridge (2)'!$D$10</c:f>
                  <c:strCache>
                    <c:ptCount val="1"/>
                    <c:pt idx="0">
                      <c:v>359,306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{190E4F61-52A2-4836-B651-3A3AD37426C9}</c15:txfldGUID>
                      <c15:f>'Bridge (2)'!$D$10</c15:f>
                      <c15:dlblFieldTableCache>
                        <c:ptCount val="1"/>
                        <c:pt idx="0">
                          <c:v>359,306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E2DC-49C8-97FD-8277CF8AFC89}"/>
                </c:ext>
              </c:extLst>
            </c:dLbl>
            <c:dLbl>
              <c:idx val="4"/>
              <c:tx>
                <c:strRef>
                  <c:f>'Bridge (2)'!$D$11</c:f>
                  <c:strCache>
                    <c:ptCount val="1"/>
                    <c:pt idx="0">
                      <c:v>3,776,038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400"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{F6D22506-07CF-41B9-93A1-4BB7B7C3796A}</c15:txfldGUID>
                      <c15:f>'Bridge (2)'!$D$11</c15:f>
                      <c15:dlblFieldTableCache>
                        <c:ptCount val="1"/>
                        <c:pt idx="0">
                          <c:v>3,776,038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1-E2DC-49C8-97FD-8277CF8AFC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nb-NO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eparator>0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'Bridge (2)'!$A$7:$B$11</c:f>
              <c:multiLvlStrCache>
                <c:ptCount val="5"/>
                <c:lvl>
                  <c:pt idx="0">
                    <c:v>Bank per 01.01.2022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31.12.2022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(2)'!$P$7:$P$11</c:f>
              <c:numCache>
                <c:formatCode>0</c:formatCode>
                <c:ptCount val="5"/>
                <c:pt idx="0">
                  <c:v>3664926</c:v>
                </c:pt>
                <c:pt idx="1">
                  <c:v>3664926</c:v>
                </c:pt>
                <c:pt idx="2">
                  <c:v>3453145</c:v>
                </c:pt>
                <c:pt idx="3">
                  <c:v>3776039</c:v>
                </c:pt>
                <c:pt idx="4">
                  <c:v>3776039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2DC-49C8-97FD-8277CF8AF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01488"/>
        <c:axId val="1237625088"/>
      </c:lineChart>
      <c:catAx>
        <c:axId val="6850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2E2E38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1237625088"/>
        <c:crosses val="autoZero"/>
        <c:auto val="1"/>
        <c:lblAlgn val="ctr"/>
        <c:lblOffset val="100"/>
        <c:noMultiLvlLbl val="0"/>
      </c:catAx>
      <c:valAx>
        <c:axId val="12376250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nb-NO"/>
                  <a:t>NOK</a:t>
                </a:r>
              </a:p>
            </c:rich>
          </c:tx>
          <c:overlay val="0"/>
        </c:title>
        <c:numFmt formatCode="#,##0_);\(#,##0\);&quot; - &quot;_);@_)" sourceLinked="0"/>
        <c:majorTickMark val="none"/>
        <c:minorTickMark val="none"/>
        <c:tickLblPos val="nextTo"/>
        <c:spPr>
          <a:ln w="3175">
            <a:solidFill>
              <a:srgbClr val="2E2E38"/>
            </a:solidFill>
            <a:prstDash val="solid"/>
          </a:ln>
        </c:spPr>
        <c:crossAx val="685014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ln w="6350"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0.00694</cdr:x>
      <cdr:y>0.02166</cdr:y>
    </cdr:from>
    <cdr:to>
      <cdr:x>0.00694</cdr:x>
      <cdr:y>0.02166</cdr:y>
    </cdr:to>
    <cdr:sp macro="" textlink="">
      <cdr:nvSpPr>
        <cdr:cNvPr id="2" name="#UpSlide#ChartHasBeenCopiedWithUpSlideActive#" hidden="1">
          <a:extLst xmlns:a="http://schemas.openxmlformats.org/drawingml/2006/main">
            <a:ext uri="{FF2B5EF4-FFF2-40B4-BE49-F238E27FC236}">
              <a16:creationId xmlns:a16="http://schemas.microsoft.com/office/drawing/2014/main" id="{24DB0B5F-F1C0-4E07-83F4-6BCD0023D465}"/>
            </a:ext>
          </a:extLst>
        </cdr:cNvPr>
        <cdr:cNvSpPr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0.00699</cdr:x>
      <cdr:y>0.0217</cdr:y>
    </cdr:from>
    <cdr:to>
      <cdr:x>0.00699</cdr:x>
      <cdr:y>0.0217</cdr:y>
    </cdr:to>
    <cdr:sp macro="" textlink="">
      <cdr:nvSpPr>
        <cdr:cNvPr id="2" name="UpSlideExportSave" hidden="1">
          <a:extLst xmlns:a="http://schemas.openxmlformats.org/drawingml/2006/main">
            <a:ext uri="{FF2B5EF4-FFF2-40B4-BE49-F238E27FC236}">
              <a16:creationId xmlns:a16="http://schemas.microsoft.com/office/drawing/2014/main" id="{3C0D4A1F-C58D-404C-96D2-3AEC43D1FA2E}"/>
            </a:ext>
          </a:extLst>
        </cdr:cNvPr>
        <cdr:cNvSpPr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0.00699</cdr:x>
      <cdr:y>0.0217</cdr:y>
    </cdr:from>
    <cdr:to>
      <cdr:x>0.00699</cdr:x>
      <cdr:y>0.0217</cdr:y>
    </cdr:to>
    <cdr:sp macro="" textlink="">
      <cdr:nvSpPr>
        <cdr:cNvPr id="3" name="#UpSlide#ChartHasBeenCopiedWithUpSlideActive#" hidden="1">
          <a:extLst xmlns:a="http://schemas.openxmlformats.org/drawingml/2006/main">
            <a:ext uri="{FF2B5EF4-FFF2-40B4-BE49-F238E27FC236}">
              <a16:creationId xmlns:a16="http://schemas.microsoft.com/office/drawing/2014/main" id="{279A6B7C-9AEF-4CA2-A99C-56E51DEE7985}"/>
            </a:ext>
          </a:extLst>
        </cdr:cNvPr>
        <cdr:cNvSpPr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0.00871</cdr:x>
      <cdr:y>0.01616</cdr:y>
    </cdr:from>
    <cdr:to>
      <cdr:x>0.00871</cdr:x>
      <cdr:y>0.01616</cdr:y>
    </cdr:to>
    <cdr:sp macro="" textlink="">
      <cdr:nvSpPr>
        <cdr:cNvPr id="2" name="#UpSlide#ChartHasBeenCopiedWithUpSlideActive#" hidden="1">
          <a:extLst xmlns:a="http://schemas.openxmlformats.org/drawingml/2006/main">
            <a:ext uri="{FF2B5EF4-FFF2-40B4-BE49-F238E27FC236}">
              <a16:creationId xmlns:a16="http://schemas.microsoft.com/office/drawing/2014/main" id="{8FC9D7A7-5535-4995-9EC8-46ECC03ECD3F}"/>
            </a:ext>
          </a:extLst>
        </cdr:cNvPr>
        <cdr:cNvSpPr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0.01088</cdr:x>
      <cdr:y>0.0186</cdr:y>
    </cdr:from>
    <cdr:to>
      <cdr:x>0.01088</cdr:x>
      <cdr:y>0.0186</cdr:y>
    </cdr:to>
    <cdr:sp macro="" textlink="">
      <cdr:nvSpPr>
        <cdr:cNvPr id="2" name="#UpSlide#ChartHasBeenCopiedWithUpSlideActive#" hidden="1">
          <a:extLst xmlns:a="http://schemas.openxmlformats.org/drawingml/2006/main">
            <a:ext uri="{FF2B5EF4-FFF2-40B4-BE49-F238E27FC236}">
              <a16:creationId xmlns:a16="http://schemas.microsoft.com/office/drawing/2014/main" id="{6326746F-48C8-4DE4-968C-1E232B2BC0CD}"/>
            </a:ext>
          </a:extLst>
        </cdr:cNvPr>
        <cdr:cNvSpPr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7818-7F3A-4F39-87DF-72E83C007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7F6E9-D34F-462D-8DD3-81BBC5A1C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9E34C-E668-4B52-AE45-EBA1D9C5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D773E-C5F2-40DE-84BA-0A46A840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F9D9D-7188-4940-9B67-C210606E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446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D574-F012-43A5-A96C-C30DA0CD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8BC34-D036-43CB-9E1F-1A7EDFF8B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3E07C-6B92-425F-AFFF-036EA906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21EA6-99D8-434B-8D4C-C7353F30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FB07-CD54-4442-8309-5A5F5A03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803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23BF5-3133-4A75-B11A-8CB4BBEE7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85B3C-92AB-4C43-BC6B-13AB47730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DC735-BA0E-4DA7-A1D0-0706F5ED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A1543-75DC-4169-A7C0-0F19CB4E7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D6C04-818F-4F45-9731-C0708B7F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76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D7F8-BDD6-4BC1-9065-BD83F230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444C4-CABD-48A6-A55C-5D9D5950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BCAA5-17F8-412C-99F9-488D2FB1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C365A-0393-4F42-9BAC-914F88C2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B85-1220-4B44-9581-DEB4128A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28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8EEC-B988-4354-AD72-E7C39EA3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5CC1B-B984-4E30-A21E-CF06C7313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378EA-9900-4E6F-A045-C7F58F6F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FB9-96F4-4254-B69B-8ABF85E3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3F6EB-D475-4679-879A-9861AF23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21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C410-CE16-41D5-9D33-A0D62052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939A1-7384-4692-998B-E09AF0C5E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DC94B-B3C8-4443-9C77-9D65D8466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5F8B0-DEED-4508-9713-C20AB53D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D402F-300B-425F-B349-FDF3398B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07E7F-BAB9-4F3B-9A83-9039B108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72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789B-8BC0-4168-B243-0AFCE87D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E369C-0F13-4A20-9FDB-7F60C7775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F1CB7-5B1C-4100-837D-C9AB09439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48D79-90FB-4865-B4D5-93BA3606A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2A43D-4D91-4CF0-B7D6-4AC06F4C7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45B4E-543D-40B2-A455-C3A59CF0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F7A42-DC0B-4AE1-9581-E5BE1913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2D34A-1F69-4B45-9479-CBC81393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46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9B98-9427-4E3B-839B-47D1AB45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E7056-3E9F-4AE5-BFB0-67D92C32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B0F8D-47EC-4D28-B99D-6D252FD9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0394A-0687-4109-8DBC-AE67C337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31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2D8DE-3078-4028-A8D6-FD3E8677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CEF8F4-4F58-44EE-A5A3-0464D8F5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D7C09-34DA-487A-9280-B6D6B0F13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46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5D0A-9356-4A1C-907D-6AFF8D3B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87BC3-91B7-428B-A82C-6F4AE3431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ED5A0-32C0-4A65-B4AE-06998006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95F86-F660-4602-A23E-0286FEE4F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40DDC-0829-4664-A0CE-E8AA0267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CBB56-10E8-4179-8C3F-BEE8720C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048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10FD-35B6-4E7C-85E7-AC55E791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4BC92C-196D-4087-AF0A-2043D24D5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EF227-2FD4-4693-8E20-EE0618571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04C89-B800-4F72-8DF6-30B1FC42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C05C4-18C8-4B14-9B27-3CB43748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3C7EE-5E0E-44CB-8541-DD62D62F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00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E6DD8-C7A1-4AA5-BAF0-D4283B98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2F0EC-40A1-429C-AAD3-832AC18D9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6270D-FF5C-4F81-B1B1-B4C186132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3D71-8655-45F4-B575-1D1516B9841E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3E334-299C-447E-A7E0-AD24539EB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F3CA8-16A7-4C33-84F3-924E30BFE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04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chart" Target="../charts/chart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43" y="1717342"/>
            <a:ext cx="3892055" cy="8480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2601985" y="3351854"/>
            <a:ext cx="69880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3600" b="1"/>
              <a:t>Årsregnskap 2022</a:t>
            </a:r>
          </a:p>
        </p:txBody>
      </p:sp>
    </p:spTree>
    <p:extLst>
      <p:ext uri="{BB962C8B-B14F-4D97-AF65-F5344CB8AC3E}">
        <p14:creationId xmlns:p14="http://schemas.microsoft.com/office/powerpoint/2010/main" val="319973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CF146E0D-3F7C-4EE1-BB59-E02F14194843}"/>
              </a:ext>
            </a:extLst>
          </p:cNvPr>
          <p:cNvSpPr txBox="1">
            <a:spLocks/>
          </p:cNvSpPr>
          <p:nvPr/>
        </p:nvSpPr>
        <p:spPr>
          <a:xfrm>
            <a:off x="360727" y="1226404"/>
            <a:ext cx="4667938" cy="2844851"/>
          </a:xfrm>
          <a:prstGeom prst="rect">
            <a:avLst/>
          </a:prstGeom>
        </p:spPr>
        <p:txBody>
          <a:bodyPr lIns="0" tIns="0" rIns="0" bIns="0" anchor="t"/>
          <a:lstStyle>
            <a:lvl1pPr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000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1588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defRPr sz="1100" b="1" i="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8288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anose="020B0604020202020204" pitchFamily="34" charset="0"/>
              <a:buChar char="►"/>
              <a:defRPr sz="1000" b="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36576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anose="020B0604020202020204" pitchFamily="34" charset="0"/>
              <a:buChar char="►"/>
              <a:defRPr sz="10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8288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 sz="100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 marL="0" indent="0" algn="l" defTabSz="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000" b="1" i="0" baseline="0">
                <a:solidFill>
                  <a:schemeClr val="bg1"/>
                </a:solidFill>
                <a:latin typeface="+mn-lt"/>
              </a:defRPr>
            </a:lvl6pPr>
            <a:lvl7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000" i="1" baseline="0">
                <a:solidFill>
                  <a:schemeClr val="tx1"/>
                </a:solidFill>
                <a:latin typeface="+mn-lt"/>
              </a:defRPr>
            </a:lvl7pPr>
            <a:lvl8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200" b="1">
                <a:solidFill>
                  <a:schemeClr val="bg1"/>
                </a:solidFill>
                <a:latin typeface="+mn-lt"/>
              </a:defRPr>
            </a:lvl8pPr>
            <a:lvl9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 Narrow" pitchFamily="34" charset="0"/>
              <a:buNone/>
              <a:defRPr sz="1000" baseline="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 fontAlgn="auto">
              <a:buClr>
                <a:srgbClr val="2E2E38"/>
              </a:buClr>
              <a:buSzPct val="70000"/>
              <a:defRPr/>
            </a:pPr>
            <a:endParaRPr lang="nb-NO" sz="2400" ker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nb-NO" sz="2400" kern="0">
                <a:solidFill>
                  <a:schemeClr val="tx1"/>
                </a:solidFill>
                <a:latin typeface="Arial" panose="020B0604020202020204" pitchFamily="34" charset="0"/>
              </a:rPr>
              <a:t>Nøkkeltall inntekter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q"/>
              <a:defRPr/>
            </a:pPr>
            <a:endParaRPr lang="nb-NO" sz="2400" ker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nb-NO" sz="2400" kern="0">
                <a:solidFill>
                  <a:schemeClr val="tx1"/>
                </a:solidFill>
                <a:latin typeface="Arial" panose="020B0604020202020204" pitchFamily="34" charset="0"/>
              </a:rPr>
              <a:t>Nøkkeltall kostnader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q"/>
              <a:defRPr/>
            </a:pPr>
            <a:endParaRPr lang="nb-NO" sz="2400" ker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nb-NO" sz="2400" kern="0">
                <a:solidFill>
                  <a:schemeClr val="tx1"/>
                </a:solidFill>
                <a:latin typeface="Arial" panose="020B0604020202020204" pitchFamily="34" charset="0"/>
              </a:rPr>
              <a:t>Resultatregnskapet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q"/>
              <a:defRPr/>
            </a:pPr>
            <a:endParaRPr lang="nb-NO" sz="2400" ker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Wingdings"/>
              <a:buChar char="q"/>
              <a:defRPr/>
            </a:pPr>
            <a:r>
              <a:rPr lang="nb-NO" sz="2400" kern="0">
                <a:solidFill>
                  <a:schemeClr val="tx1"/>
                </a:solidFill>
                <a:latin typeface="Arial" panose="020B0604020202020204" pitchFamily="34" charset="0"/>
              </a:rPr>
              <a:t>Balanseregnskapet og likviditet</a:t>
            </a: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nb-NO" sz="2400" ker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fontAlgn="auto">
              <a:buClr>
                <a:srgbClr val="2E2E38"/>
              </a:buClr>
              <a:buSzPct val="70000"/>
              <a:defRPr/>
            </a:pPr>
            <a:endParaRPr lang="nb-NO" sz="2400" ker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5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>
                <a:latin typeface="Arial" panose="020B0604020202020204" pitchFamily="34" charset="0"/>
                <a:cs typeface="Arial" panose="020B0604020202020204" pitchFamily="34" charset="0"/>
              </a:rPr>
              <a:t>Nøkkeltall inntekter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B8580-B3D3-4AA3-A9C3-7683CBAECD0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7" y="935058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 anchor="t">
            <a:spAutoFit/>
          </a:bodyPr>
          <a:lstStyle/>
          <a:p>
            <a:pPr>
              <a:lnSpc>
                <a:spcPts val="1300"/>
              </a:lnSpc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Utvikling nøkkeltall inntekter 2021 og 2022 (</a:t>
            </a:r>
            <a:r>
              <a:rPr lang="nb-NO" sz="1200" b="1" kern="0" dirty="0" err="1">
                <a:solidFill>
                  <a:srgbClr val="000000"/>
                </a:solidFill>
                <a:latin typeface="Arial"/>
                <a:cs typeface="Arial"/>
              </a:rPr>
              <a:t>NOKk</a:t>
            </a: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nb-NO" sz="1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51BB6B0-AAA5-4F24-9B48-078FA53A79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55124"/>
              </p:ext>
            </p:extLst>
          </p:nvPr>
        </p:nvGraphicFramePr>
        <p:xfrm>
          <a:off x="360727" y="1320683"/>
          <a:ext cx="11553210" cy="5016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171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>
                <a:latin typeface="Arial" panose="020B0604020202020204" pitchFamily="34" charset="0"/>
                <a:cs typeface="Arial" panose="020B0604020202020204" pitchFamily="34" charset="0"/>
              </a:rPr>
              <a:t>Nøkkeltall kostnader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B8580-B3D3-4AA3-A9C3-7683CBAECD0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7" y="935058"/>
            <a:ext cx="3774668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 anchor="t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Utvikling nøkkeltall kostnader 2021 og 2022 </a:t>
            </a:r>
            <a:r>
              <a:rPr lang="nb-NO" sz="1200" b="1" kern="0" dirty="0" err="1">
                <a:solidFill>
                  <a:srgbClr val="000000"/>
                </a:solidFill>
                <a:latin typeface="Arial"/>
                <a:cs typeface="Arial"/>
              </a:rPr>
              <a:t>NOKk</a:t>
            </a:r>
            <a:endParaRPr lang="nb-NO" sz="1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B1A3D63-8D23-40D4-92CD-6C6C4FF150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209912"/>
              </p:ext>
            </p:extLst>
          </p:nvPr>
        </p:nvGraphicFramePr>
        <p:xfrm>
          <a:off x="360726" y="1205515"/>
          <a:ext cx="11579947" cy="5013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4525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>
                <a:latin typeface="Arial" panose="020B0604020202020204" pitchFamily="34" charset="0"/>
                <a:cs typeface="Arial" panose="020B0604020202020204" pitchFamily="34" charset="0"/>
              </a:rPr>
              <a:t>Resultatregnskapet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459B110-846E-4BBE-AFDC-88CB647CC1AA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14686124"/>
              </p:ext>
            </p:extLst>
          </p:nvPr>
        </p:nvGraphicFramePr>
        <p:xfrm>
          <a:off x="360726" y="1067860"/>
          <a:ext cx="4835741" cy="5325600"/>
        </p:xfrm>
        <a:graphic>
          <a:graphicData uri="http://schemas.openxmlformats.org/drawingml/2006/table">
            <a:tbl>
              <a:tblPr/>
              <a:tblGrid>
                <a:gridCol w="2425647">
                  <a:extLst>
                    <a:ext uri="{9D8B030D-6E8A-4147-A177-3AD203B41FA5}">
                      <a16:colId xmlns:a16="http://schemas.microsoft.com/office/drawing/2014/main" val="1544012616"/>
                    </a:ext>
                  </a:extLst>
                </a:gridCol>
                <a:gridCol w="1205047">
                  <a:extLst>
                    <a:ext uri="{9D8B030D-6E8A-4147-A177-3AD203B41FA5}">
                      <a16:colId xmlns:a16="http://schemas.microsoft.com/office/drawing/2014/main" val="2723077153"/>
                    </a:ext>
                  </a:extLst>
                </a:gridCol>
                <a:gridCol w="1205047">
                  <a:extLst>
                    <a:ext uri="{9D8B030D-6E8A-4147-A177-3AD203B41FA5}">
                      <a16:colId xmlns:a16="http://schemas.microsoft.com/office/drawing/2014/main" val="1664282360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6594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Brukerbet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., salg, avg. Og leieinntekter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681,994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732,708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11088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Refusjoner/overføringer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155,954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100,744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39561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Rammeoverf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/tilskudd fra kommunen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67699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Statlige tilskudd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101,000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15,000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58735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Tilskudd fra fellesråd/menighetsråd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103,352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105,366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91189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 tilskudd, gaver og </a:t>
                      </a:r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inns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590,862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557,332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942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1,633,162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1,521,150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624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Kjøp av varer og tjenester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(607,158)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(733,278)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4189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Lønn og sosial utgifter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(505,009)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(394,509)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8042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Refusjoner/overføringer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(142,073)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(553,984)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95035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Tilskudd og gaver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(23,800)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(88,201)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35406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kostnader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(1,278,040)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(1,769,972)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08887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355,122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(248,822)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6366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Renteinntekter og utbytte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4,368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37,041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43056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finansposter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4,368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37,041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74788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359,490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(211,781)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158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Forholdstall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81535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Inntektsvekst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45%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(7)%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4443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Varekostnader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37%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48%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2865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Lønnskostnader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31%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26%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1329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 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10%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42%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3496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Driftsmargin (%)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(16)%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8304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Resultatmargin (%)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(14)%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47299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9EF4AB6-9BBD-40FB-8FF2-6B302F1DD2D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772614" y="827454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 anchor="t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Resultatutvikling 2021-2022 (NOK)</a:t>
            </a:r>
            <a:endParaRPr lang="nb-NO" sz="1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01A3C2-A28C-4559-80EB-FD725997536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60726" y="808815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 anchor="t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Resultatregnskapet for 2021 og 2022</a:t>
            </a:r>
            <a:endParaRPr lang="nb-NO" sz="1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7F4FFA0-5487-4992-8025-D1A72F4075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584499"/>
              </p:ext>
            </p:extLst>
          </p:nvPr>
        </p:nvGraphicFramePr>
        <p:xfrm>
          <a:off x="5772613" y="1233822"/>
          <a:ext cx="6008650" cy="502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0095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5071DD4-4A16-484A-9FE2-09A7E290A97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6" y="4797859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 anchor="t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Likviditet 2022</a:t>
            </a:r>
            <a:endParaRPr lang="nb-NO" sz="1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713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>
                <a:latin typeface="Arial" panose="020B0604020202020204" pitchFamily="34" charset="0"/>
                <a:cs typeface="Arial" panose="020B0604020202020204" pitchFamily="34" charset="0"/>
              </a:rPr>
              <a:t>Balanseregnskapet og likviditet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EF4AB6-9BBD-40FB-8FF2-6B302F1DD2D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29782" y="815005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Likviditetsutvikling 01.01. - 31.12.2022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07C69B-96F5-4D86-A9EF-0CF82A4DCD1A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60727" y="4352185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>
                <a:solidFill>
                  <a:srgbClr val="000000"/>
                </a:solidFill>
                <a:latin typeface="Arial" panose="020B0604020202020204" pitchFamily="34" charset="0"/>
              </a:rPr>
              <a:t>Likviditet</a:t>
            </a:r>
            <a:endParaRPr lang="nb-NO" sz="1200" ker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01A3C2-A28C-4559-80EB-FD725997536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60727" y="779702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 anchor="t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/>
                <a:cs typeface="Arial"/>
              </a:rPr>
              <a:t>Balanseregnskapet for 2021 og 2022</a:t>
            </a:r>
            <a:endParaRPr lang="nb-NO" sz="1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D556C42-06CB-4B5A-B114-DD36E92711F2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6407802"/>
              </p:ext>
            </p:extLst>
          </p:nvPr>
        </p:nvGraphicFramePr>
        <p:xfrm>
          <a:off x="360727" y="986597"/>
          <a:ext cx="5421828" cy="3814800"/>
        </p:xfrm>
        <a:graphic>
          <a:graphicData uri="http://schemas.openxmlformats.org/drawingml/2006/table">
            <a:tbl>
              <a:tblPr/>
              <a:tblGrid>
                <a:gridCol w="2857642">
                  <a:extLst>
                    <a:ext uri="{9D8B030D-6E8A-4147-A177-3AD203B41FA5}">
                      <a16:colId xmlns:a16="http://schemas.microsoft.com/office/drawing/2014/main" val="3081798154"/>
                    </a:ext>
                  </a:extLst>
                </a:gridCol>
                <a:gridCol w="1282093">
                  <a:extLst>
                    <a:ext uri="{9D8B030D-6E8A-4147-A177-3AD203B41FA5}">
                      <a16:colId xmlns:a16="http://schemas.microsoft.com/office/drawing/2014/main" val="397525902"/>
                    </a:ext>
                  </a:extLst>
                </a:gridCol>
                <a:gridCol w="1282093">
                  <a:extLst>
                    <a:ext uri="{9D8B030D-6E8A-4147-A177-3AD203B41FA5}">
                      <a16:colId xmlns:a16="http://schemas.microsoft.com/office/drawing/2014/main" val="2759377939"/>
                    </a:ext>
                  </a:extLst>
                </a:gridCol>
              </a:tblGrid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323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6234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Faste eiendommer og </a:t>
                      </a:r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anelggg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97679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Anleggsmidler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1971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Kortsiktige fordringer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208,703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245,115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22104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3,664,926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3,776,179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28103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Omløpsmidler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3,873,629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4,021,294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02665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eiendeler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8,101,784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8,249,449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2343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Disposisjonsfond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2,687,240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3,046,730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16478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Bundne driftsfond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667,057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667,057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861769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Regnskapsmessig mindreforbruk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359,489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222312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Regnskapsmessig merforbruk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-  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(211,641)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101602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Kapitalkonto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35499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Egenkapital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7,941,941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7,730,301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36959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Langsiktig gjeld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35501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Annen kortsiktig gjeld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159,842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519,148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01874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Kortsiktig gjeld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159,842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519,148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506358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gjeld og egenkapital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8,101,783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8,249,449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8914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4F666E3-880B-4936-8C26-CA37F1A79DFA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559945918"/>
              </p:ext>
            </p:extLst>
          </p:nvPr>
        </p:nvGraphicFramePr>
        <p:xfrm>
          <a:off x="360727" y="5058475"/>
          <a:ext cx="5421828" cy="1346400"/>
        </p:xfrm>
        <a:graphic>
          <a:graphicData uri="http://schemas.openxmlformats.org/drawingml/2006/table">
            <a:tbl>
              <a:tblPr/>
              <a:tblGrid>
                <a:gridCol w="3742203">
                  <a:extLst>
                    <a:ext uri="{9D8B030D-6E8A-4147-A177-3AD203B41FA5}">
                      <a16:colId xmlns:a16="http://schemas.microsoft.com/office/drawing/2014/main" val="3849691700"/>
                    </a:ext>
                  </a:extLst>
                </a:gridCol>
                <a:gridCol w="1679625">
                  <a:extLst>
                    <a:ext uri="{9D8B030D-6E8A-4147-A177-3AD203B41FA5}">
                      <a16:colId xmlns:a16="http://schemas.microsoft.com/office/drawing/2014/main" val="177390712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0493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 per 01.01.2022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3,664,926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0270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(211,781)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5780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Endring omløpsmidler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(36,412)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6836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Endring kortsiktig gjeld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359,306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6857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 per 31.12.2022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3,776,038 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59303"/>
                  </a:ext>
                </a:extLst>
              </a:tr>
            </a:tbl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2C57E29A-157C-4E00-AA49-8E4F297B2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613878"/>
              </p:ext>
            </p:extLst>
          </p:nvPr>
        </p:nvGraphicFramePr>
        <p:xfrm>
          <a:off x="6095999" y="1211033"/>
          <a:ext cx="5802352" cy="512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674639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B2C567FBCA944A8298E568C810C82B" ma:contentTypeVersion="4" ma:contentTypeDescription="Create a new document." ma:contentTypeScope="" ma:versionID="e8473ea79ef486ff351061b5e24eb915">
  <xsd:schema xmlns:xsd="http://www.w3.org/2001/XMLSchema" xmlns:xs="http://www.w3.org/2001/XMLSchema" xmlns:p="http://schemas.microsoft.com/office/2006/metadata/properties" xmlns:ns3="42425b96-7339-45c1-a3e8-6a48cc58abeb" targetNamespace="http://schemas.microsoft.com/office/2006/metadata/properties" ma:root="true" ma:fieldsID="a211c7c8666b24c3e8894e9e7a16a467" ns3:_="">
    <xsd:import namespace="42425b96-7339-45c1-a3e8-6a48cc58ab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25b96-7339-45c1-a3e8-6a48cc58ab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508AE5-A2B8-4880-A8BA-37BC15040E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E9F7BF-3FBF-4990-812E-C98B2BA84D80}">
  <ds:schemaRefs>
    <ds:schemaRef ds:uri="42425b96-7339-45c1-a3e8-6a48cc58ab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58B2BDB-3328-4EEA-A7FC-5697B436CF78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42425b96-7339-45c1-a3e8-6a48cc58abeb"/>
    <ds:schemaRef ds:uri="http://schemas.microsoft.com/office/2006/metadata/properti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389</Words>
  <Application>Microsoft Office PowerPoint</Application>
  <PresentationFormat>Widescreen</PresentationFormat>
  <Paragraphs>161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Trond Kvam</dc:creator>
  <cp:lastModifiedBy>John Dahl Lohne</cp:lastModifiedBy>
  <cp:revision>8</cp:revision>
  <cp:lastPrinted>2022-06-18T12:53:53Z</cp:lastPrinted>
  <dcterms:created xsi:type="dcterms:W3CDTF">2021-05-30T16:28:54Z</dcterms:created>
  <dcterms:modified xsi:type="dcterms:W3CDTF">2023-11-21T09:56:15Z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kr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2023-05-12T11:43:20Z</vt:filetime>
  </property>
  <property fmtid="{D5CDD505-2E9C-101B-9397-08002B2CF9AE}" pid="12" name="ContentTypeId">
    <vt:lpwstr>0x01010046B2C567FBCA944A8298E568C810C82B</vt:lpwstr>
  </property>
</Properties>
</file>